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04"/>
  </p:notesMasterIdLst>
  <p:handoutMasterIdLst>
    <p:handoutMasterId r:id="rId305"/>
  </p:handoutMasterIdLst>
  <p:sldIdLst>
    <p:sldId id="817" r:id="rId3"/>
    <p:sldId id="561" r:id="rId4"/>
    <p:sldId id="695" r:id="rId5"/>
    <p:sldId id="685" r:id="rId6"/>
    <p:sldId id="686" r:id="rId7"/>
    <p:sldId id="687" r:id="rId8"/>
    <p:sldId id="688" r:id="rId9"/>
    <p:sldId id="689" r:id="rId10"/>
    <p:sldId id="690" r:id="rId11"/>
    <p:sldId id="693" r:id="rId12"/>
    <p:sldId id="269" r:id="rId13"/>
    <p:sldId id="569" r:id="rId14"/>
    <p:sldId id="700" r:id="rId15"/>
    <p:sldId id="568" r:id="rId16"/>
    <p:sldId id="288" r:id="rId17"/>
    <p:sldId id="562" r:id="rId18"/>
    <p:sldId id="333" r:id="rId19"/>
    <p:sldId id="289" r:id="rId20"/>
    <p:sldId id="296" r:id="rId21"/>
    <p:sldId id="293" r:id="rId22"/>
    <p:sldId id="298" r:id="rId23"/>
    <p:sldId id="297" r:id="rId24"/>
    <p:sldId id="294" r:id="rId25"/>
    <p:sldId id="301" r:id="rId26"/>
    <p:sldId id="302" r:id="rId27"/>
    <p:sldId id="300" r:id="rId28"/>
    <p:sldId id="305" r:id="rId29"/>
    <p:sldId id="485" r:id="rId30"/>
    <p:sldId id="303" r:id="rId31"/>
    <p:sldId id="306" r:id="rId32"/>
    <p:sldId id="307" r:id="rId33"/>
    <p:sldId id="308" r:id="rId34"/>
    <p:sldId id="309" r:id="rId35"/>
    <p:sldId id="310" r:id="rId36"/>
    <p:sldId id="314" r:id="rId37"/>
    <p:sldId id="611" r:id="rId38"/>
    <p:sldId id="320" r:id="rId39"/>
    <p:sldId id="322" r:id="rId40"/>
    <p:sldId id="315" r:id="rId41"/>
    <p:sldId id="704" r:id="rId42"/>
    <p:sldId id="316" r:id="rId43"/>
    <p:sldId id="486" r:id="rId44"/>
    <p:sldId id="317" r:id="rId45"/>
    <p:sldId id="318" r:id="rId46"/>
    <p:sldId id="326" r:id="rId47"/>
    <p:sldId id="608" r:id="rId48"/>
    <p:sldId id="319" r:id="rId49"/>
    <p:sldId id="325" r:id="rId50"/>
    <p:sldId id="323" r:id="rId51"/>
    <p:sldId id="324" r:id="rId52"/>
    <p:sldId id="328" r:id="rId53"/>
    <p:sldId id="329" r:id="rId54"/>
    <p:sldId id="330" r:id="rId55"/>
    <p:sldId id="331" r:id="rId56"/>
    <p:sldId id="332" r:id="rId57"/>
    <p:sldId id="356" r:id="rId58"/>
    <p:sldId id="334" r:id="rId59"/>
    <p:sldId id="335" r:id="rId60"/>
    <p:sldId id="336" r:id="rId61"/>
    <p:sldId id="337" r:id="rId62"/>
    <p:sldId id="338" r:id="rId63"/>
    <p:sldId id="339" r:id="rId64"/>
    <p:sldId id="340" r:id="rId65"/>
    <p:sldId id="341" r:id="rId66"/>
    <p:sldId id="706" r:id="rId67"/>
    <p:sldId id="342" r:id="rId68"/>
    <p:sldId id="343" r:id="rId69"/>
    <p:sldId id="344" r:id="rId70"/>
    <p:sldId id="345" r:id="rId71"/>
    <p:sldId id="707" r:id="rId72"/>
    <p:sldId id="346" r:id="rId73"/>
    <p:sldId id="347" r:id="rId74"/>
    <p:sldId id="357" r:id="rId75"/>
    <p:sldId id="348" r:id="rId76"/>
    <p:sldId id="349" r:id="rId77"/>
    <p:sldId id="350" r:id="rId78"/>
    <p:sldId id="351" r:id="rId79"/>
    <p:sldId id="352" r:id="rId80"/>
    <p:sldId id="353" r:id="rId81"/>
    <p:sldId id="573" r:id="rId82"/>
    <p:sldId id="358" r:id="rId83"/>
    <p:sldId id="354" r:id="rId84"/>
    <p:sldId id="574" r:id="rId85"/>
    <p:sldId id="359" r:id="rId86"/>
    <p:sldId id="360" r:id="rId87"/>
    <p:sldId id="373" r:id="rId88"/>
    <p:sldId id="372" r:id="rId89"/>
    <p:sldId id="361" r:id="rId90"/>
    <p:sldId id="487" r:id="rId91"/>
    <p:sldId id="362" r:id="rId92"/>
    <p:sldId id="708" r:id="rId93"/>
    <p:sldId id="376" r:id="rId94"/>
    <p:sldId id="363" r:id="rId95"/>
    <p:sldId id="488" r:id="rId96"/>
    <p:sldId id="378" r:id="rId97"/>
    <p:sldId id="364" r:id="rId98"/>
    <p:sldId id="377" r:id="rId99"/>
    <p:sldId id="610" r:id="rId100"/>
    <p:sldId id="365" r:id="rId101"/>
    <p:sldId id="489" r:id="rId102"/>
    <p:sldId id="379" r:id="rId103"/>
    <p:sldId id="366" r:id="rId104"/>
    <p:sldId id="490" r:id="rId105"/>
    <p:sldId id="368" r:id="rId106"/>
    <p:sldId id="491" r:id="rId107"/>
    <p:sldId id="369" r:id="rId108"/>
    <p:sldId id="841" r:id="rId109"/>
    <p:sldId id="840" r:id="rId110"/>
    <p:sldId id="370" r:id="rId111"/>
    <p:sldId id="380" r:id="rId112"/>
    <p:sldId id="381" r:id="rId113"/>
    <p:sldId id="382" r:id="rId114"/>
    <p:sldId id="606" r:id="rId115"/>
    <p:sldId id="383" r:id="rId116"/>
    <p:sldId id="385" r:id="rId117"/>
    <p:sldId id="696" r:id="rId118"/>
    <p:sldId id="393" r:id="rId119"/>
    <p:sldId id="394" r:id="rId120"/>
    <p:sldId id="395" r:id="rId121"/>
    <p:sldId id="396" r:id="rId122"/>
    <p:sldId id="386" r:id="rId123"/>
    <p:sldId id="397" r:id="rId124"/>
    <p:sldId id="398" r:id="rId125"/>
    <p:sldId id="399" r:id="rId126"/>
    <p:sldId id="400" r:id="rId127"/>
    <p:sldId id="387" r:id="rId128"/>
    <p:sldId id="401" r:id="rId129"/>
    <p:sldId id="389" r:id="rId130"/>
    <p:sldId id="403" r:id="rId131"/>
    <p:sldId id="576" r:id="rId132"/>
    <p:sldId id="391" r:id="rId133"/>
    <p:sldId id="701" r:id="rId134"/>
    <p:sldId id="392" r:id="rId135"/>
    <p:sldId id="404" r:id="rId136"/>
    <p:sldId id="405" r:id="rId137"/>
    <p:sldId id="406" r:id="rId138"/>
    <p:sldId id="437" r:id="rId139"/>
    <p:sldId id="407" r:id="rId140"/>
    <p:sldId id="580" r:id="rId141"/>
    <p:sldId id="408" r:id="rId142"/>
    <p:sldId id="503" r:id="rId143"/>
    <p:sldId id="502" r:id="rId144"/>
    <p:sldId id="581" r:id="rId145"/>
    <p:sldId id="410" r:id="rId146"/>
    <p:sldId id="425" r:id="rId147"/>
    <p:sldId id="426" r:id="rId148"/>
    <p:sldId id="412" r:id="rId149"/>
    <p:sldId id="582" r:id="rId150"/>
    <p:sldId id="413" r:id="rId151"/>
    <p:sldId id="427" r:id="rId152"/>
    <p:sldId id="578" r:id="rId153"/>
    <p:sldId id="577" r:id="rId154"/>
    <p:sldId id="429" r:id="rId155"/>
    <p:sldId id="430" r:id="rId156"/>
    <p:sldId id="697" r:id="rId157"/>
    <p:sldId id="431" r:id="rId158"/>
    <p:sldId id="843" r:id="rId159"/>
    <p:sldId id="433" r:id="rId160"/>
    <p:sldId id="434" r:id="rId161"/>
    <p:sldId id="414" r:id="rId162"/>
    <p:sldId id="415" r:id="rId163"/>
    <p:sldId id="416" r:id="rId164"/>
    <p:sldId id="417" r:id="rId165"/>
    <p:sldId id="436" r:id="rId166"/>
    <p:sldId id="418" r:id="rId167"/>
    <p:sldId id="583" r:id="rId168"/>
    <p:sldId id="419" r:id="rId169"/>
    <p:sldId id="438" r:id="rId170"/>
    <p:sldId id="439" r:id="rId171"/>
    <p:sldId id="440" r:id="rId172"/>
    <p:sldId id="505" r:id="rId173"/>
    <p:sldId id="506" r:id="rId174"/>
    <p:sldId id="507" r:id="rId175"/>
    <p:sldId id="508" r:id="rId176"/>
    <p:sldId id="509" r:id="rId177"/>
    <p:sldId id="441" r:id="rId178"/>
    <p:sldId id="584" r:id="rId179"/>
    <p:sldId id="579" r:id="rId180"/>
    <p:sldId id="591" r:id="rId181"/>
    <p:sldId id="612" r:id="rId182"/>
    <p:sldId id="450" r:id="rId183"/>
    <p:sldId id="421" r:id="rId184"/>
    <p:sldId id="455" r:id="rId185"/>
    <p:sldId id="460" r:id="rId186"/>
    <p:sldId id="456" r:id="rId187"/>
    <p:sldId id="457" r:id="rId188"/>
    <p:sldId id="452" r:id="rId189"/>
    <p:sldId id="453" r:id="rId190"/>
    <p:sldId id="422" r:id="rId191"/>
    <p:sldId id="461" r:id="rId192"/>
    <p:sldId id="423" r:id="rId193"/>
    <p:sldId id="424" r:id="rId194"/>
    <p:sldId id="454" r:id="rId195"/>
    <p:sldId id="585" r:id="rId196"/>
    <p:sldId id="443" r:id="rId197"/>
    <p:sldId id="447" r:id="rId198"/>
    <p:sldId id="448" r:id="rId199"/>
    <p:sldId id="449" r:id="rId200"/>
    <p:sldId id="462" r:id="rId201"/>
    <p:sldId id="586" r:id="rId202"/>
    <p:sldId id="445" r:id="rId203"/>
    <p:sldId id="446" r:id="rId204"/>
    <p:sldId id="592" r:id="rId205"/>
    <p:sldId id="463" r:id="rId206"/>
    <p:sldId id="587" r:id="rId207"/>
    <p:sldId id="468" r:id="rId208"/>
    <p:sldId id="464" r:id="rId209"/>
    <p:sldId id="510" r:id="rId210"/>
    <p:sldId id="469" r:id="rId211"/>
    <p:sldId id="470" r:id="rId212"/>
    <p:sldId id="588" r:id="rId213"/>
    <p:sldId id="477" r:id="rId214"/>
    <p:sldId id="512" r:id="rId215"/>
    <p:sldId id="525" r:id="rId216"/>
    <p:sldId id="526" r:id="rId217"/>
    <p:sldId id="527" r:id="rId218"/>
    <p:sldId id="528" r:id="rId219"/>
    <p:sldId id="529" r:id="rId220"/>
    <p:sldId id="530" r:id="rId221"/>
    <p:sldId id="531" r:id="rId222"/>
    <p:sldId id="532" r:id="rId223"/>
    <p:sldId id="533" r:id="rId224"/>
    <p:sldId id="534" r:id="rId225"/>
    <p:sldId id="542" r:id="rId226"/>
    <p:sldId id="538" r:id="rId227"/>
    <p:sldId id="539" r:id="rId228"/>
    <p:sldId id="540" r:id="rId229"/>
    <p:sldId id="541" r:id="rId230"/>
    <p:sldId id="543" r:id="rId231"/>
    <p:sldId id="546" r:id="rId232"/>
    <p:sldId id="547" r:id="rId233"/>
    <p:sldId id="548" r:id="rId234"/>
    <p:sldId id="549" r:id="rId235"/>
    <p:sldId id="550" r:id="rId236"/>
    <p:sldId id="558" r:id="rId237"/>
    <p:sldId id="545" r:id="rId238"/>
    <p:sldId id="551" r:id="rId239"/>
    <p:sldId id="552" r:id="rId240"/>
    <p:sldId id="553" r:id="rId241"/>
    <p:sldId id="554" r:id="rId242"/>
    <p:sldId id="476" r:id="rId243"/>
    <p:sldId id="702" r:id="rId244"/>
    <p:sldId id="557" r:id="rId245"/>
    <p:sldId id="589" r:id="rId246"/>
    <p:sldId id="479" r:id="rId247"/>
    <p:sldId id="472" r:id="rId248"/>
    <p:sldId id="478" r:id="rId249"/>
    <p:sldId id="590" r:id="rId250"/>
    <p:sldId id="473" r:id="rId251"/>
    <p:sldId id="480" r:id="rId252"/>
    <p:sldId id="481" r:id="rId253"/>
    <p:sldId id="482" r:id="rId254"/>
    <p:sldId id="570" r:id="rId255"/>
    <p:sldId id="492" r:id="rId256"/>
    <p:sldId id="493" r:id="rId257"/>
    <p:sldId id="494" r:id="rId258"/>
    <p:sldId id="593" r:id="rId259"/>
    <p:sldId id="594" r:id="rId260"/>
    <p:sldId id="595" r:id="rId261"/>
    <p:sldId id="596" r:id="rId262"/>
    <p:sldId id="597" r:id="rId263"/>
    <p:sldId id="598" r:id="rId264"/>
    <p:sldId id="599" r:id="rId265"/>
    <p:sldId id="600" r:id="rId266"/>
    <p:sldId id="605" r:id="rId267"/>
    <p:sldId id="698" r:id="rId268"/>
    <p:sldId id="604" r:id="rId269"/>
    <p:sldId id="699" r:id="rId270"/>
    <p:sldId id="603" r:id="rId271"/>
    <p:sldId id="602" r:id="rId272"/>
    <p:sldId id="601" r:id="rId273"/>
    <p:sldId id="619" r:id="rId274"/>
    <p:sldId id="622" r:id="rId275"/>
    <p:sldId id="621" r:id="rId276"/>
    <p:sldId id="620" r:id="rId277"/>
    <p:sldId id="623" r:id="rId278"/>
    <p:sldId id="624" r:id="rId279"/>
    <p:sldId id="844" r:id="rId280"/>
    <p:sldId id="845" r:id="rId281"/>
    <p:sldId id="846" r:id="rId282"/>
    <p:sldId id="847" r:id="rId283"/>
    <p:sldId id="848" r:id="rId284"/>
    <p:sldId id="851" r:id="rId285"/>
    <p:sldId id="852" r:id="rId286"/>
    <p:sldId id="853" r:id="rId287"/>
    <p:sldId id="854" r:id="rId288"/>
    <p:sldId id="855" r:id="rId289"/>
    <p:sldId id="856" r:id="rId290"/>
    <p:sldId id="857" r:id="rId291"/>
    <p:sldId id="858" r:id="rId292"/>
    <p:sldId id="859" r:id="rId293"/>
    <p:sldId id="860" r:id="rId294"/>
    <p:sldId id="861" r:id="rId295"/>
    <p:sldId id="862" r:id="rId296"/>
    <p:sldId id="863" r:id="rId297"/>
    <p:sldId id="864" r:id="rId298"/>
    <p:sldId id="865" r:id="rId299"/>
    <p:sldId id="866" r:id="rId300"/>
    <p:sldId id="867" r:id="rId301"/>
    <p:sldId id="475" r:id="rId302"/>
    <p:sldId id="868" r:id="rId30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40"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DCDC"/>
    <a:srgbClr val="FFE285"/>
    <a:srgbClr val="6EA6A6"/>
    <a:srgbClr val="FF9966"/>
    <a:srgbClr val="97D37F"/>
    <a:srgbClr val="33CC33"/>
    <a:srgbClr val="FFFF99"/>
    <a:srgbClr val="A16B82"/>
    <a:srgbClr val="CEB23A"/>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C383D4-9F3E-4C3F-8C75-CCE721930DE1}" v="24" dt="2020-09-04T06:49:56.2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95" autoAdjust="0"/>
    <p:restoredTop sz="94291" autoAdjust="0"/>
  </p:normalViewPr>
  <p:slideViewPr>
    <p:cSldViewPr>
      <p:cViewPr varScale="1">
        <p:scale>
          <a:sx n="72" d="100"/>
          <a:sy n="72" d="100"/>
        </p:scale>
        <p:origin x="1248" y="66"/>
      </p:cViewPr>
      <p:guideLst>
        <p:guide orient="horz" pos="2840"/>
        <p:guide pos="2880"/>
      </p:guideLst>
    </p:cSldViewPr>
  </p:slideViewPr>
  <p:outlineViewPr>
    <p:cViewPr>
      <p:scale>
        <a:sx n="33" d="100"/>
        <a:sy n="33" d="100"/>
      </p:scale>
      <p:origin x="288" y="0"/>
    </p:cViewPr>
  </p:outlineViewPr>
  <p:notesTextViewPr>
    <p:cViewPr>
      <p:scale>
        <a:sx n="100" d="100"/>
        <a:sy n="100" d="100"/>
      </p:scale>
      <p:origin x="0" y="0"/>
    </p:cViewPr>
  </p:notesTextViewPr>
  <p:sorterViewPr>
    <p:cViewPr>
      <p:scale>
        <a:sx n="66" d="100"/>
        <a:sy n="66" d="100"/>
      </p:scale>
      <p:origin x="0" y="705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notesMaster" Target="notesMasters/notesMaster1.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slide" Target="slides/slide290.xml"/><Relationship Id="rId306" Type="http://schemas.openxmlformats.org/officeDocument/2006/relationships/presProps" Target="presProps.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slide" Target="slides/slide291.xml"/><Relationship Id="rId307" Type="http://schemas.openxmlformats.org/officeDocument/2006/relationships/viewProps" Target="viewProps.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theme" Target="theme/theme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tableStyles" Target="tableStyle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microsoft.com/office/2016/11/relationships/changesInfo" Target="changesInfos/changesInfo1.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microsoft.com/office/2015/10/relationships/revisionInfo" Target="revisionInfo.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6" Type="http://schemas.openxmlformats.org/officeDocument/2006/relationships/slide" Target="slides/slide4.xml"/><Relationship Id="rId238" Type="http://schemas.openxmlformats.org/officeDocument/2006/relationships/slide" Target="slides/slide236.xml"/><Relationship Id="rId291" Type="http://schemas.openxmlformats.org/officeDocument/2006/relationships/slide" Target="slides/slide289.xml"/><Relationship Id="rId305"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yotsna Jaspal" userId="ad25305a-d3f7-4a6b-b0af-f169b02d5190" providerId="ADAL" clId="{B2C383D4-9F3E-4C3F-8C75-CCE721930DE1}"/>
    <pc:docChg chg="undo custSel modSld modMainMaster">
      <pc:chgData name="Jyotsna Jaspal" userId="ad25305a-d3f7-4a6b-b0af-f169b02d5190" providerId="ADAL" clId="{B2C383D4-9F3E-4C3F-8C75-CCE721930DE1}" dt="2020-09-04T08:49:30.388" v="749" actId="1037"/>
      <pc:docMkLst>
        <pc:docMk/>
      </pc:docMkLst>
      <pc:sldChg chg="modSp">
        <pc:chgData name="Jyotsna Jaspal" userId="ad25305a-d3f7-4a6b-b0af-f169b02d5190" providerId="ADAL" clId="{B2C383D4-9F3E-4C3F-8C75-CCE721930DE1}" dt="2020-09-04T06:52:44.527" v="289" actId="1076"/>
        <pc:sldMkLst>
          <pc:docMk/>
          <pc:sldMk cId="0" sldId="288"/>
        </pc:sldMkLst>
        <pc:spChg chg="mod">
          <ac:chgData name="Jyotsna Jaspal" userId="ad25305a-d3f7-4a6b-b0af-f169b02d5190" providerId="ADAL" clId="{B2C383D4-9F3E-4C3F-8C75-CCE721930DE1}" dt="2020-09-04T06:52:44.527" v="289" actId="1076"/>
          <ac:spMkLst>
            <pc:docMk/>
            <pc:sldMk cId="0" sldId="288"/>
            <ac:spMk id="5" creationId="{D19A025B-5C26-4B31-AB08-CE6A19BC7535}"/>
          </ac:spMkLst>
        </pc:spChg>
      </pc:sldChg>
      <pc:sldChg chg="modSp">
        <pc:chgData name="Jyotsna Jaspal" userId="ad25305a-d3f7-4a6b-b0af-f169b02d5190" providerId="ADAL" clId="{B2C383D4-9F3E-4C3F-8C75-CCE721930DE1}" dt="2020-09-04T06:52:56.692" v="290" actId="1076"/>
        <pc:sldMkLst>
          <pc:docMk/>
          <pc:sldMk cId="0" sldId="296"/>
        </pc:sldMkLst>
        <pc:spChg chg="mod">
          <ac:chgData name="Jyotsna Jaspal" userId="ad25305a-d3f7-4a6b-b0af-f169b02d5190" providerId="ADAL" clId="{B2C383D4-9F3E-4C3F-8C75-CCE721930DE1}" dt="2020-09-04T06:52:56.692" v="290" actId="1076"/>
          <ac:spMkLst>
            <pc:docMk/>
            <pc:sldMk cId="0" sldId="296"/>
            <ac:spMk id="6" creationId="{75BF1034-C8D7-4235-BCAD-E3D1A352A554}"/>
          </ac:spMkLst>
        </pc:spChg>
      </pc:sldChg>
      <pc:sldChg chg="modSp">
        <pc:chgData name="Jyotsna Jaspal" userId="ad25305a-d3f7-4a6b-b0af-f169b02d5190" providerId="ADAL" clId="{B2C383D4-9F3E-4C3F-8C75-CCE721930DE1}" dt="2020-09-04T06:53:12.066" v="291" actId="1076"/>
        <pc:sldMkLst>
          <pc:docMk/>
          <pc:sldMk cId="0" sldId="303"/>
        </pc:sldMkLst>
        <pc:spChg chg="mod">
          <ac:chgData name="Jyotsna Jaspal" userId="ad25305a-d3f7-4a6b-b0af-f169b02d5190" providerId="ADAL" clId="{B2C383D4-9F3E-4C3F-8C75-CCE721930DE1}" dt="2020-09-04T06:53:12.066" v="291" actId="1076"/>
          <ac:spMkLst>
            <pc:docMk/>
            <pc:sldMk cId="0" sldId="303"/>
            <ac:spMk id="4" creationId="{26AF50AD-ECCB-42D1-BDCE-77E3EBFA7231}"/>
          </ac:spMkLst>
        </pc:spChg>
      </pc:sldChg>
      <pc:sldChg chg="modSp">
        <pc:chgData name="Jyotsna Jaspal" userId="ad25305a-d3f7-4a6b-b0af-f169b02d5190" providerId="ADAL" clId="{B2C383D4-9F3E-4C3F-8C75-CCE721930DE1}" dt="2020-09-04T06:54:50.074" v="292" actId="1076"/>
        <pc:sldMkLst>
          <pc:docMk/>
          <pc:sldMk cId="0" sldId="309"/>
        </pc:sldMkLst>
        <pc:spChg chg="mod">
          <ac:chgData name="Jyotsna Jaspal" userId="ad25305a-d3f7-4a6b-b0af-f169b02d5190" providerId="ADAL" clId="{B2C383D4-9F3E-4C3F-8C75-CCE721930DE1}" dt="2020-09-04T06:54:50.074" v="292" actId="1076"/>
          <ac:spMkLst>
            <pc:docMk/>
            <pc:sldMk cId="0" sldId="309"/>
            <ac:spMk id="5" creationId="{721512E8-8972-4AE1-8732-CF72E666DEA9}"/>
          </ac:spMkLst>
        </pc:spChg>
      </pc:sldChg>
      <pc:sldChg chg="modSp">
        <pc:chgData name="Jyotsna Jaspal" userId="ad25305a-d3f7-4a6b-b0af-f169b02d5190" providerId="ADAL" clId="{B2C383D4-9F3E-4C3F-8C75-CCE721930DE1}" dt="2020-09-04T06:55:00.411" v="293" actId="1076"/>
        <pc:sldMkLst>
          <pc:docMk/>
          <pc:sldMk cId="0" sldId="314"/>
        </pc:sldMkLst>
        <pc:spChg chg="mod">
          <ac:chgData name="Jyotsna Jaspal" userId="ad25305a-d3f7-4a6b-b0af-f169b02d5190" providerId="ADAL" clId="{B2C383D4-9F3E-4C3F-8C75-CCE721930DE1}" dt="2020-09-04T06:55:00.411" v="293" actId="1076"/>
          <ac:spMkLst>
            <pc:docMk/>
            <pc:sldMk cId="0" sldId="314"/>
            <ac:spMk id="4" creationId="{152B31C1-06AF-493F-B91E-0D343F4B1F52}"/>
          </ac:spMkLst>
        </pc:spChg>
      </pc:sldChg>
      <pc:sldChg chg="modSp">
        <pc:chgData name="Jyotsna Jaspal" userId="ad25305a-d3f7-4a6b-b0af-f169b02d5190" providerId="ADAL" clId="{B2C383D4-9F3E-4C3F-8C75-CCE721930DE1}" dt="2020-09-04T06:55:17.866" v="295" actId="1076"/>
        <pc:sldMkLst>
          <pc:docMk/>
          <pc:sldMk cId="0" sldId="315"/>
        </pc:sldMkLst>
        <pc:spChg chg="mod">
          <ac:chgData name="Jyotsna Jaspal" userId="ad25305a-d3f7-4a6b-b0af-f169b02d5190" providerId="ADAL" clId="{B2C383D4-9F3E-4C3F-8C75-CCE721930DE1}" dt="2020-09-04T06:55:17.866" v="295" actId="1076"/>
          <ac:spMkLst>
            <pc:docMk/>
            <pc:sldMk cId="0" sldId="315"/>
            <ac:spMk id="5" creationId="{4435AD87-BB91-46AC-A3BD-B6170DC1E463}"/>
          </ac:spMkLst>
        </pc:spChg>
      </pc:sldChg>
      <pc:sldChg chg="modSp">
        <pc:chgData name="Jyotsna Jaspal" userId="ad25305a-d3f7-4a6b-b0af-f169b02d5190" providerId="ADAL" clId="{B2C383D4-9F3E-4C3F-8C75-CCE721930DE1}" dt="2020-09-04T06:55:31.097" v="297" actId="1076"/>
        <pc:sldMkLst>
          <pc:docMk/>
          <pc:sldMk cId="0" sldId="316"/>
        </pc:sldMkLst>
        <pc:spChg chg="mod">
          <ac:chgData name="Jyotsna Jaspal" userId="ad25305a-d3f7-4a6b-b0af-f169b02d5190" providerId="ADAL" clId="{B2C383D4-9F3E-4C3F-8C75-CCE721930DE1}" dt="2020-09-04T06:55:31.097" v="297" actId="1076"/>
          <ac:spMkLst>
            <pc:docMk/>
            <pc:sldMk cId="0" sldId="316"/>
            <ac:spMk id="6" creationId="{50C02339-1E68-4592-96F6-810A04CDC55F}"/>
          </ac:spMkLst>
        </pc:spChg>
      </pc:sldChg>
      <pc:sldChg chg="modSp">
        <pc:chgData name="Jyotsna Jaspal" userId="ad25305a-d3f7-4a6b-b0af-f169b02d5190" providerId="ADAL" clId="{B2C383D4-9F3E-4C3F-8C75-CCE721930DE1}" dt="2020-09-04T06:55:49.041" v="299" actId="1076"/>
        <pc:sldMkLst>
          <pc:docMk/>
          <pc:sldMk cId="0" sldId="317"/>
        </pc:sldMkLst>
        <pc:spChg chg="mod">
          <ac:chgData name="Jyotsna Jaspal" userId="ad25305a-d3f7-4a6b-b0af-f169b02d5190" providerId="ADAL" clId="{B2C383D4-9F3E-4C3F-8C75-CCE721930DE1}" dt="2020-09-04T06:55:49.041" v="299" actId="1076"/>
          <ac:spMkLst>
            <pc:docMk/>
            <pc:sldMk cId="0" sldId="317"/>
            <ac:spMk id="5" creationId="{D195D091-40A0-4F34-9D79-91F4E20EF3F6}"/>
          </ac:spMkLst>
        </pc:spChg>
      </pc:sldChg>
      <pc:sldChg chg="modSp">
        <pc:chgData name="Jyotsna Jaspal" userId="ad25305a-d3f7-4a6b-b0af-f169b02d5190" providerId="ADAL" clId="{B2C383D4-9F3E-4C3F-8C75-CCE721930DE1}" dt="2020-09-04T06:55:55.897" v="300" actId="1076"/>
        <pc:sldMkLst>
          <pc:docMk/>
          <pc:sldMk cId="0" sldId="318"/>
        </pc:sldMkLst>
        <pc:spChg chg="mod">
          <ac:chgData name="Jyotsna Jaspal" userId="ad25305a-d3f7-4a6b-b0af-f169b02d5190" providerId="ADAL" clId="{B2C383D4-9F3E-4C3F-8C75-CCE721930DE1}" dt="2020-09-04T06:55:55.897" v="300" actId="1076"/>
          <ac:spMkLst>
            <pc:docMk/>
            <pc:sldMk cId="0" sldId="318"/>
            <ac:spMk id="5" creationId="{18B5291F-50B1-4C61-89EA-74E116AEEBE7}"/>
          </ac:spMkLst>
        </pc:spChg>
      </pc:sldChg>
      <pc:sldChg chg="modSp">
        <pc:chgData name="Jyotsna Jaspal" userId="ad25305a-d3f7-4a6b-b0af-f169b02d5190" providerId="ADAL" clId="{B2C383D4-9F3E-4C3F-8C75-CCE721930DE1}" dt="2020-09-04T06:56:07.728" v="302" actId="1076"/>
        <pc:sldMkLst>
          <pc:docMk/>
          <pc:sldMk cId="0" sldId="319"/>
        </pc:sldMkLst>
        <pc:spChg chg="mod">
          <ac:chgData name="Jyotsna Jaspal" userId="ad25305a-d3f7-4a6b-b0af-f169b02d5190" providerId="ADAL" clId="{B2C383D4-9F3E-4C3F-8C75-CCE721930DE1}" dt="2020-09-04T06:56:07.728" v="302" actId="1076"/>
          <ac:spMkLst>
            <pc:docMk/>
            <pc:sldMk cId="0" sldId="319"/>
            <ac:spMk id="6" creationId="{DD56C617-73B1-4B0D-AA95-637070EBA649}"/>
          </ac:spMkLst>
        </pc:spChg>
      </pc:sldChg>
      <pc:sldChg chg="modSp">
        <pc:chgData name="Jyotsna Jaspal" userId="ad25305a-d3f7-4a6b-b0af-f169b02d5190" providerId="ADAL" clId="{B2C383D4-9F3E-4C3F-8C75-CCE721930DE1}" dt="2020-09-04T06:56:12.744" v="303" actId="1076"/>
        <pc:sldMkLst>
          <pc:docMk/>
          <pc:sldMk cId="0" sldId="325"/>
        </pc:sldMkLst>
        <pc:spChg chg="mod">
          <ac:chgData name="Jyotsna Jaspal" userId="ad25305a-d3f7-4a6b-b0af-f169b02d5190" providerId="ADAL" clId="{B2C383D4-9F3E-4C3F-8C75-CCE721930DE1}" dt="2020-09-04T06:56:12.744" v="303" actId="1076"/>
          <ac:spMkLst>
            <pc:docMk/>
            <pc:sldMk cId="0" sldId="325"/>
            <ac:spMk id="6" creationId="{FF32073F-C655-4867-A85D-EB979D7C49EA}"/>
          </ac:spMkLst>
        </pc:spChg>
      </pc:sldChg>
      <pc:sldChg chg="modSp">
        <pc:chgData name="Jyotsna Jaspal" userId="ad25305a-d3f7-4a6b-b0af-f169b02d5190" providerId="ADAL" clId="{B2C383D4-9F3E-4C3F-8C75-CCE721930DE1}" dt="2020-09-04T06:56:24.088" v="305" actId="14100"/>
        <pc:sldMkLst>
          <pc:docMk/>
          <pc:sldMk cId="0" sldId="328"/>
        </pc:sldMkLst>
        <pc:spChg chg="mod">
          <ac:chgData name="Jyotsna Jaspal" userId="ad25305a-d3f7-4a6b-b0af-f169b02d5190" providerId="ADAL" clId="{B2C383D4-9F3E-4C3F-8C75-CCE721930DE1}" dt="2020-09-04T06:56:24.088" v="305" actId="14100"/>
          <ac:spMkLst>
            <pc:docMk/>
            <pc:sldMk cId="0" sldId="328"/>
            <ac:spMk id="6" creationId="{19344033-9F4E-48BC-9D33-16554AE751E7}"/>
          </ac:spMkLst>
        </pc:spChg>
      </pc:sldChg>
      <pc:sldChg chg="modSp">
        <pc:chgData name="Jyotsna Jaspal" userId="ad25305a-d3f7-4a6b-b0af-f169b02d5190" providerId="ADAL" clId="{B2C383D4-9F3E-4C3F-8C75-CCE721930DE1}" dt="2020-09-04T06:57:18.733" v="308" actId="1035"/>
        <pc:sldMkLst>
          <pc:docMk/>
          <pc:sldMk cId="0" sldId="329"/>
        </pc:sldMkLst>
        <pc:spChg chg="mod">
          <ac:chgData name="Jyotsna Jaspal" userId="ad25305a-d3f7-4a6b-b0af-f169b02d5190" providerId="ADAL" clId="{B2C383D4-9F3E-4C3F-8C75-CCE721930DE1}" dt="2020-09-04T06:57:18.733" v="308" actId="1035"/>
          <ac:spMkLst>
            <pc:docMk/>
            <pc:sldMk cId="0" sldId="329"/>
            <ac:spMk id="8" creationId="{7EE74461-8C58-4D9C-A1F8-7EEF656579A1}"/>
          </ac:spMkLst>
        </pc:spChg>
      </pc:sldChg>
      <pc:sldChg chg="modSp">
        <pc:chgData name="Jyotsna Jaspal" userId="ad25305a-d3f7-4a6b-b0af-f169b02d5190" providerId="ADAL" clId="{B2C383D4-9F3E-4C3F-8C75-CCE721930DE1}" dt="2020-09-04T06:57:28.787" v="309" actId="1076"/>
        <pc:sldMkLst>
          <pc:docMk/>
          <pc:sldMk cId="0" sldId="330"/>
        </pc:sldMkLst>
        <pc:spChg chg="mod">
          <ac:chgData name="Jyotsna Jaspal" userId="ad25305a-d3f7-4a6b-b0af-f169b02d5190" providerId="ADAL" clId="{B2C383D4-9F3E-4C3F-8C75-CCE721930DE1}" dt="2020-09-04T06:57:28.787" v="309" actId="1076"/>
          <ac:spMkLst>
            <pc:docMk/>
            <pc:sldMk cId="0" sldId="330"/>
            <ac:spMk id="5" creationId="{9424823D-D0AB-4E2E-86E6-F9348EFAB3C8}"/>
          </ac:spMkLst>
        </pc:spChg>
      </pc:sldChg>
      <pc:sldChg chg="modSp">
        <pc:chgData name="Jyotsna Jaspal" userId="ad25305a-d3f7-4a6b-b0af-f169b02d5190" providerId="ADAL" clId="{B2C383D4-9F3E-4C3F-8C75-CCE721930DE1}" dt="2020-09-04T06:57:36.347" v="310" actId="1076"/>
        <pc:sldMkLst>
          <pc:docMk/>
          <pc:sldMk cId="0" sldId="332"/>
        </pc:sldMkLst>
        <pc:spChg chg="mod">
          <ac:chgData name="Jyotsna Jaspal" userId="ad25305a-d3f7-4a6b-b0af-f169b02d5190" providerId="ADAL" clId="{B2C383D4-9F3E-4C3F-8C75-CCE721930DE1}" dt="2020-09-04T06:57:36.347" v="310" actId="1076"/>
          <ac:spMkLst>
            <pc:docMk/>
            <pc:sldMk cId="0" sldId="332"/>
            <ac:spMk id="5" creationId="{B583C575-4459-44EF-8B2D-530EF2D8388B}"/>
          </ac:spMkLst>
        </pc:spChg>
      </pc:sldChg>
      <pc:sldChg chg="modSp">
        <pc:chgData name="Jyotsna Jaspal" userId="ad25305a-d3f7-4a6b-b0af-f169b02d5190" providerId="ADAL" clId="{B2C383D4-9F3E-4C3F-8C75-CCE721930DE1}" dt="2020-09-04T06:57:45.336" v="311" actId="1076"/>
        <pc:sldMkLst>
          <pc:docMk/>
          <pc:sldMk cId="0" sldId="336"/>
        </pc:sldMkLst>
        <pc:spChg chg="mod">
          <ac:chgData name="Jyotsna Jaspal" userId="ad25305a-d3f7-4a6b-b0af-f169b02d5190" providerId="ADAL" clId="{B2C383D4-9F3E-4C3F-8C75-CCE721930DE1}" dt="2020-09-04T06:57:45.336" v="311" actId="1076"/>
          <ac:spMkLst>
            <pc:docMk/>
            <pc:sldMk cId="0" sldId="336"/>
            <ac:spMk id="4" creationId="{40AC276C-2ADA-4498-BA96-89076F663658}"/>
          </ac:spMkLst>
        </pc:spChg>
      </pc:sldChg>
      <pc:sldChg chg="modSp">
        <pc:chgData name="Jyotsna Jaspal" userId="ad25305a-d3f7-4a6b-b0af-f169b02d5190" providerId="ADAL" clId="{B2C383D4-9F3E-4C3F-8C75-CCE721930DE1}" dt="2020-09-04T06:57:50.984" v="312" actId="1076"/>
        <pc:sldMkLst>
          <pc:docMk/>
          <pc:sldMk cId="0" sldId="337"/>
        </pc:sldMkLst>
        <pc:spChg chg="mod">
          <ac:chgData name="Jyotsna Jaspal" userId="ad25305a-d3f7-4a6b-b0af-f169b02d5190" providerId="ADAL" clId="{B2C383D4-9F3E-4C3F-8C75-CCE721930DE1}" dt="2020-09-04T06:57:50.984" v="312" actId="1076"/>
          <ac:spMkLst>
            <pc:docMk/>
            <pc:sldMk cId="0" sldId="337"/>
            <ac:spMk id="5" creationId="{1BD3432F-8A8F-4C1B-8650-FB387AEE504E}"/>
          </ac:spMkLst>
        </pc:spChg>
      </pc:sldChg>
      <pc:sldChg chg="modSp">
        <pc:chgData name="Jyotsna Jaspal" userId="ad25305a-d3f7-4a6b-b0af-f169b02d5190" providerId="ADAL" clId="{B2C383D4-9F3E-4C3F-8C75-CCE721930DE1}" dt="2020-09-04T06:57:56.583" v="313" actId="1076"/>
        <pc:sldMkLst>
          <pc:docMk/>
          <pc:sldMk cId="0" sldId="338"/>
        </pc:sldMkLst>
        <pc:spChg chg="mod">
          <ac:chgData name="Jyotsna Jaspal" userId="ad25305a-d3f7-4a6b-b0af-f169b02d5190" providerId="ADAL" clId="{B2C383D4-9F3E-4C3F-8C75-CCE721930DE1}" dt="2020-09-04T06:57:56.583" v="313" actId="1076"/>
          <ac:spMkLst>
            <pc:docMk/>
            <pc:sldMk cId="0" sldId="338"/>
            <ac:spMk id="5" creationId="{22B50531-EF30-4BBF-A451-C6FD6BD3E7C4}"/>
          </ac:spMkLst>
        </pc:spChg>
      </pc:sldChg>
      <pc:sldChg chg="modSp">
        <pc:chgData name="Jyotsna Jaspal" userId="ad25305a-d3f7-4a6b-b0af-f169b02d5190" providerId="ADAL" clId="{B2C383D4-9F3E-4C3F-8C75-CCE721930DE1}" dt="2020-09-04T06:58:02.890" v="314" actId="1076"/>
        <pc:sldMkLst>
          <pc:docMk/>
          <pc:sldMk cId="0" sldId="339"/>
        </pc:sldMkLst>
        <pc:spChg chg="mod">
          <ac:chgData name="Jyotsna Jaspal" userId="ad25305a-d3f7-4a6b-b0af-f169b02d5190" providerId="ADAL" clId="{B2C383D4-9F3E-4C3F-8C75-CCE721930DE1}" dt="2020-09-04T06:58:02.890" v="314" actId="1076"/>
          <ac:spMkLst>
            <pc:docMk/>
            <pc:sldMk cId="0" sldId="339"/>
            <ac:spMk id="5" creationId="{62A0C0EB-0F5D-483E-8651-757025030F8B}"/>
          </ac:spMkLst>
        </pc:spChg>
      </pc:sldChg>
      <pc:sldChg chg="modSp">
        <pc:chgData name="Jyotsna Jaspal" userId="ad25305a-d3f7-4a6b-b0af-f169b02d5190" providerId="ADAL" clId="{B2C383D4-9F3E-4C3F-8C75-CCE721930DE1}" dt="2020-09-04T06:58:07.066" v="315" actId="1076"/>
        <pc:sldMkLst>
          <pc:docMk/>
          <pc:sldMk cId="0" sldId="340"/>
        </pc:sldMkLst>
        <pc:spChg chg="mod">
          <ac:chgData name="Jyotsna Jaspal" userId="ad25305a-d3f7-4a6b-b0af-f169b02d5190" providerId="ADAL" clId="{B2C383D4-9F3E-4C3F-8C75-CCE721930DE1}" dt="2020-09-04T06:58:07.066" v="315" actId="1076"/>
          <ac:spMkLst>
            <pc:docMk/>
            <pc:sldMk cId="0" sldId="340"/>
            <ac:spMk id="7" creationId="{9EDE9D92-0EAE-45AB-B1B4-2C299F5CE09A}"/>
          </ac:spMkLst>
        </pc:spChg>
      </pc:sldChg>
      <pc:sldChg chg="modSp">
        <pc:chgData name="Jyotsna Jaspal" userId="ad25305a-d3f7-4a6b-b0af-f169b02d5190" providerId="ADAL" clId="{B2C383D4-9F3E-4C3F-8C75-CCE721930DE1}" dt="2020-09-04T06:58:11.425" v="316" actId="1076"/>
        <pc:sldMkLst>
          <pc:docMk/>
          <pc:sldMk cId="0" sldId="341"/>
        </pc:sldMkLst>
        <pc:spChg chg="mod">
          <ac:chgData name="Jyotsna Jaspal" userId="ad25305a-d3f7-4a6b-b0af-f169b02d5190" providerId="ADAL" clId="{B2C383D4-9F3E-4C3F-8C75-CCE721930DE1}" dt="2020-09-04T06:58:11.425" v="316" actId="1076"/>
          <ac:spMkLst>
            <pc:docMk/>
            <pc:sldMk cId="0" sldId="341"/>
            <ac:spMk id="6" creationId="{0721EE97-6072-4AB3-8A5D-056EB69C497B}"/>
          </ac:spMkLst>
        </pc:spChg>
      </pc:sldChg>
      <pc:sldChg chg="modSp">
        <pc:chgData name="Jyotsna Jaspal" userId="ad25305a-d3f7-4a6b-b0af-f169b02d5190" providerId="ADAL" clId="{B2C383D4-9F3E-4C3F-8C75-CCE721930DE1}" dt="2020-09-04T06:58:43.738" v="318" actId="1076"/>
        <pc:sldMkLst>
          <pc:docMk/>
          <pc:sldMk cId="0" sldId="342"/>
        </pc:sldMkLst>
        <pc:spChg chg="mod">
          <ac:chgData name="Jyotsna Jaspal" userId="ad25305a-d3f7-4a6b-b0af-f169b02d5190" providerId="ADAL" clId="{B2C383D4-9F3E-4C3F-8C75-CCE721930DE1}" dt="2020-09-04T06:58:43.738" v="318" actId="1076"/>
          <ac:spMkLst>
            <pc:docMk/>
            <pc:sldMk cId="0" sldId="342"/>
            <ac:spMk id="5" creationId="{69F704C5-519A-4F1C-AFEA-4A3C45A65E79}"/>
          </ac:spMkLst>
        </pc:spChg>
      </pc:sldChg>
      <pc:sldChg chg="modSp">
        <pc:chgData name="Jyotsna Jaspal" userId="ad25305a-d3f7-4a6b-b0af-f169b02d5190" providerId="ADAL" clId="{B2C383D4-9F3E-4C3F-8C75-CCE721930DE1}" dt="2020-09-04T06:58:56.071" v="319" actId="1076"/>
        <pc:sldMkLst>
          <pc:docMk/>
          <pc:sldMk cId="0" sldId="343"/>
        </pc:sldMkLst>
        <pc:spChg chg="mod">
          <ac:chgData name="Jyotsna Jaspal" userId="ad25305a-d3f7-4a6b-b0af-f169b02d5190" providerId="ADAL" clId="{B2C383D4-9F3E-4C3F-8C75-CCE721930DE1}" dt="2020-09-04T06:58:56.071" v="319" actId="1076"/>
          <ac:spMkLst>
            <pc:docMk/>
            <pc:sldMk cId="0" sldId="343"/>
            <ac:spMk id="7" creationId="{E2BEB4B1-38A4-45ED-BF98-B76C3A8412C5}"/>
          </ac:spMkLst>
        </pc:spChg>
      </pc:sldChg>
      <pc:sldChg chg="modSp">
        <pc:chgData name="Jyotsna Jaspal" userId="ad25305a-d3f7-4a6b-b0af-f169b02d5190" providerId="ADAL" clId="{B2C383D4-9F3E-4C3F-8C75-CCE721930DE1}" dt="2020-09-04T06:59:01.377" v="320" actId="1076"/>
        <pc:sldMkLst>
          <pc:docMk/>
          <pc:sldMk cId="0" sldId="344"/>
        </pc:sldMkLst>
        <pc:spChg chg="mod">
          <ac:chgData name="Jyotsna Jaspal" userId="ad25305a-d3f7-4a6b-b0af-f169b02d5190" providerId="ADAL" clId="{B2C383D4-9F3E-4C3F-8C75-CCE721930DE1}" dt="2020-09-04T06:59:01.377" v="320" actId="1076"/>
          <ac:spMkLst>
            <pc:docMk/>
            <pc:sldMk cId="0" sldId="344"/>
            <ac:spMk id="7" creationId="{31788F63-7932-4093-AD24-3C921288FAD4}"/>
          </ac:spMkLst>
        </pc:spChg>
      </pc:sldChg>
      <pc:sldChg chg="modSp">
        <pc:chgData name="Jyotsna Jaspal" userId="ad25305a-d3f7-4a6b-b0af-f169b02d5190" providerId="ADAL" clId="{B2C383D4-9F3E-4C3F-8C75-CCE721930DE1}" dt="2020-09-04T06:59:09.683" v="321" actId="1076"/>
        <pc:sldMkLst>
          <pc:docMk/>
          <pc:sldMk cId="0" sldId="345"/>
        </pc:sldMkLst>
        <pc:spChg chg="mod">
          <ac:chgData name="Jyotsna Jaspal" userId="ad25305a-d3f7-4a6b-b0af-f169b02d5190" providerId="ADAL" clId="{B2C383D4-9F3E-4C3F-8C75-CCE721930DE1}" dt="2020-09-04T06:59:09.683" v="321" actId="1076"/>
          <ac:spMkLst>
            <pc:docMk/>
            <pc:sldMk cId="0" sldId="345"/>
            <ac:spMk id="4" creationId="{A42F48CB-9945-4BBA-8B61-C0151C5CC0E2}"/>
          </ac:spMkLst>
        </pc:spChg>
      </pc:sldChg>
      <pc:sldChg chg="modSp">
        <pc:chgData name="Jyotsna Jaspal" userId="ad25305a-d3f7-4a6b-b0af-f169b02d5190" providerId="ADAL" clId="{B2C383D4-9F3E-4C3F-8C75-CCE721930DE1}" dt="2020-09-04T06:59:25.026" v="324" actId="1076"/>
        <pc:sldMkLst>
          <pc:docMk/>
          <pc:sldMk cId="0" sldId="347"/>
        </pc:sldMkLst>
        <pc:spChg chg="mod">
          <ac:chgData name="Jyotsna Jaspal" userId="ad25305a-d3f7-4a6b-b0af-f169b02d5190" providerId="ADAL" clId="{B2C383D4-9F3E-4C3F-8C75-CCE721930DE1}" dt="2020-09-04T06:59:25.026" v="324" actId="1076"/>
          <ac:spMkLst>
            <pc:docMk/>
            <pc:sldMk cId="0" sldId="347"/>
            <ac:spMk id="5" creationId="{F22B5456-8AAF-40BC-A94D-0FE093DB218A}"/>
          </ac:spMkLst>
        </pc:spChg>
      </pc:sldChg>
      <pc:sldChg chg="modSp">
        <pc:chgData name="Jyotsna Jaspal" userId="ad25305a-d3f7-4a6b-b0af-f169b02d5190" providerId="ADAL" clId="{B2C383D4-9F3E-4C3F-8C75-CCE721930DE1}" dt="2020-09-04T06:59:34.598" v="325" actId="1076"/>
        <pc:sldMkLst>
          <pc:docMk/>
          <pc:sldMk cId="0" sldId="350"/>
        </pc:sldMkLst>
        <pc:spChg chg="mod">
          <ac:chgData name="Jyotsna Jaspal" userId="ad25305a-d3f7-4a6b-b0af-f169b02d5190" providerId="ADAL" clId="{B2C383D4-9F3E-4C3F-8C75-CCE721930DE1}" dt="2020-09-04T06:59:34.598" v="325" actId="1076"/>
          <ac:spMkLst>
            <pc:docMk/>
            <pc:sldMk cId="0" sldId="350"/>
            <ac:spMk id="4" creationId="{C96D6364-A486-4897-9265-620366ED7173}"/>
          </ac:spMkLst>
        </pc:spChg>
      </pc:sldChg>
      <pc:sldChg chg="modSp">
        <pc:chgData name="Jyotsna Jaspal" userId="ad25305a-d3f7-4a6b-b0af-f169b02d5190" providerId="ADAL" clId="{B2C383D4-9F3E-4C3F-8C75-CCE721930DE1}" dt="2020-09-04T06:59:42.366" v="326" actId="1076"/>
        <pc:sldMkLst>
          <pc:docMk/>
          <pc:sldMk cId="0" sldId="351"/>
        </pc:sldMkLst>
        <pc:spChg chg="mod">
          <ac:chgData name="Jyotsna Jaspal" userId="ad25305a-d3f7-4a6b-b0af-f169b02d5190" providerId="ADAL" clId="{B2C383D4-9F3E-4C3F-8C75-CCE721930DE1}" dt="2020-09-04T06:59:42.366" v="326" actId="1076"/>
          <ac:spMkLst>
            <pc:docMk/>
            <pc:sldMk cId="0" sldId="351"/>
            <ac:spMk id="5" creationId="{15827081-9F6D-4DA2-B661-A1BE3DC7E62E}"/>
          </ac:spMkLst>
        </pc:spChg>
      </pc:sldChg>
      <pc:sldChg chg="modSp">
        <pc:chgData name="Jyotsna Jaspal" userId="ad25305a-d3f7-4a6b-b0af-f169b02d5190" providerId="ADAL" clId="{B2C383D4-9F3E-4C3F-8C75-CCE721930DE1}" dt="2020-09-04T06:59:47.918" v="327" actId="1076"/>
        <pc:sldMkLst>
          <pc:docMk/>
          <pc:sldMk cId="0" sldId="352"/>
        </pc:sldMkLst>
        <pc:spChg chg="mod">
          <ac:chgData name="Jyotsna Jaspal" userId="ad25305a-d3f7-4a6b-b0af-f169b02d5190" providerId="ADAL" clId="{B2C383D4-9F3E-4C3F-8C75-CCE721930DE1}" dt="2020-09-04T06:59:47.918" v="327" actId="1076"/>
          <ac:spMkLst>
            <pc:docMk/>
            <pc:sldMk cId="0" sldId="352"/>
            <ac:spMk id="5" creationId="{644D74E7-2F50-44AC-868E-32456DD17A3C}"/>
          </ac:spMkLst>
        </pc:spChg>
      </pc:sldChg>
      <pc:sldChg chg="modSp">
        <pc:chgData name="Jyotsna Jaspal" userId="ad25305a-d3f7-4a6b-b0af-f169b02d5190" providerId="ADAL" clId="{B2C383D4-9F3E-4C3F-8C75-CCE721930DE1}" dt="2020-09-04T06:59:51.773" v="328" actId="1076"/>
        <pc:sldMkLst>
          <pc:docMk/>
          <pc:sldMk cId="0" sldId="353"/>
        </pc:sldMkLst>
        <pc:spChg chg="mod">
          <ac:chgData name="Jyotsna Jaspal" userId="ad25305a-d3f7-4a6b-b0af-f169b02d5190" providerId="ADAL" clId="{B2C383D4-9F3E-4C3F-8C75-CCE721930DE1}" dt="2020-09-04T06:59:51.773" v="328" actId="1076"/>
          <ac:spMkLst>
            <pc:docMk/>
            <pc:sldMk cId="0" sldId="353"/>
            <ac:spMk id="6" creationId="{4AFB2D55-5A73-4766-9D39-A4957D8979BE}"/>
          </ac:spMkLst>
        </pc:spChg>
      </pc:sldChg>
      <pc:sldChg chg="modSp">
        <pc:chgData name="Jyotsna Jaspal" userId="ad25305a-d3f7-4a6b-b0af-f169b02d5190" providerId="ADAL" clId="{B2C383D4-9F3E-4C3F-8C75-CCE721930DE1}" dt="2020-09-04T07:00:06.590" v="331" actId="1038"/>
        <pc:sldMkLst>
          <pc:docMk/>
          <pc:sldMk cId="0" sldId="360"/>
        </pc:sldMkLst>
        <pc:spChg chg="mod">
          <ac:chgData name="Jyotsna Jaspal" userId="ad25305a-d3f7-4a6b-b0af-f169b02d5190" providerId="ADAL" clId="{B2C383D4-9F3E-4C3F-8C75-CCE721930DE1}" dt="2020-09-04T07:00:06.590" v="331" actId="1038"/>
          <ac:spMkLst>
            <pc:docMk/>
            <pc:sldMk cId="0" sldId="360"/>
            <ac:spMk id="5" creationId="{716390FC-1B5F-411C-AFD0-9F0C21D64624}"/>
          </ac:spMkLst>
        </pc:spChg>
      </pc:sldChg>
      <pc:sldChg chg="modSp">
        <pc:chgData name="Jyotsna Jaspal" userId="ad25305a-d3f7-4a6b-b0af-f169b02d5190" providerId="ADAL" clId="{B2C383D4-9F3E-4C3F-8C75-CCE721930DE1}" dt="2020-09-04T07:00:19.613" v="333" actId="1076"/>
        <pc:sldMkLst>
          <pc:docMk/>
          <pc:sldMk cId="0" sldId="361"/>
        </pc:sldMkLst>
        <pc:spChg chg="mod">
          <ac:chgData name="Jyotsna Jaspal" userId="ad25305a-d3f7-4a6b-b0af-f169b02d5190" providerId="ADAL" clId="{B2C383D4-9F3E-4C3F-8C75-CCE721930DE1}" dt="2020-09-04T07:00:19.613" v="333" actId="1076"/>
          <ac:spMkLst>
            <pc:docMk/>
            <pc:sldMk cId="0" sldId="361"/>
            <ac:spMk id="4" creationId="{4DADB452-5FE5-489B-B950-4EFA95C888CD}"/>
          </ac:spMkLst>
        </pc:spChg>
      </pc:sldChg>
      <pc:sldChg chg="modSp">
        <pc:chgData name="Jyotsna Jaspal" userId="ad25305a-d3f7-4a6b-b0af-f169b02d5190" providerId="ADAL" clId="{B2C383D4-9F3E-4C3F-8C75-CCE721930DE1}" dt="2020-09-04T07:00:30.919" v="335" actId="1076"/>
        <pc:sldMkLst>
          <pc:docMk/>
          <pc:sldMk cId="0" sldId="362"/>
        </pc:sldMkLst>
        <pc:spChg chg="mod">
          <ac:chgData name="Jyotsna Jaspal" userId="ad25305a-d3f7-4a6b-b0af-f169b02d5190" providerId="ADAL" clId="{B2C383D4-9F3E-4C3F-8C75-CCE721930DE1}" dt="2020-09-04T07:00:30.919" v="335" actId="1076"/>
          <ac:spMkLst>
            <pc:docMk/>
            <pc:sldMk cId="0" sldId="362"/>
            <ac:spMk id="6" creationId="{233F290F-92EE-43DC-ABB8-92850EBC2AD3}"/>
          </ac:spMkLst>
        </pc:spChg>
      </pc:sldChg>
      <pc:sldChg chg="modSp">
        <pc:chgData name="Jyotsna Jaspal" userId="ad25305a-d3f7-4a6b-b0af-f169b02d5190" providerId="ADAL" clId="{B2C383D4-9F3E-4C3F-8C75-CCE721930DE1}" dt="2020-09-04T07:03:47.367" v="382" actId="1036"/>
        <pc:sldMkLst>
          <pc:docMk/>
          <pc:sldMk cId="0" sldId="363"/>
        </pc:sldMkLst>
        <pc:spChg chg="mod">
          <ac:chgData name="Jyotsna Jaspal" userId="ad25305a-d3f7-4a6b-b0af-f169b02d5190" providerId="ADAL" clId="{B2C383D4-9F3E-4C3F-8C75-CCE721930DE1}" dt="2020-09-04T07:03:47.367" v="382" actId="1036"/>
          <ac:spMkLst>
            <pc:docMk/>
            <pc:sldMk cId="0" sldId="363"/>
            <ac:spMk id="5" creationId="{7BAF668D-51E4-43BF-82A2-828663693A7C}"/>
          </ac:spMkLst>
        </pc:spChg>
      </pc:sldChg>
      <pc:sldChg chg="modSp">
        <pc:chgData name="Jyotsna Jaspal" userId="ad25305a-d3f7-4a6b-b0af-f169b02d5190" providerId="ADAL" clId="{B2C383D4-9F3E-4C3F-8C75-CCE721930DE1}" dt="2020-09-04T07:04:15.793" v="501" actId="1036"/>
        <pc:sldMkLst>
          <pc:docMk/>
          <pc:sldMk cId="0" sldId="364"/>
        </pc:sldMkLst>
        <pc:spChg chg="mod">
          <ac:chgData name="Jyotsna Jaspal" userId="ad25305a-d3f7-4a6b-b0af-f169b02d5190" providerId="ADAL" clId="{B2C383D4-9F3E-4C3F-8C75-CCE721930DE1}" dt="2020-09-04T07:04:15.793" v="501" actId="1036"/>
          <ac:spMkLst>
            <pc:docMk/>
            <pc:sldMk cId="0" sldId="364"/>
            <ac:spMk id="5" creationId="{47A39A0C-2DEF-4F45-BCAF-E4C97B5770D3}"/>
          </ac:spMkLst>
        </pc:spChg>
      </pc:sldChg>
      <pc:sldChg chg="modSp">
        <pc:chgData name="Jyotsna Jaspal" userId="ad25305a-d3f7-4a6b-b0af-f169b02d5190" providerId="ADAL" clId="{B2C383D4-9F3E-4C3F-8C75-CCE721930DE1}" dt="2020-09-04T07:04:35.547" v="584" actId="1035"/>
        <pc:sldMkLst>
          <pc:docMk/>
          <pc:sldMk cId="0" sldId="365"/>
        </pc:sldMkLst>
        <pc:spChg chg="mod">
          <ac:chgData name="Jyotsna Jaspal" userId="ad25305a-d3f7-4a6b-b0af-f169b02d5190" providerId="ADAL" clId="{B2C383D4-9F3E-4C3F-8C75-CCE721930DE1}" dt="2020-09-04T07:04:35.547" v="584" actId="1035"/>
          <ac:spMkLst>
            <pc:docMk/>
            <pc:sldMk cId="0" sldId="365"/>
            <ac:spMk id="4" creationId="{67EC7D49-D248-4F83-9093-084D6CDDE882}"/>
          </ac:spMkLst>
        </pc:spChg>
      </pc:sldChg>
      <pc:sldChg chg="modSp">
        <pc:chgData name="Jyotsna Jaspal" userId="ad25305a-d3f7-4a6b-b0af-f169b02d5190" providerId="ADAL" clId="{B2C383D4-9F3E-4C3F-8C75-CCE721930DE1}" dt="2020-09-04T07:04:53.500" v="587" actId="1076"/>
        <pc:sldMkLst>
          <pc:docMk/>
          <pc:sldMk cId="0" sldId="366"/>
        </pc:sldMkLst>
        <pc:spChg chg="mod">
          <ac:chgData name="Jyotsna Jaspal" userId="ad25305a-d3f7-4a6b-b0af-f169b02d5190" providerId="ADAL" clId="{B2C383D4-9F3E-4C3F-8C75-CCE721930DE1}" dt="2020-09-04T07:04:53.500" v="587" actId="1076"/>
          <ac:spMkLst>
            <pc:docMk/>
            <pc:sldMk cId="0" sldId="366"/>
            <ac:spMk id="4" creationId="{4065F0F1-EE01-48A1-87AB-4F7730540B48}"/>
          </ac:spMkLst>
        </pc:spChg>
      </pc:sldChg>
      <pc:sldChg chg="modSp">
        <pc:chgData name="Jyotsna Jaspal" userId="ad25305a-d3f7-4a6b-b0af-f169b02d5190" providerId="ADAL" clId="{B2C383D4-9F3E-4C3F-8C75-CCE721930DE1}" dt="2020-09-04T07:05:11.815" v="597" actId="1076"/>
        <pc:sldMkLst>
          <pc:docMk/>
          <pc:sldMk cId="0" sldId="368"/>
        </pc:sldMkLst>
        <pc:spChg chg="mod">
          <ac:chgData name="Jyotsna Jaspal" userId="ad25305a-d3f7-4a6b-b0af-f169b02d5190" providerId="ADAL" clId="{B2C383D4-9F3E-4C3F-8C75-CCE721930DE1}" dt="2020-09-04T07:05:11.815" v="597" actId="1076"/>
          <ac:spMkLst>
            <pc:docMk/>
            <pc:sldMk cId="0" sldId="368"/>
            <ac:spMk id="5" creationId="{5DD9DAE9-D0C7-4364-8A29-3299320331B6}"/>
          </ac:spMkLst>
        </pc:spChg>
      </pc:sldChg>
      <pc:sldChg chg="modSp">
        <pc:chgData name="Jyotsna Jaspal" userId="ad25305a-d3f7-4a6b-b0af-f169b02d5190" providerId="ADAL" clId="{B2C383D4-9F3E-4C3F-8C75-CCE721930DE1}" dt="2020-09-04T07:05:22.286" v="599" actId="1076"/>
        <pc:sldMkLst>
          <pc:docMk/>
          <pc:sldMk cId="0" sldId="369"/>
        </pc:sldMkLst>
        <pc:spChg chg="mod">
          <ac:chgData name="Jyotsna Jaspal" userId="ad25305a-d3f7-4a6b-b0af-f169b02d5190" providerId="ADAL" clId="{B2C383D4-9F3E-4C3F-8C75-CCE721930DE1}" dt="2020-09-04T07:05:22.286" v="599" actId="1076"/>
          <ac:spMkLst>
            <pc:docMk/>
            <pc:sldMk cId="0" sldId="369"/>
            <ac:spMk id="5" creationId="{4BE9BF94-9548-4D5E-91BC-545AE5E4D959}"/>
          </ac:spMkLst>
        </pc:spChg>
      </pc:sldChg>
      <pc:sldChg chg="modSp">
        <pc:chgData name="Jyotsna Jaspal" userId="ad25305a-d3f7-4a6b-b0af-f169b02d5190" providerId="ADAL" clId="{B2C383D4-9F3E-4C3F-8C75-CCE721930DE1}" dt="2020-09-04T07:05:32.544" v="600" actId="1076"/>
        <pc:sldMkLst>
          <pc:docMk/>
          <pc:sldMk cId="0" sldId="370"/>
        </pc:sldMkLst>
        <pc:spChg chg="mod">
          <ac:chgData name="Jyotsna Jaspal" userId="ad25305a-d3f7-4a6b-b0af-f169b02d5190" providerId="ADAL" clId="{B2C383D4-9F3E-4C3F-8C75-CCE721930DE1}" dt="2020-09-04T07:05:32.544" v="600" actId="1076"/>
          <ac:spMkLst>
            <pc:docMk/>
            <pc:sldMk cId="0" sldId="370"/>
            <ac:spMk id="5" creationId="{31EB4EED-3E17-4774-A4C1-795CDA396229}"/>
          </ac:spMkLst>
        </pc:spChg>
      </pc:sldChg>
      <pc:sldChg chg="modSp">
        <pc:chgData name="Jyotsna Jaspal" userId="ad25305a-d3f7-4a6b-b0af-f169b02d5190" providerId="ADAL" clId="{B2C383D4-9F3E-4C3F-8C75-CCE721930DE1}" dt="2020-09-04T07:00:14.761" v="332" actId="1076"/>
        <pc:sldMkLst>
          <pc:docMk/>
          <pc:sldMk cId="0" sldId="373"/>
        </pc:sldMkLst>
        <pc:spChg chg="mod">
          <ac:chgData name="Jyotsna Jaspal" userId="ad25305a-d3f7-4a6b-b0af-f169b02d5190" providerId="ADAL" clId="{B2C383D4-9F3E-4C3F-8C75-CCE721930DE1}" dt="2020-09-04T07:00:14.761" v="332" actId="1076"/>
          <ac:spMkLst>
            <pc:docMk/>
            <pc:sldMk cId="0" sldId="373"/>
            <ac:spMk id="5" creationId="{2D937D71-C424-4F31-8B9E-A471A6CE2068}"/>
          </ac:spMkLst>
        </pc:spChg>
      </pc:sldChg>
      <pc:sldChg chg="modSp">
        <pc:chgData name="Jyotsna Jaspal" userId="ad25305a-d3f7-4a6b-b0af-f169b02d5190" providerId="ADAL" clId="{B2C383D4-9F3E-4C3F-8C75-CCE721930DE1}" dt="2020-09-04T07:00:43.122" v="337" actId="1076"/>
        <pc:sldMkLst>
          <pc:docMk/>
          <pc:sldMk cId="0" sldId="376"/>
        </pc:sldMkLst>
        <pc:spChg chg="mod">
          <ac:chgData name="Jyotsna Jaspal" userId="ad25305a-d3f7-4a6b-b0af-f169b02d5190" providerId="ADAL" clId="{B2C383D4-9F3E-4C3F-8C75-CCE721930DE1}" dt="2020-09-04T07:00:43.122" v="337" actId="1076"/>
          <ac:spMkLst>
            <pc:docMk/>
            <pc:sldMk cId="0" sldId="376"/>
            <ac:spMk id="7" creationId="{B6FEA6FC-5800-42A5-BC6E-9C9FB4765E84}"/>
          </ac:spMkLst>
        </pc:spChg>
      </pc:sldChg>
      <pc:sldChg chg="modSp">
        <pc:chgData name="Jyotsna Jaspal" userId="ad25305a-d3f7-4a6b-b0af-f169b02d5190" providerId="ADAL" clId="{B2C383D4-9F3E-4C3F-8C75-CCE721930DE1}" dt="2020-09-04T07:04:23.952" v="546" actId="1036"/>
        <pc:sldMkLst>
          <pc:docMk/>
          <pc:sldMk cId="0" sldId="377"/>
        </pc:sldMkLst>
        <pc:spChg chg="mod">
          <ac:chgData name="Jyotsna Jaspal" userId="ad25305a-d3f7-4a6b-b0af-f169b02d5190" providerId="ADAL" clId="{B2C383D4-9F3E-4C3F-8C75-CCE721930DE1}" dt="2020-09-04T07:04:23.952" v="546" actId="1036"/>
          <ac:spMkLst>
            <pc:docMk/>
            <pc:sldMk cId="0" sldId="377"/>
            <ac:spMk id="6" creationId="{B4603240-B141-4252-A8EE-91FCFC746C58}"/>
          </ac:spMkLst>
        </pc:spChg>
      </pc:sldChg>
      <pc:sldChg chg="modSp">
        <pc:chgData name="Jyotsna Jaspal" userId="ad25305a-d3f7-4a6b-b0af-f169b02d5190" providerId="ADAL" clId="{B2C383D4-9F3E-4C3F-8C75-CCE721930DE1}" dt="2020-09-04T07:04:07.153" v="459" actId="1037"/>
        <pc:sldMkLst>
          <pc:docMk/>
          <pc:sldMk cId="0" sldId="378"/>
        </pc:sldMkLst>
        <pc:spChg chg="mod">
          <ac:chgData name="Jyotsna Jaspal" userId="ad25305a-d3f7-4a6b-b0af-f169b02d5190" providerId="ADAL" clId="{B2C383D4-9F3E-4C3F-8C75-CCE721930DE1}" dt="2020-09-04T07:04:07.153" v="459" actId="1037"/>
          <ac:spMkLst>
            <pc:docMk/>
            <pc:sldMk cId="0" sldId="378"/>
            <ac:spMk id="5" creationId="{BF73359F-727C-48DB-A73B-C2EF0011902F}"/>
          </ac:spMkLst>
        </pc:spChg>
      </pc:sldChg>
      <pc:sldChg chg="modSp">
        <pc:chgData name="Jyotsna Jaspal" userId="ad25305a-d3f7-4a6b-b0af-f169b02d5190" providerId="ADAL" clId="{B2C383D4-9F3E-4C3F-8C75-CCE721930DE1}" dt="2020-09-04T07:04:47.969" v="586" actId="1076"/>
        <pc:sldMkLst>
          <pc:docMk/>
          <pc:sldMk cId="0" sldId="379"/>
        </pc:sldMkLst>
        <pc:spChg chg="mod">
          <ac:chgData name="Jyotsna Jaspal" userId="ad25305a-d3f7-4a6b-b0af-f169b02d5190" providerId="ADAL" clId="{B2C383D4-9F3E-4C3F-8C75-CCE721930DE1}" dt="2020-09-04T07:04:47.969" v="586" actId="1076"/>
          <ac:spMkLst>
            <pc:docMk/>
            <pc:sldMk cId="0" sldId="379"/>
            <ac:spMk id="5" creationId="{14597097-8C53-447A-8850-0E3AA59B27C3}"/>
          </ac:spMkLst>
        </pc:spChg>
      </pc:sldChg>
      <pc:sldChg chg="modSp">
        <pc:chgData name="Jyotsna Jaspal" userId="ad25305a-d3f7-4a6b-b0af-f169b02d5190" providerId="ADAL" clId="{B2C383D4-9F3E-4C3F-8C75-CCE721930DE1}" dt="2020-09-04T07:05:38.442" v="601" actId="1076"/>
        <pc:sldMkLst>
          <pc:docMk/>
          <pc:sldMk cId="0" sldId="380"/>
        </pc:sldMkLst>
        <pc:spChg chg="mod">
          <ac:chgData name="Jyotsna Jaspal" userId="ad25305a-d3f7-4a6b-b0af-f169b02d5190" providerId="ADAL" clId="{B2C383D4-9F3E-4C3F-8C75-CCE721930DE1}" dt="2020-09-04T07:05:38.442" v="601" actId="1076"/>
          <ac:spMkLst>
            <pc:docMk/>
            <pc:sldMk cId="0" sldId="380"/>
            <ac:spMk id="6" creationId="{42E769D6-FE95-4287-A2A0-89174C988458}"/>
          </ac:spMkLst>
        </pc:spChg>
      </pc:sldChg>
      <pc:sldChg chg="modSp">
        <pc:chgData name="Jyotsna Jaspal" userId="ad25305a-d3f7-4a6b-b0af-f169b02d5190" providerId="ADAL" clId="{B2C383D4-9F3E-4C3F-8C75-CCE721930DE1}" dt="2020-09-04T07:05:49.319" v="602" actId="1076"/>
        <pc:sldMkLst>
          <pc:docMk/>
          <pc:sldMk cId="0" sldId="381"/>
        </pc:sldMkLst>
        <pc:spChg chg="mod">
          <ac:chgData name="Jyotsna Jaspal" userId="ad25305a-d3f7-4a6b-b0af-f169b02d5190" providerId="ADAL" clId="{B2C383D4-9F3E-4C3F-8C75-CCE721930DE1}" dt="2020-09-04T07:05:49.319" v="602" actId="1076"/>
          <ac:spMkLst>
            <pc:docMk/>
            <pc:sldMk cId="0" sldId="381"/>
            <ac:spMk id="6" creationId="{4B8F3466-F41E-44BF-9DA6-6D0F00AB2D92}"/>
          </ac:spMkLst>
        </pc:spChg>
      </pc:sldChg>
      <pc:sldChg chg="modSp">
        <pc:chgData name="Jyotsna Jaspal" userId="ad25305a-d3f7-4a6b-b0af-f169b02d5190" providerId="ADAL" clId="{B2C383D4-9F3E-4C3F-8C75-CCE721930DE1}" dt="2020-09-04T07:06:14.567" v="605" actId="1076"/>
        <pc:sldMkLst>
          <pc:docMk/>
          <pc:sldMk cId="0" sldId="382"/>
        </pc:sldMkLst>
        <pc:spChg chg="mod">
          <ac:chgData name="Jyotsna Jaspal" userId="ad25305a-d3f7-4a6b-b0af-f169b02d5190" providerId="ADAL" clId="{B2C383D4-9F3E-4C3F-8C75-CCE721930DE1}" dt="2020-09-04T07:06:09.319" v="604" actId="1076"/>
          <ac:spMkLst>
            <pc:docMk/>
            <pc:sldMk cId="0" sldId="382"/>
            <ac:spMk id="5" creationId="{36E91E9E-D596-49B5-90C5-4C53F3187326}"/>
          </ac:spMkLst>
        </pc:spChg>
        <pc:spChg chg="mod">
          <ac:chgData name="Jyotsna Jaspal" userId="ad25305a-d3f7-4a6b-b0af-f169b02d5190" providerId="ADAL" clId="{B2C383D4-9F3E-4C3F-8C75-CCE721930DE1}" dt="2020-09-04T07:06:14.567" v="605" actId="1076"/>
          <ac:spMkLst>
            <pc:docMk/>
            <pc:sldMk cId="0" sldId="382"/>
            <ac:spMk id="7" creationId="{929B6956-017C-44DF-9E14-1A0BC06193CD}"/>
          </ac:spMkLst>
        </pc:spChg>
      </pc:sldChg>
      <pc:sldChg chg="modSp">
        <pc:chgData name="Jyotsna Jaspal" userId="ad25305a-d3f7-4a6b-b0af-f169b02d5190" providerId="ADAL" clId="{B2C383D4-9F3E-4C3F-8C75-CCE721930DE1}" dt="2020-09-04T08:32:55.439" v="608" actId="1038"/>
        <pc:sldMkLst>
          <pc:docMk/>
          <pc:sldMk cId="0" sldId="383"/>
        </pc:sldMkLst>
        <pc:spChg chg="mod">
          <ac:chgData name="Jyotsna Jaspal" userId="ad25305a-d3f7-4a6b-b0af-f169b02d5190" providerId="ADAL" clId="{B2C383D4-9F3E-4C3F-8C75-CCE721930DE1}" dt="2020-09-04T08:32:55.439" v="608" actId="1038"/>
          <ac:spMkLst>
            <pc:docMk/>
            <pc:sldMk cId="0" sldId="383"/>
            <ac:spMk id="5" creationId="{EA6D51DD-133F-4654-A13F-0293B23EB72E}"/>
          </ac:spMkLst>
        </pc:spChg>
      </pc:sldChg>
      <pc:sldChg chg="modSp">
        <pc:chgData name="Jyotsna Jaspal" userId="ad25305a-d3f7-4a6b-b0af-f169b02d5190" providerId="ADAL" clId="{B2C383D4-9F3E-4C3F-8C75-CCE721930DE1}" dt="2020-09-04T08:33:01.600" v="609" actId="1076"/>
        <pc:sldMkLst>
          <pc:docMk/>
          <pc:sldMk cId="0" sldId="385"/>
        </pc:sldMkLst>
        <pc:spChg chg="mod">
          <ac:chgData name="Jyotsna Jaspal" userId="ad25305a-d3f7-4a6b-b0af-f169b02d5190" providerId="ADAL" clId="{B2C383D4-9F3E-4C3F-8C75-CCE721930DE1}" dt="2020-09-04T08:33:01.600" v="609" actId="1076"/>
          <ac:spMkLst>
            <pc:docMk/>
            <pc:sldMk cId="0" sldId="385"/>
            <ac:spMk id="6" creationId="{B97B0453-E237-4302-90F0-23086797955E}"/>
          </ac:spMkLst>
        </pc:spChg>
      </pc:sldChg>
      <pc:sldChg chg="modSp">
        <pc:chgData name="Jyotsna Jaspal" userId="ad25305a-d3f7-4a6b-b0af-f169b02d5190" providerId="ADAL" clId="{B2C383D4-9F3E-4C3F-8C75-CCE721930DE1}" dt="2020-09-04T08:33:34.478" v="612" actId="1076"/>
        <pc:sldMkLst>
          <pc:docMk/>
          <pc:sldMk cId="0" sldId="386"/>
        </pc:sldMkLst>
        <pc:spChg chg="mod">
          <ac:chgData name="Jyotsna Jaspal" userId="ad25305a-d3f7-4a6b-b0af-f169b02d5190" providerId="ADAL" clId="{B2C383D4-9F3E-4C3F-8C75-CCE721930DE1}" dt="2020-09-04T08:33:34.478" v="612" actId="1076"/>
          <ac:spMkLst>
            <pc:docMk/>
            <pc:sldMk cId="0" sldId="386"/>
            <ac:spMk id="5" creationId="{FD33291A-434B-4D70-9D01-533E6E83CFBD}"/>
          </ac:spMkLst>
        </pc:spChg>
      </pc:sldChg>
      <pc:sldChg chg="modSp">
        <pc:chgData name="Jyotsna Jaspal" userId="ad25305a-d3f7-4a6b-b0af-f169b02d5190" providerId="ADAL" clId="{B2C383D4-9F3E-4C3F-8C75-CCE721930DE1}" dt="2020-09-04T08:33:51.963" v="616" actId="1037"/>
        <pc:sldMkLst>
          <pc:docMk/>
          <pc:sldMk cId="0" sldId="387"/>
        </pc:sldMkLst>
        <pc:spChg chg="mod">
          <ac:chgData name="Jyotsna Jaspal" userId="ad25305a-d3f7-4a6b-b0af-f169b02d5190" providerId="ADAL" clId="{B2C383D4-9F3E-4C3F-8C75-CCE721930DE1}" dt="2020-09-04T08:33:51.963" v="616" actId="1037"/>
          <ac:spMkLst>
            <pc:docMk/>
            <pc:sldMk cId="0" sldId="387"/>
            <ac:spMk id="5" creationId="{B3BD5CF1-8E26-4865-BC43-C58705B30D90}"/>
          </ac:spMkLst>
        </pc:spChg>
      </pc:sldChg>
      <pc:sldChg chg="modSp">
        <pc:chgData name="Jyotsna Jaspal" userId="ad25305a-d3f7-4a6b-b0af-f169b02d5190" providerId="ADAL" clId="{B2C383D4-9F3E-4C3F-8C75-CCE721930DE1}" dt="2020-09-04T08:34:02.056" v="618" actId="1076"/>
        <pc:sldMkLst>
          <pc:docMk/>
          <pc:sldMk cId="0" sldId="389"/>
        </pc:sldMkLst>
        <pc:spChg chg="mod">
          <ac:chgData name="Jyotsna Jaspal" userId="ad25305a-d3f7-4a6b-b0af-f169b02d5190" providerId="ADAL" clId="{B2C383D4-9F3E-4C3F-8C75-CCE721930DE1}" dt="2020-09-04T08:34:02.056" v="618" actId="1076"/>
          <ac:spMkLst>
            <pc:docMk/>
            <pc:sldMk cId="0" sldId="389"/>
            <ac:spMk id="5" creationId="{6983F210-50F0-4A09-AD8A-CC5BDF7DB59C}"/>
          </ac:spMkLst>
        </pc:spChg>
      </pc:sldChg>
      <pc:sldChg chg="modSp">
        <pc:chgData name="Jyotsna Jaspal" userId="ad25305a-d3f7-4a6b-b0af-f169b02d5190" providerId="ADAL" clId="{B2C383D4-9F3E-4C3F-8C75-CCE721930DE1}" dt="2020-09-04T08:34:20.564" v="621" actId="1076"/>
        <pc:sldMkLst>
          <pc:docMk/>
          <pc:sldMk cId="0" sldId="391"/>
        </pc:sldMkLst>
        <pc:spChg chg="mod">
          <ac:chgData name="Jyotsna Jaspal" userId="ad25305a-d3f7-4a6b-b0af-f169b02d5190" providerId="ADAL" clId="{B2C383D4-9F3E-4C3F-8C75-CCE721930DE1}" dt="2020-09-04T08:34:20.564" v="621" actId="1076"/>
          <ac:spMkLst>
            <pc:docMk/>
            <pc:sldMk cId="0" sldId="391"/>
            <ac:spMk id="4" creationId="{FCE7D23F-F218-4C09-8AE6-183B80C1879D}"/>
          </ac:spMkLst>
        </pc:spChg>
      </pc:sldChg>
      <pc:sldChg chg="modSp">
        <pc:chgData name="Jyotsna Jaspal" userId="ad25305a-d3f7-4a6b-b0af-f169b02d5190" providerId="ADAL" clId="{B2C383D4-9F3E-4C3F-8C75-CCE721930DE1}" dt="2020-09-04T08:34:29.698" v="623" actId="1076"/>
        <pc:sldMkLst>
          <pc:docMk/>
          <pc:sldMk cId="0" sldId="392"/>
        </pc:sldMkLst>
        <pc:spChg chg="mod">
          <ac:chgData name="Jyotsna Jaspal" userId="ad25305a-d3f7-4a6b-b0af-f169b02d5190" providerId="ADAL" clId="{B2C383D4-9F3E-4C3F-8C75-CCE721930DE1}" dt="2020-09-04T08:34:29.698" v="623" actId="1076"/>
          <ac:spMkLst>
            <pc:docMk/>
            <pc:sldMk cId="0" sldId="392"/>
            <ac:spMk id="6" creationId="{934279EA-EE45-4A64-9446-D7BDD4C50F53}"/>
          </ac:spMkLst>
        </pc:spChg>
      </pc:sldChg>
      <pc:sldChg chg="modSp">
        <pc:chgData name="Jyotsna Jaspal" userId="ad25305a-d3f7-4a6b-b0af-f169b02d5190" providerId="ADAL" clId="{B2C383D4-9F3E-4C3F-8C75-CCE721930DE1}" dt="2020-09-04T08:33:24.901" v="611" actId="1076"/>
        <pc:sldMkLst>
          <pc:docMk/>
          <pc:sldMk cId="0" sldId="393"/>
        </pc:sldMkLst>
        <pc:spChg chg="mod">
          <ac:chgData name="Jyotsna Jaspal" userId="ad25305a-d3f7-4a6b-b0af-f169b02d5190" providerId="ADAL" clId="{B2C383D4-9F3E-4C3F-8C75-CCE721930DE1}" dt="2020-09-04T08:33:24.901" v="611" actId="1076"/>
          <ac:spMkLst>
            <pc:docMk/>
            <pc:sldMk cId="0" sldId="393"/>
            <ac:spMk id="8" creationId="{D7FE9CB9-2F4B-4B1B-B81E-EB394490C54B}"/>
          </ac:spMkLst>
        </pc:spChg>
      </pc:sldChg>
      <pc:sldChg chg="modSp">
        <pc:chgData name="Jyotsna Jaspal" userId="ad25305a-d3f7-4a6b-b0af-f169b02d5190" providerId="ADAL" clId="{B2C383D4-9F3E-4C3F-8C75-CCE721930DE1}" dt="2020-09-04T08:33:41.179" v="613" actId="1076"/>
        <pc:sldMkLst>
          <pc:docMk/>
          <pc:sldMk cId="0" sldId="397"/>
        </pc:sldMkLst>
        <pc:spChg chg="mod">
          <ac:chgData name="Jyotsna Jaspal" userId="ad25305a-d3f7-4a6b-b0af-f169b02d5190" providerId="ADAL" clId="{B2C383D4-9F3E-4C3F-8C75-CCE721930DE1}" dt="2020-09-04T08:33:41.179" v="613" actId="1076"/>
          <ac:spMkLst>
            <pc:docMk/>
            <pc:sldMk cId="0" sldId="397"/>
            <ac:spMk id="8" creationId="{17B3D006-2ECA-4795-9673-95224D7D54E0}"/>
          </ac:spMkLst>
        </pc:spChg>
      </pc:sldChg>
      <pc:sldChg chg="modSp">
        <pc:chgData name="Jyotsna Jaspal" userId="ad25305a-d3f7-4a6b-b0af-f169b02d5190" providerId="ADAL" clId="{B2C383D4-9F3E-4C3F-8C75-CCE721930DE1}" dt="2020-09-04T08:33:57.231" v="617" actId="1076"/>
        <pc:sldMkLst>
          <pc:docMk/>
          <pc:sldMk cId="0" sldId="401"/>
        </pc:sldMkLst>
        <pc:spChg chg="mod">
          <ac:chgData name="Jyotsna Jaspal" userId="ad25305a-d3f7-4a6b-b0af-f169b02d5190" providerId="ADAL" clId="{B2C383D4-9F3E-4C3F-8C75-CCE721930DE1}" dt="2020-09-04T08:33:57.231" v="617" actId="1076"/>
          <ac:spMkLst>
            <pc:docMk/>
            <pc:sldMk cId="0" sldId="401"/>
            <ac:spMk id="6" creationId="{51E4D109-7FBE-4BDF-BCB2-FF782B5846DE}"/>
          </ac:spMkLst>
        </pc:spChg>
      </pc:sldChg>
      <pc:sldChg chg="modSp">
        <pc:chgData name="Jyotsna Jaspal" userId="ad25305a-d3f7-4a6b-b0af-f169b02d5190" providerId="ADAL" clId="{B2C383D4-9F3E-4C3F-8C75-CCE721930DE1}" dt="2020-09-04T08:34:09.642" v="619" actId="1076"/>
        <pc:sldMkLst>
          <pc:docMk/>
          <pc:sldMk cId="0" sldId="403"/>
        </pc:sldMkLst>
        <pc:spChg chg="mod">
          <ac:chgData name="Jyotsna Jaspal" userId="ad25305a-d3f7-4a6b-b0af-f169b02d5190" providerId="ADAL" clId="{B2C383D4-9F3E-4C3F-8C75-CCE721930DE1}" dt="2020-09-04T08:34:09.642" v="619" actId="1076"/>
          <ac:spMkLst>
            <pc:docMk/>
            <pc:sldMk cId="0" sldId="403"/>
            <ac:spMk id="6" creationId="{E6261CD5-BB11-4BC4-A633-0E63781D7B9D}"/>
          </ac:spMkLst>
        </pc:spChg>
      </pc:sldChg>
      <pc:sldChg chg="modSp">
        <pc:chgData name="Jyotsna Jaspal" userId="ad25305a-d3f7-4a6b-b0af-f169b02d5190" providerId="ADAL" clId="{B2C383D4-9F3E-4C3F-8C75-CCE721930DE1}" dt="2020-09-04T08:34:41.211" v="624" actId="1076"/>
        <pc:sldMkLst>
          <pc:docMk/>
          <pc:sldMk cId="0" sldId="408"/>
        </pc:sldMkLst>
        <pc:spChg chg="mod">
          <ac:chgData name="Jyotsna Jaspal" userId="ad25305a-d3f7-4a6b-b0af-f169b02d5190" providerId="ADAL" clId="{B2C383D4-9F3E-4C3F-8C75-CCE721930DE1}" dt="2020-09-04T08:34:41.211" v="624" actId="1076"/>
          <ac:spMkLst>
            <pc:docMk/>
            <pc:sldMk cId="0" sldId="408"/>
            <ac:spMk id="5" creationId="{B6988858-8333-447A-B3B9-685F94EAFBA0}"/>
          </ac:spMkLst>
        </pc:spChg>
      </pc:sldChg>
      <pc:sldChg chg="modSp">
        <pc:chgData name="Jyotsna Jaspal" userId="ad25305a-d3f7-4a6b-b0af-f169b02d5190" providerId="ADAL" clId="{B2C383D4-9F3E-4C3F-8C75-CCE721930DE1}" dt="2020-09-04T08:34:56.439" v="626" actId="1076"/>
        <pc:sldMkLst>
          <pc:docMk/>
          <pc:sldMk cId="0" sldId="410"/>
        </pc:sldMkLst>
        <pc:spChg chg="mod">
          <ac:chgData name="Jyotsna Jaspal" userId="ad25305a-d3f7-4a6b-b0af-f169b02d5190" providerId="ADAL" clId="{B2C383D4-9F3E-4C3F-8C75-CCE721930DE1}" dt="2020-09-04T08:34:56.439" v="626" actId="1076"/>
          <ac:spMkLst>
            <pc:docMk/>
            <pc:sldMk cId="0" sldId="410"/>
            <ac:spMk id="6" creationId="{58DE74CF-2AC2-4DF6-9D3A-1826444AF218}"/>
          </ac:spMkLst>
        </pc:spChg>
      </pc:sldChg>
      <pc:sldChg chg="modSp">
        <pc:chgData name="Jyotsna Jaspal" userId="ad25305a-d3f7-4a6b-b0af-f169b02d5190" providerId="ADAL" clId="{B2C383D4-9F3E-4C3F-8C75-CCE721930DE1}" dt="2020-09-04T08:35:10.023" v="629" actId="1076"/>
        <pc:sldMkLst>
          <pc:docMk/>
          <pc:sldMk cId="0" sldId="412"/>
        </pc:sldMkLst>
        <pc:spChg chg="mod">
          <ac:chgData name="Jyotsna Jaspal" userId="ad25305a-d3f7-4a6b-b0af-f169b02d5190" providerId="ADAL" clId="{B2C383D4-9F3E-4C3F-8C75-CCE721930DE1}" dt="2020-09-04T08:35:10.023" v="629" actId="1076"/>
          <ac:spMkLst>
            <pc:docMk/>
            <pc:sldMk cId="0" sldId="412"/>
            <ac:spMk id="6" creationId="{96F5A343-8043-4D8A-9805-5D4FD1B9E32C}"/>
          </ac:spMkLst>
        </pc:spChg>
      </pc:sldChg>
      <pc:sldChg chg="modSp">
        <pc:chgData name="Jyotsna Jaspal" userId="ad25305a-d3f7-4a6b-b0af-f169b02d5190" providerId="ADAL" clId="{B2C383D4-9F3E-4C3F-8C75-CCE721930DE1}" dt="2020-09-04T08:36:28.148" v="631" actId="1076"/>
        <pc:sldMkLst>
          <pc:docMk/>
          <pc:sldMk cId="0" sldId="413"/>
        </pc:sldMkLst>
        <pc:spChg chg="mod">
          <ac:chgData name="Jyotsna Jaspal" userId="ad25305a-d3f7-4a6b-b0af-f169b02d5190" providerId="ADAL" clId="{B2C383D4-9F3E-4C3F-8C75-CCE721930DE1}" dt="2020-09-04T08:36:28.148" v="631" actId="1076"/>
          <ac:spMkLst>
            <pc:docMk/>
            <pc:sldMk cId="0" sldId="413"/>
            <ac:spMk id="5" creationId="{D4F9DCDC-FC4E-4129-98DA-A941B7BFACF7}"/>
          </ac:spMkLst>
        </pc:spChg>
      </pc:sldChg>
      <pc:sldChg chg="modSp">
        <pc:chgData name="Jyotsna Jaspal" userId="ad25305a-d3f7-4a6b-b0af-f169b02d5190" providerId="ADAL" clId="{B2C383D4-9F3E-4C3F-8C75-CCE721930DE1}" dt="2020-09-04T08:38:29.230" v="656" actId="1076"/>
        <pc:sldMkLst>
          <pc:docMk/>
          <pc:sldMk cId="0" sldId="414"/>
        </pc:sldMkLst>
        <pc:spChg chg="mod">
          <ac:chgData name="Jyotsna Jaspal" userId="ad25305a-d3f7-4a6b-b0af-f169b02d5190" providerId="ADAL" clId="{B2C383D4-9F3E-4C3F-8C75-CCE721930DE1}" dt="2020-09-04T08:38:29.230" v="656" actId="1076"/>
          <ac:spMkLst>
            <pc:docMk/>
            <pc:sldMk cId="0" sldId="414"/>
            <ac:spMk id="5" creationId="{EEB753AA-6DFB-4565-93B0-39E9EF0AD5B5}"/>
          </ac:spMkLst>
        </pc:spChg>
      </pc:sldChg>
      <pc:sldChg chg="modSp">
        <pc:chgData name="Jyotsna Jaspal" userId="ad25305a-d3f7-4a6b-b0af-f169b02d5190" providerId="ADAL" clId="{B2C383D4-9F3E-4C3F-8C75-CCE721930DE1}" dt="2020-09-04T08:38:33.673" v="657" actId="1076"/>
        <pc:sldMkLst>
          <pc:docMk/>
          <pc:sldMk cId="0" sldId="415"/>
        </pc:sldMkLst>
        <pc:spChg chg="mod">
          <ac:chgData name="Jyotsna Jaspal" userId="ad25305a-d3f7-4a6b-b0af-f169b02d5190" providerId="ADAL" clId="{B2C383D4-9F3E-4C3F-8C75-CCE721930DE1}" dt="2020-09-04T08:38:33.673" v="657" actId="1076"/>
          <ac:spMkLst>
            <pc:docMk/>
            <pc:sldMk cId="0" sldId="415"/>
            <ac:spMk id="7" creationId="{972A4A9C-7B65-4A1F-ADAF-2DF8EF257889}"/>
          </ac:spMkLst>
        </pc:spChg>
      </pc:sldChg>
      <pc:sldChg chg="modSp">
        <pc:chgData name="Jyotsna Jaspal" userId="ad25305a-d3f7-4a6b-b0af-f169b02d5190" providerId="ADAL" clId="{B2C383D4-9F3E-4C3F-8C75-CCE721930DE1}" dt="2020-09-04T08:38:38.467" v="658" actId="1076"/>
        <pc:sldMkLst>
          <pc:docMk/>
          <pc:sldMk cId="0" sldId="416"/>
        </pc:sldMkLst>
        <pc:spChg chg="mod">
          <ac:chgData name="Jyotsna Jaspal" userId="ad25305a-d3f7-4a6b-b0af-f169b02d5190" providerId="ADAL" clId="{B2C383D4-9F3E-4C3F-8C75-CCE721930DE1}" dt="2020-09-04T08:38:38.467" v="658" actId="1076"/>
          <ac:spMkLst>
            <pc:docMk/>
            <pc:sldMk cId="0" sldId="416"/>
            <ac:spMk id="6" creationId="{CA0B38AB-C59D-457D-9C52-1C45EAF63A1F}"/>
          </ac:spMkLst>
        </pc:spChg>
      </pc:sldChg>
      <pc:sldChg chg="modSp">
        <pc:chgData name="Jyotsna Jaspal" userId="ad25305a-d3f7-4a6b-b0af-f169b02d5190" providerId="ADAL" clId="{B2C383D4-9F3E-4C3F-8C75-CCE721930DE1}" dt="2020-09-04T08:38:44.206" v="659" actId="1076"/>
        <pc:sldMkLst>
          <pc:docMk/>
          <pc:sldMk cId="0" sldId="417"/>
        </pc:sldMkLst>
        <pc:spChg chg="mod">
          <ac:chgData name="Jyotsna Jaspal" userId="ad25305a-d3f7-4a6b-b0af-f169b02d5190" providerId="ADAL" clId="{B2C383D4-9F3E-4C3F-8C75-CCE721930DE1}" dt="2020-09-04T08:38:44.206" v="659" actId="1076"/>
          <ac:spMkLst>
            <pc:docMk/>
            <pc:sldMk cId="0" sldId="417"/>
            <ac:spMk id="6" creationId="{C1DF9C06-8A66-4C13-9BDA-C33026BA5E3C}"/>
          </ac:spMkLst>
        </pc:spChg>
      </pc:sldChg>
      <pc:sldChg chg="modSp">
        <pc:chgData name="Jyotsna Jaspal" userId="ad25305a-d3f7-4a6b-b0af-f169b02d5190" providerId="ADAL" clId="{B2C383D4-9F3E-4C3F-8C75-CCE721930DE1}" dt="2020-09-04T08:38:52.502" v="660" actId="1076"/>
        <pc:sldMkLst>
          <pc:docMk/>
          <pc:sldMk cId="0" sldId="418"/>
        </pc:sldMkLst>
        <pc:spChg chg="mod">
          <ac:chgData name="Jyotsna Jaspal" userId="ad25305a-d3f7-4a6b-b0af-f169b02d5190" providerId="ADAL" clId="{B2C383D4-9F3E-4C3F-8C75-CCE721930DE1}" dt="2020-09-04T08:38:52.502" v="660" actId="1076"/>
          <ac:spMkLst>
            <pc:docMk/>
            <pc:sldMk cId="0" sldId="418"/>
            <ac:spMk id="7" creationId="{7D27BDB1-A7E6-4652-81BA-B0291ABF24AB}"/>
          </ac:spMkLst>
        </pc:spChg>
      </pc:sldChg>
      <pc:sldChg chg="modSp">
        <pc:chgData name="Jyotsna Jaspal" userId="ad25305a-d3f7-4a6b-b0af-f169b02d5190" providerId="ADAL" clId="{B2C383D4-9F3E-4C3F-8C75-CCE721930DE1}" dt="2020-09-04T08:39:00.664" v="661" actId="1076"/>
        <pc:sldMkLst>
          <pc:docMk/>
          <pc:sldMk cId="0" sldId="419"/>
        </pc:sldMkLst>
        <pc:spChg chg="mod">
          <ac:chgData name="Jyotsna Jaspal" userId="ad25305a-d3f7-4a6b-b0af-f169b02d5190" providerId="ADAL" clId="{B2C383D4-9F3E-4C3F-8C75-CCE721930DE1}" dt="2020-09-04T08:39:00.664" v="661" actId="1076"/>
          <ac:spMkLst>
            <pc:docMk/>
            <pc:sldMk cId="0" sldId="419"/>
            <ac:spMk id="7" creationId="{EFFE2E21-CAB6-414B-AC13-DAE980C69BC2}"/>
          </ac:spMkLst>
        </pc:spChg>
      </pc:sldChg>
      <pc:sldChg chg="modSp">
        <pc:chgData name="Jyotsna Jaspal" userId="ad25305a-d3f7-4a6b-b0af-f169b02d5190" providerId="ADAL" clId="{B2C383D4-9F3E-4C3F-8C75-CCE721930DE1}" dt="2020-09-04T08:40:10.688" v="672" actId="1076"/>
        <pc:sldMkLst>
          <pc:docMk/>
          <pc:sldMk cId="0" sldId="421"/>
        </pc:sldMkLst>
        <pc:spChg chg="mod">
          <ac:chgData name="Jyotsna Jaspal" userId="ad25305a-d3f7-4a6b-b0af-f169b02d5190" providerId="ADAL" clId="{B2C383D4-9F3E-4C3F-8C75-CCE721930DE1}" dt="2020-09-04T08:40:10.688" v="672" actId="1076"/>
          <ac:spMkLst>
            <pc:docMk/>
            <pc:sldMk cId="0" sldId="421"/>
            <ac:spMk id="5" creationId="{0F639CF7-9406-4E60-B293-F8F34E2AFEE9}"/>
          </ac:spMkLst>
        </pc:spChg>
      </pc:sldChg>
      <pc:sldChg chg="modSp">
        <pc:chgData name="Jyotsna Jaspal" userId="ad25305a-d3f7-4a6b-b0af-f169b02d5190" providerId="ADAL" clId="{B2C383D4-9F3E-4C3F-8C75-CCE721930DE1}" dt="2020-09-04T08:40:24.117" v="674" actId="1035"/>
        <pc:sldMkLst>
          <pc:docMk/>
          <pc:sldMk cId="760024851" sldId="422"/>
        </pc:sldMkLst>
        <pc:spChg chg="mod">
          <ac:chgData name="Jyotsna Jaspal" userId="ad25305a-d3f7-4a6b-b0af-f169b02d5190" providerId="ADAL" clId="{B2C383D4-9F3E-4C3F-8C75-CCE721930DE1}" dt="2020-09-04T08:40:24.117" v="674" actId="1035"/>
          <ac:spMkLst>
            <pc:docMk/>
            <pc:sldMk cId="760024851" sldId="422"/>
            <ac:spMk id="4" creationId="{A06B17F2-EABF-40C1-B422-A1693E033DAC}"/>
          </ac:spMkLst>
        </pc:spChg>
      </pc:sldChg>
      <pc:sldChg chg="modSp">
        <pc:chgData name="Jyotsna Jaspal" userId="ad25305a-d3f7-4a6b-b0af-f169b02d5190" providerId="ADAL" clId="{B2C383D4-9F3E-4C3F-8C75-CCE721930DE1}" dt="2020-09-04T08:40:31.561" v="675" actId="1076"/>
        <pc:sldMkLst>
          <pc:docMk/>
          <pc:sldMk cId="3876398775" sldId="423"/>
        </pc:sldMkLst>
        <pc:spChg chg="mod">
          <ac:chgData name="Jyotsna Jaspal" userId="ad25305a-d3f7-4a6b-b0af-f169b02d5190" providerId="ADAL" clId="{B2C383D4-9F3E-4C3F-8C75-CCE721930DE1}" dt="2020-09-04T08:40:31.561" v="675" actId="1076"/>
          <ac:spMkLst>
            <pc:docMk/>
            <pc:sldMk cId="3876398775" sldId="423"/>
            <ac:spMk id="5" creationId="{E257792F-E8CA-4A96-B2A4-E2DAB268816C}"/>
          </ac:spMkLst>
        </pc:spChg>
      </pc:sldChg>
      <pc:sldChg chg="modSp">
        <pc:chgData name="Jyotsna Jaspal" userId="ad25305a-d3f7-4a6b-b0af-f169b02d5190" providerId="ADAL" clId="{B2C383D4-9F3E-4C3F-8C75-CCE721930DE1}" dt="2020-09-04T08:40:37.339" v="676" actId="1076"/>
        <pc:sldMkLst>
          <pc:docMk/>
          <pc:sldMk cId="1698353123" sldId="424"/>
        </pc:sldMkLst>
        <pc:spChg chg="mod">
          <ac:chgData name="Jyotsna Jaspal" userId="ad25305a-d3f7-4a6b-b0af-f169b02d5190" providerId="ADAL" clId="{B2C383D4-9F3E-4C3F-8C75-CCE721930DE1}" dt="2020-09-04T08:40:37.339" v="676" actId="1076"/>
          <ac:spMkLst>
            <pc:docMk/>
            <pc:sldMk cId="1698353123" sldId="424"/>
            <ac:spMk id="6" creationId="{1174F2AB-0ABB-4DA2-9183-31BE6CD7489E}"/>
          </ac:spMkLst>
        </pc:spChg>
      </pc:sldChg>
      <pc:sldChg chg="modSp">
        <pc:chgData name="Jyotsna Jaspal" userId="ad25305a-d3f7-4a6b-b0af-f169b02d5190" providerId="ADAL" clId="{B2C383D4-9F3E-4C3F-8C75-CCE721930DE1}" dt="2020-09-04T08:35:00.732" v="627" actId="1076"/>
        <pc:sldMkLst>
          <pc:docMk/>
          <pc:sldMk cId="0" sldId="425"/>
        </pc:sldMkLst>
        <pc:spChg chg="mod">
          <ac:chgData name="Jyotsna Jaspal" userId="ad25305a-d3f7-4a6b-b0af-f169b02d5190" providerId="ADAL" clId="{B2C383D4-9F3E-4C3F-8C75-CCE721930DE1}" dt="2020-09-04T08:35:00.732" v="627" actId="1076"/>
          <ac:spMkLst>
            <pc:docMk/>
            <pc:sldMk cId="0" sldId="425"/>
            <ac:spMk id="5" creationId="{3D6905E3-B932-4C52-9B35-45986722490A}"/>
          </ac:spMkLst>
        </pc:spChg>
      </pc:sldChg>
      <pc:sldChg chg="modSp">
        <pc:chgData name="Jyotsna Jaspal" userId="ad25305a-d3f7-4a6b-b0af-f169b02d5190" providerId="ADAL" clId="{B2C383D4-9F3E-4C3F-8C75-CCE721930DE1}" dt="2020-09-04T08:35:05.466" v="628" actId="1076"/>
        <pc:sldMkLst>
          <pc:docMk/>
          <pc:sldMk cId="0" sldId="426"/>
        </pc:sldMkLst>
        <pc:spChg chg="mod">
          <ac:chgData name="Jyotsna Jaspal" userId="ad25305a-d3f7-4a6b-b0af-f169b02d5190" providerId="ADAL" clId="{B2C383D4-9F3E-4C3F-8C75-CCE721930DE1}" dt="2020-09-04T08:35:05.466" v="628" actId="1076"/>
          <ac:spMkLst>
            <pc:docMk/>
            <pc:sldMk cId="0" sldId="426"/>
            <ac:spMk id="5" creationId="{1B9C0E6A-5BD4-42CD-A01A-05B773C44933}"/>
          </ac:spMkLst>
        </pc:spChg>
      </pc:sldChg>
      <pc:sldChg chg="modSp">
        <pc:chgData name="Jyotsna Jaspal" userId="ad25305a-d3f7-4a6b-b0af-f169b02d5190" providerId="ADAL" clId="{B2C383D4-9F3E-4C3F-8C75-CCE721930DE1}" dt="2020-09-04T08:36:40.403" v="632" actId="1076"/>
        <pc:sldMkLst>
          <pc:docMk/>
          <pc:sldMk cId="0" sldId="427"/>
        </pc:sldMkLst>
        <pc:spChg chg="mod">
          <ac:chgData name="Jyotsna Jaspal" userId="ad25305a-d3f7-4a6b-b0af-f169b02d5190" providerId="ADAL" clId="{B2C383D4-9F3E-4C3F-8C75-CCE721930DE1}" dt="2020-09-04T08:36:40.403" v="632" actId="1076"/>
          <ac:spMkLst>
            <pc:docMk/>
            <pc:sldMk cId="0" sldId="427"/>
            <ac:spMk id="5" creationId="{7C877D01-A46C-4409-BB8E-167FC9CB58CC}"/>
          </ac:spMkLst>
        </pc:spChg>
      </pc:sldChg>
      <pc:sldChg chg="modSp">
        <pc:chgData name="Jyotsna Jaspal" userId="ad25305a-d3f7-4a6b-b0af-f169b02d5190" providerId="ADAL" clId="{B2C383D4-9F3E-4C3F-8C75-CCE721930DE1}" dt="2020-09-04T08:37:00.906" v="635" actId="1076"/>
        <pc:sldMkLst>
          <pc:docMk/>
          <pc:sldMk cId="0" sldId="429"/>
        </pc:sldMkLst>
        <pc:spChg chg="mod">
          <ac:chgData name="Jyotsna Jaspal" userId="ad25305a-d3f7-4a6b-b0af-f169b02d5190" providerId="ADAL" clId="{B2C383D4-9F3E-4C3F-8C75-CCE721930DE1}" dt="2020-09-04T08:37:00.906" v="635" actId="1076"/>
          <ac:spMkLst>
            <pc:docMk/>
            <pc:sldMk cId="0" sldId="429"/>
            <ac:spMk id="5" creationId="{40B077E0-7C3E-4E95-8F16-9CA9C078C128}"/>
          </ac:spMkLst>
        </pc:spChg>
      </pc:sldChg>
      <pc:sldChg chg="modSp">
        <pc:chgData name="Jyotsna Jaspal" userId="ad25305a-d3f7-4a6b-b0af-f169b02d5190" providerId="ADAL" clId="{B2C383D4-9F3E-4C3F-8C75-CCE721930DE1}" dt="2020-09-04T08:37:05.282" v="636" actId="1076"/>
        <pc:sldMkLst>
          <pc:docMk/>
          <pc:sldMk cId="0" sldId="430"/>
        </pc:sldMkLst>
        <pc:spChg chg="mod">
          <ac:chgData name="Jyotsna Jaspal" userId="ad25305a-d3f7-4a6b-b0af-f169b02d5190" providerId="ADAL" clId="{B2C383D4-9F3E-4C3F-8C75-CCE721930DE1}" dt="2020-09-04T08:37:05.282" v="636" actId="1076"/>
          <ac:spMkLst>
            <pc:docMk/>
            <pc:sldMk cId="0" sldId="430"/>
            <ac:spMk id="5" creationId="{59DC9ED5-0D68-4543-8F59-A01D19C587E5}"/>
          </ac:spMkLst>
        </pc:spChg>
      </pc:sldChg>
      <pc:sldChg chg="modSp">
        <pc:chgData name="Jyotsna Jaspal" userId="ad25305a-d3f7-4a6b-b0af-f169b02d5190" providerId="ADAL" clId="{B2C383D4-9F3E-4C3F-8C75-CCE721930DE1}" dt="2020-09-04T08:37:35.128" v="638" actId="1076"/>
        <pc:sldMkLst>
          <pc:docMk/>
          <pc:sldMk cId="0" sldId="431"/>
        </pc:sldMkLst>
        <pc:spChg chg="mod">
          <ac:chgData name="Jyotsna Jaspal" userId="ad25305a-d3f7-4a6b-b0af-f169b02d5190" providerId="ADAL" clId="{B2C383D4-9F3E-4C3F-8C75-CCE721930DE1}" dt="2020-09-04T08:37:35.128" v="638" actId="1076"/>
          <ac:spMkLst>
            <pc:docMk/>
            <pc:sldMk cId="0" sldId="431"/>
            <ac:spMk id="7" creationId="{DB25E7DE-BF40-4459-842D-6C937E5862B4}"/>
          </ac:spMkLst>
        </pc:spChg>
      </pc:sldChg>
      <pc:sldChg chg="modSp">
        <pc:chgData name="Jyotsna Jaspal" userId="ad25305a-d3f7-4a6b-b0af-f169b02d5190" providerId="ADAL" clId="{B2C383D4-9F3E-4C3F-8C75-CCE721930DE1}" dt="2020-09-04T08:38:19.116" v="654" actId="1076"/>
        <pc:sldMkLst>
          <pc:docMk/>
          <pc:sldMk cId="0" sldId="433"/>
        </pc:sldMkLst>
        <pc:spChg chg="mod">
          <ac:chgData name="Jyotsna Jaspal" userId="ad25305a-d3f7-4a6b-b0af-f169b02d5190" providerId="ADAL" clId="{B2C383D4-9F3E-4C3F-8C75-CCE721930DE1}" dt="2020-09-04T08:38:19.116" v="654" actId="1076"/>
          <ac:spMkLst>
            <pc:docMk/>
            <pc:sldMk cId="0" sldId="433"/>
            <ac:spMk id="4" creationId="{FCF06110-3967-4970-8845-4528CB9C3B46}"/>
          </ac:spMkLst>
        </pc:spChg>
      </pc:sldChg>
      <pc:sldChg chg="modSp">
        <pc:chgData name="Jyotsna Jaspal" userId="ad25305a-d3f7-4a6b-b0af-f169b02d5190" providerId="ADAL" clId="{B2C383D4-9F3E-4C3F-8C75-CCE721930DE1}" dt="2020-09-04T08:38:23.415" v="655" actId="1076"/>
        <pc:sldMkLst>
          <pc:docMk/>
          <pc:sldMk cId="0" sldId="434"/>
        </pc:sldMkLst>
        <pc:spChg chg="mod">
          <ac:chgData name="Jyotsna Jaspal" userId="ad25305a-d3f7-4a6b-b0af-f169b02d5190" providerId="ADAL" clId="{B2C383D4-9F3E-4C3F-8C75-CCE721930DE1}" dt="2020-09-04T08:38:23.415" v="655" actId="1076"/>
          <ac:spMkLst>
            <pc:docMk/>
            <pc:sldMk cId="0" sldId="434"/>
            <ac:spMk id="4" creationId="{0C9C6DCC-8CE9-4FC5-A1A6-84AF889EDD5D}"/>
          </ac:spMkLst>
        </pc:spChg>
      </pc:sldChg>
      <pc:sldChg chg="modSp">
        <pc:chgData name="Jyotsna Jaspal" userId="ad25305a-d3f7-4a6b-b0af-f169b02d5190" providerId="ADAL" clId="{B2C383D4-9F3E-4C3F-8C75-CCE721930DE1}" dt="2020-09-04T08:39:05.264" v="662" actId="1076"/>
        <pc:sldMkLst>
          <pc:docMk/>
          <pc:sldMk cId="0" sldId="438"/>
        </pc:sldMkLst>
        <pc:spChg chg="mod">
          <ac:chgData name="Jyotsna Jaspal" userId="ad25305a-d3f7-4a6b-b0af-f169b02d5190" providerId="ADAL" clId="{B2C383D4-9F3E-4C3F-8C75-CCE721930DE1}" dt="2020-09-04T08:39:05.264" v="662" actId="1076"/>
          <ac:spMkLst>
            <pc:docMk/>
            <pc:sldMk cId="0" sldId="438"/>
            <ac:spMk id="7" creationId="{398D7DEE-B75A-45DE-97A4-44FE954E2B0B}"/>
          </ac:spMkLst>
        </pc:spChg>
      </pc:sldChg>
      <pc:sldChg chg="modSp">
        <pc:chgData name="Jyotsna Jaspal" userId="ad25305a-d3f7-4a6b-b0af-f169b02d5190" providerId="ADAL" clId="{B2C383D4-9F3E-4C3F-8C75-CCE721930DE1}" dt="2020-09-04T08:39:09.810" v="663" actId="1076"/>
        <pc:sldMkLst>
          <pc:docMk/>
          <pc:sldMk cId="0" sldId="439"/>
        </pc:sldMkLst>
        <pc:spChg chg="mod">
          <ac:chgData name="Jyotsna Jaspal" userId="ad25305a-d3f7-4a6b-b0af-f169b02d5190" providerId="ADAL" clId="{B2C383D4-9F3E-4C3F-8C75-CCE721930DE1}" dt="2020-09-04T08:39:09.810" v="663" actId="1076"/>
          <ac:spMkLst>
            <pc:docMk/>
            <pc:sldMk cId="0" sldId="439"/>
            <ac:spMk id="6" creationId="{81ADA3C8-D842-4D39-AF41-DFE4AC1CBCE6}"/>
          </ac:spMkLst>
        </pc:spChg>
      </pc:sldChg>
      <pc:sldChg chg="modSp">
        <pc:chgData name="Jyotsna Jaspal" userId="ad25305a-d3f7-4a6b-b0af-f169b02d5190" providerId="ADAL" clId="{B2C383D4-9F3E-4C3F-8C75-CCE721930DE1}" dt="2020-09-04T08:39:14.941" v="664" actId="1076"/>
        <pc:sldMkLst>
          <pc:docMk/>
          <pc:sldMk cId="0" sldId="440"/>
        </pc:sldMkLst>
        <pc:spChg chg="mod">
          <ac:chgData name="Jyotsna Jaspal" userId="ad25305a-d3f7-4a6b-b0af-f169b02d5190" providerId="ADAL" clId="{B2C383D4-9F3E-4C3F-8C75-CCE721930DE1}" dt="2020-09-04T08:39:14.941" v="664" actId="1076"/>
          <ac:spMkLst>
            <pc:docMk/>
            <pc:sldMk cId="0" sldId="440"/>
            <ac:spMk id="7" creationId="{725E63BE-5519-4F6D-96D7-1360A6949B6B}"/>
          </ac:spMkLst>
        </pc:spChg>
      </pc:sldChg>
      <pc:sldChg chg="modSp">
        <pc:chgData name="Jyotsna Jaspal" userId="ad25305a-d3f7-4a6b-b0af-f169b02d5190" providerId="ADAL" clId="{B2C383D4-9F3E-4C3F-8C75-CCE721930DE1}" dt="2020-09-04T08:39:39.699" v="667" actId="1076"/>
        <pc:sldMkLst>
          <pc:docMk/>
          <pc:sldMk cId="0" sldId="441"/>
        </pc:sldMkLst>
        <pc:spChg chg="mod">
          <ac:chgData name="Jyotsna Jaspal" userId="ad25305a-d3f7-4a6b-b0af-f169b02d5190" providerId="ADAL" clId="{B2C383D4-9F3E-4C3F-8C75-CCE721930DE1}" dt="2020-09-04T08:39:39.699" v="667" actId="1076"/>
          <ac:spMkLst>
            <pc:docMk/>
            <pc:sldMk cId="0" sldId="441"/>
            <ac:spMk id="5" creationId="{FB947CE8-192F-4EA4-9B97-FD576A0E8536}"/>
          </ac:spMkLst>
        </pc:spChg>
      </pc:sldChg>
      <pc:sldChg chg="modSp">
        <pc:chgData name="Jyotsna Jaspal" userId="ad25305a-d3f7-4a6b-b0af-f169b02d5190" providerId="ADAL" clId="{B2C383D4-9F3E-4C3F-8C75-CCE721930DE1}" dt="2020-09-04T08:40:57.747" v="679" actId="1076"/>
        <pc:sldMkLst>
          <pc:docMk/>
          <pc:sldMk cId="3322959289" sldId="443"/>
        </pc:sldMkLst>
        <pc:spChg chg="mod">
          <ac:chgData name="Jyotsna Jaspal" userId="ad25305a-d3f7-4a6b-b0af-f169b02d5190" providerId="ADAL" clId="{B2C383D4-9F3E-4C3F-8C75-CCE721930DE1}" dt="2020-09-04T08:40:57.747" v="679" actId="1076"/>
          <ac:spMkLst>
            <pc:docMk/>
            <pc:sldMk cId="3322959289" sldId="443"/>
            <ac:spMk id="4" creationId="{91652B73-FB82-402B-97FC-DDD7F93E0AEA}"/>
          </ac:spMkLst>
        </pc:spChg>
        <pc:spChg chg="mod">
          <ac:chgData name="Jyotsna Jaspal" userId="ad25305a-d3f7-4a6b-b0af-f169b02d5190" providerId="ADAL" clId="{B2C383D4-9F3E-4C3F-8C75-CCE721930DE1}" dt="2020-09-04T08:40:52.813" v="678" actId="1076"/>
          <ac:spMkLst>
            <pc:docMk/>
            <pc:sldMk cId="3322959289" sldId="443"/>
            <ac:spMk id="6" creationId="{46571A17-2A30-4320-8057-F1896236223E}"/>
          </ac:spMkLst>
        </pc:spChg>
      </pc:sldChg>
      <pc:sldChg chg="modSp">
        <pc:chgData name="Jyotsna Jaspal" userId="ad25305a-d3f7-4a6b-b0af-f169b02d5190" providerId="ADAL" clId="{B2C383D4-9F3E-4C3F-8C75-CCE721930DE1}" dt="2020-09-04T08:41:34.987" v="681" actId="1076"/>
        <pc:sldMkLst>
          <pc:docMk/>
          <pc:sldMk cId="3721026839" sldId="445"/>
        </pc:sldMkLst>
        <pc:spChg chg="mod">
          <ac:chgData name="Jyotsna Jaspal" userId="ad25305a-d3f7-4a6b-b0af-f169b02d5190" providerId="ADAL" clId="{B2C383D4-9F3E-4C3F-8C75-CCE721930DE1}" dt="2020-09-04T08:41:34.987" v="681" actId="1076"/>
          <ac:spMkLst>
            <pc:docMk/>
            <pc:sldMk cId="3721026839" sldId="445"/>
            <ac:spMk id="4" creationId="{EF45B4A2-2918-47C2-829E-AB0B89232AE1}"/>
          </ac:spMkLst>
        </pc:spChg>
      </pc:sldChg>
      <pc:sldChg chg="modSp">
        <pc:chgData name="Jyotsna Jaspal" userId="ad25305a-d3f7-4a6b-b0af-f169b02d5190" providerId="ADAL" clId="{B2C383D4-9F3E-4C3F-8C75-CCE721930DE1}" dt="2020-09-04T08:41:41.122" v="682" actId="1076"/>
        <pc:sldMkLst>
          <pc:docMk/>
          <pc:sldMk cId="1287453165" sldId="446"/>
        </pc:sldMkLst>
        <pc:spChg chg="mod">
          <ac:chgData name="Jyotsna Jaspal" userId="ad25305a-d3f7-4a6b-b0af-f169b02d5190" providerId="ADAL" clId="{B2C383D4-9F3E-4C3F-8C75-CCE721930DE1}" dt="2020-09-04T08:41:41.122" v="682" actId="1076"/>
          <ac:spMkLst>
            <pc:docMk/>
            <pc:sldMk cId="1287453165" sldId="446"/>
            <ac:spMk id="4" creationId="{9F8F653E-9E35-42CB-9085-746356C68752}"/>
          </ac:spMkLst>
        </pc:spChg>
      </pc:sldChg>
      <pc:sldChg chg="modSp">
        <pc:chgData name="Jyotsna Jaspal" userId="ad25305a-d3f7-4a6b-b0af-f169b02d5190" providerId="ADAL" clId="{B2C383D4-9F3E-4C3F-8C75-CCE721930DE1}" dt="2020-09-04T08:40:03.536" v="671" actId="1076"/>
        <pc:sldMkLst>
          <pc:docMk/>
          <pc:sldMk cId="0" sldId="450"/>
        </pc:sldMkLst>
        <pc:spChg chg="mod">
          <ac:chgData name="Jyotsna Jaspal" userId="ad25305a-d3f7-4a6b-b0af-f169b02d5190" providerId="ADAL" clId="{B2C383D4-9F3E-4C3F-8C75-CCE721930DE1}" dt="2020-09-04T08:40:03.536" v="671" actId="1076"/>
          <ac:spMkLst>
            <pc:docMk/>
            <pc:sldMk cId="0" sldId="450"/>
            <ac:spMk id="7" creationId="{3E379EB4-5EF1-4051-8664-9B9ECF105A5F}"/>
          </ac:spMkLst>
        </pc:spChg>
      </pc:sldChg>
      <pc:sldChg chg="modSp">
        <pc:chgData name="Jyotsna Jaspal" userId="ad25305a-d3f7-4a6b-b0af-f169b02d5190" providerId="ADAL" clId="{B2C383D4-9F3E-4C3F-8C75-CCE721930DE1}" dt="2020-09-04T08:41:27.597" v="680" actId="1076"/>
        <pc:sldMkLst>
          <pc:docMk/>
          <pc:sldMk cId="3298749052" sldId="462"/>
        </pc:sldMkLst>
        <pc:spChg chg="mod">
          <ac:chgData name="Jyotsna Jaspal" userId="ad25305a-d3f7-4a6b-b0af-f169b02d5190" providerId="ADAL" clId="{B2C383D4-9F3E-4C3F-8C75-CCE721930DE1}" dt="2020-09-04T08:41:27.597" v="680" actId="1076"/>
          <ac:spMkLst>
            <pc:docMk/>
            <pc:sldMk cId="3298749052" sldId="462"/>
            <ac:spMk id="4" creationId="{6D8AA016-9D3B-4816-8D1F-7EF99DC651C1}"/>
          </ac:spMkLst>
        </pc:spChg>
      </pc:sldChg>
      <pc:sldChg chg="modSp">
        <pc:chgData name="Jyotsna Jaspal" userId="ad25305a-d3f7-4a6b-b0af-f169b02d5190" providerId="ADAL" clId="{B2C383D4-9F3E-4C3F-8C75-CCE721930DE1}" dt="2020-09-04T08:41:52.207" v="684" actId="1076"/>
        <pc:sldMkLst>
          <pc:docMk/>
          <pc:sldMk cId="3958509385" sldId="463"/>
        </pc:sldMkLst>
        <pc:spChg chg="mod">
          <ac:chgData name="Jyotsna Jaspal" userId="ad25305a-d3f7-4a6b-b0af-f169b02d5190" providerId="ADAL" clId="{B2C383D4-9F3E-4C3F-8C75-CCE721930DE1}" dt="2020-09-04T08:41:52.207" v="684" actId="1076"/>
          <ac:spMkLst>
            <pc:docMk/>
            <pc:sldMk cId="3958509385" sldId="463"/>
            <ac:spMk id="5" creationId="{13E1B13E-F721-4BB1-A5BE-8DC0C7B1ADC0}"/>
          </ac:spMkLst>
        </pc:spChg>
      </pc:sldChg>
      <pc:sldChg chg="modSp">
        <pc:chgData name="Jyotsna Jaspal" userId="ad25305a-d3f7-4a6b-b0af-f169b02d5190" providerId="ADAL" clId="{B2C383D4-9F3E-4C3F-8C75-CCE721930DE1}" dt="2020-09-04T08:42:04.916" v="686" actId="1076"/>
        <pc:sldMkLst>
          <pc:docMk/>
          <pc:sldMk cId="1731008851" sldId="464"/>
        </pc:sldMkLst>
        <pc:spChg chg="mod">
          <ac:chgData name="Jyotsna Jaspal" userId="ad25305a-d3f7-4a6b-b0af-f169b02d5190" providerId="ADAL" clId="{B2C383D4-9F3E-4C3F-8C75-CCE721930DE1}" dt="2020-09-04T08:42:04.916" v="686" actId="1076"/>
          <ac:spMkLst>
            <pc:docMk/>
            <pc:sldMk cId="1731008851" sldId="464"/>
            <ac:spMk id="4" creationId="{11B4B471-187A-4F5A-97E2-11D38DBE05FA}"/>
          </ac:spMkLst>
        </pc:spChg>
      </pc:sldChg>
      <pc:sldChg chg="modSp">
        <pc:chgData name="Jyotsna Jaspal" userId="ad25305a-d3f7-4a6b-b0af-f169b02d5190" providerId="ADAL" clId="{B2C383D4-9F3E-4C3F-8C75-CCE721930DE1}" dt="2020-09-04T08:41:59.690" v="685" actId="1076"/>
        <pc:sldMkLst>
          <pc:docMk/>
          <pc:sldMk cId="2186510925" sldId="468"/>
        </pc:sldMkLst>
        <pc:spChg chg="mod">
          <ac:chgData name="Jyotsna Jaspal" userId="ad25305a-d3f7-4a6b-b0af-f169b02d5190" providerId="ADAL" clId="{B2C383D4-9F3E-4C3F-8C75-CCE721930DE1}" dt="2020-09-04T08:41:59.690" v="685" actId="1076"/>
          <ac:spMkLst>
            <pc:docMk/>
            <pc:sldMk cId="2186510925" sldId="468"/>
            <ac:spMk id="4" creationId="{8B5549E0-AA25-4155-92E3-A70D71926529}"/>
          </ac:spMkLst>
        </pc:spChg>
      </pc:sldChg>
      <pc:sldChg chg="modSp">
        <pc:chgData name="Jyotsna Jaspal" userId="ad25305a-d3f7-4a6b-b0af-f169b02d5190" providerId="ADAL" clId="{B2C383D4-9F3E-4C3F-8C75-CCE721930DE1}" dt="2020-09-04T08:42:18.335" v="691" actId="1076"/>
        <pc:sldMkLst>
          <pc:docMk/>
          <pc:sldMk cId="1258004466" sldId="469"/>
        </pc:sldMkLst>
        <pc:spChg chg="mod">
          <ac:chgData name="Jyotsna Jaspal" userId="ad25305a-d3f7-4a6b-b0af-f169b02d5190" providerId="ADAL" clId="{B2C383D4-9F3E-4C3F-8C75-CCE721930DE1}" dt="2020-09-04T08:42:18.335" v="691" actId="1076"/>
          <ac:spMkLst>
            <pc:docMk/>
            <pc:sldMk cId="1258004466" sldId="469"/>
            <ac:spMk id="4" creationId="{F76DE7D9-AD33-4511-B781-F38A4EE80B71}"/>
          </ac:spMkLst>
        </pc:spChg>
      </pc:sldChg>
      <pc:sldChg chg="modSp">
        <pc:chgData name="Jyotsna Jaspal" userId="ad25305a-d3f7-4a6b-b0af-f169b02d5190" providerId="ADAL" clId="{B2C383D4-9F3E-4C3F-8C75-CCE721930DE1}" dt="2020-09-04T08:42:24.861" v="692" actId="1076"/>
        <pc:sldMkLst>
          <pc:docMk/>
          <pc:sldMk cId="841581112" sldId="470"/>
        </pc:sldMkLst>
        <pc:spChg chg="mod">
          <ac:chgData name="Jyotsna Jaspal" userId="ad25305a-d3f7-4a6b-b0af-f169b02d5190" providerId="ADAL" clId="{B2C383D4-9F3E-4C3F-8C75-CCE721930DE1}" dt="2020-09-04T08:42:24.861" v="692" actId="1076"/>
          <ac:spMkLst>
            <pc:docMk/>
            <pc:sldMk cId="841581112" sldId="470"/>
            <ac:spMk id="4" creationId="{44DC6CC6-CAFD-4ACC-956D-D52F874A1663}"/>
          </ac:spMkLst>
        </pc:spChg>
      </pc:sldChg>
      <pc:sldChg chg="modSp">
        <pc:chgData name="Jyotsna Jaspal" userId="ad25305a-d3f7-4a6b-b0af-f169b02d5190" providerId="ADAL" clId="{B2C383D4-9F3E-4C3F-8C75-CCE721930DE1}" dt="2020-09-04T08:43:45.453" v="701" actId="1076"/>
        <pc:sldMkLst>
          <pc:docMk/>
          <pc:sldMk cId="1648810020" sldId="472"/>
        </pc:sldMkLst>
        <pc:spChg chg="mod">
          <ac:chgData name="Jyotsna Jaspal" userId="ad25305a-d3f7-4a6b-b0af-f169b02d5190" providerId="ADAL" clId="{B2C383D4-9F3E-4C3F-8C75-CCE721930DE1}" dt="2020-09-04T08:43:45.453" v="701" actId="1076"/>
          <ac:spMkLst>
            <pc:docMk/>
            <pc:sldMk cId="1648810020" sldId="472"/>
            <ac:spMk id="4" creationId="{4788F1C6-09B1-4211-B2AF-162E1D706550}"/>
          </ac:spMkLst>
        </pc:spChg>
      </pc:sldChg>
      <pc:sldChg chg="modSp">
        <pc:chgData name="Jyotsna Jaspal" userId="ad25305a-d3f7-4a6b-b0af-f169b02d5190" providerId="ADAL" clId="{B2C383D4-9F3E-4C3F-8C75-CCE721930DE1}" dt="2020-09-04T08:43:57.227" v="703" actId="1076"/>
        <pc:sldMkLst>
          <pc:docMk/>
          <pc:sldMk cId="1439316930" sldId="473"/>
        </pc:sldMkLst>
        <pc:spChg chg="mod">
          <ac:chgData name="Jyotsna Jaspal" userId="ad25305a-d3f7-4a6b-b0af-f169b02d5190" providerId="ADAL" clId="{B2C383D4-9F3E-4C3F-8C75-CCE721930DE1}" dt="2020-09-04T08:43:57.227" v="703" actId="1076"/>
          <ac:spMkLst>
            <pc:docMk/>
            <pc:sldMk cId="1439316930" sldId="473"/>
            <ac:spMk id="4" creationId="{97EA81DF-B033-4276-9C83-C6A45547FA4A}"/>
          </ac:spMkLst>
        </pc:spChg>
      </pc:sldChg>
      <pc:sldChg chg="modSp">
        <pc:chgData name="Jyotsna Jaspal" userId="ad25305a-d3f7-4a6b-b0af-f169b02d5190" providerId="ADAL" clId="{B2C383D4-9F3E-4C3F-8C75-CCE721930DE1}" dt="2020-09-04T08:47:37.275" v="735" actId="1076"/>
        <pc:sldMkLst>
          <pc:docMk/>
          <pc:sldMk cId="3475071637" sldId="475"/>
        </pc:sldMkLst>
        <pc:spChg chg="mod">
          <ac:chgData name="Jyotsna Jaspal" userId="ad25305a-d3f7-4a6b-b0af-f169b02d5190" providerId="ADAL" clId="{B2C383D4-9F3E-4C3F-8C75-CCE721930DE1}" dt="2020-09-04T08:47:37.275" v="735" actId="1076"/>
          <ac:spMkLst>
            <pc:docMk/>
            <pc:sldMk cId="3475071637" sldId="475"/>
            <ac:spMk id="5" creationId="{CE23A054-020A-40A2-90D7-36429EFC9018}"/>
          </ac:spMkLst>
        </pc:spChg>
      </pc:sldChg>
      <pc:sldChg chg="modSp">
        <pc:chgData name="Jyotsna Jaspal" userId="ad25305a-d3f7-4a6b-b0af-f169b02d5190" providerId="ADAL" clId="{B2C383D4-9F3E-4C3F-8C75-CCE721930DE1}" dt="2020-09-04T08:43:20.342" v="698" actId="1076"/>
        <pc:sldMkLst>
          <pc:docMk/>
          <pc:sldMk cId="4226760017" sldId="476"/>
        </pc:sldMkLst>
        <pc:spChg chg="mod">
          <ac:chgData name="Jyotsna Jaspal" userId="ad25305a-d3f7-4a6b-b0af-f169b02d5190" providerId="ADAL" clId="{B2C383D4-9F3E-4C3F-8C75-CCE721930DE1}" dt="2020-09-04T08:43:20.342" v="698" actId="1076"/>
          <ac:spMkLst>
            <pc:docMk/>
            <pc:sldMk cId="4226760017" sldId="476"/>
            <ac:spMk id="4" creationId="{D4FFE1D9-67C3-4D62-A055-C03F2163439F}"/>
          </ac:spMkLst>
        </pc:spChg>
      </pc:sldChg>
      <pc:sldChg chg="modSp">
        <pc:chgData name="Jyotsna Jaspal" userId="ad25305a-d3f7-4a6b-b0af-f169b02d5190" providerId="ADAL" clId="{B2C383D4-9F3E-4C3F-8C75-CCE721930DE1}" dt="2020-09-04T08:42:32.661" v="693" actId="1076"/>
        <pc:sldMkLst>
          <pc:docMk/>
          <pc:sldMk cId="329363749" sldId="477"/>
        </pc:sldMkLst>
        <pc:spChg chg="mod">
          <ac:chgData name="Jyotsna Jaspal" userId="ad25305a-d3f7-4a6b-b0af-f169b02d5190" providerId="ADAL" clId="{B2C383D4-9F3E-4C3F-8C75-CCE721930DE1}" dt="2020-09-04T08:42:32.661" v="693" actId="1076"/>
          <ac:spMkLst>
            <pc:docMk/>
            <pc:sldMk cId="329363749" sldId="477"/>
            <ac:spMk id="4" creationId="{5B81460C-E3FE-409F-B491-EBFE60D0EA96}"/>
          </ac:spMkLst>
        </pc:spChg>
      </pc:sldChg>
      <pc:sldChg chg="modSp">
        <pc:chgData name="Jyotsna Jaspal" userId="ad25305a-d3f7-4a6b-b0af-f169b02d5190" providerId="ADAL" clId="{B2C383D4-9F3E-4C3F-8C75-CCE721930DE1}" dt="2020-09-04T08:43:50.672" v="702" actId="1076"/>
        <pc:sldMkLst>
          <pc:docMk/>
          <pc:sldMk cId="3431655653" sldId="478"/>
        </pc:sldMkLst>
        <pc:spChg chg="mod">
          <ac:chgData name="Jyotsna Jaspal" userId="ad25305a-d3f7-4a6b-b0af-f169b02d5190" providerId="ADAL" clId="{B2C383D4-9F3E-4C3F-8C75-CCE721930DE1}" dt="2020-09-04T08:43:50.672" v="702" actId="1076"/>
          <ac:spMkLst>
            <pc:docMk/>
            <pc:sldMk cId="3431655653" sldId="478"/>
            <ac:spMk id="4" creationId="{75E7DA8A-58C5-4DF6-B9AC-BA482367E997}"/>
          </ac:spMkLst>
        </pc:spChg>
      </pc:sldChg>
      <pc:sldChg chg="modSp">
        <pc:chgData name="Jyotsna Jaspal" userId="ad25305a-d3f7-4a6b-b0af-f169b02d5190" providerId="ADAL" clId="{B2C383D4-9F3E-4C3F-8C75-CCE721930DE1}" dt="2020-09-04T08:43:33.819" v="700" actId="1076"/>
        <pc:sldMkLst>
          <pc:docMk/>
          <pc:sldMk cId="1968619203" sldId="479"/>
        </pc:sldMkLst>
        <pc:spChg chg="mod">
          <ac:chgData name="Jyotsna Jaspal" userId="ad25305a-d3f7-4a6b-b0af-f169b02d5190" providerId="ADAL" clId="{B2C383D4-9F3E-4C3F-8C75-CCE721930DE1}" dt="2020-09-04T08:43:33.819" v="700" actId="1076"/>
          <ac:spMkLst>
            <pc:docMk/>
            <pc:sldMk cId="1968619203" sldId="479"/>
            <ac:spMk id="4" creationId="{3845D54D-AE71-4C65-8F88-17B83C506183}"/>
          </ac:spMkLst>
        </pc:spChg>
      </pc:sldChg>
      <pc:sldChg chg="modSp">
        <pc:chgData name="Jyotsna Jaspal" userId="ad25305a-d3f7-4a6b-b0af-f169b02d5190" providerId="ADAL" clId="{B2C383D4-9F3E-4C3F-8C75-CCE721930DE1}" dt="2020-09-04T08:44:21.424" v="706" actId="1076"/>
        <pc:sldMkLst>
          <pc:docMk/>
          <pc:sldMk cId="3309285717" sldId="480"/>
        </pc:sldMkLst>
        <pc:spChg chg="mod">
          <ac:chgData name="Jyotsna Jaspal" userId="ad25305a-d3f7-4a6b-b0af-f169b02d5190" providerId="ADAL" clId="{B2C383D4-9F3E-4C3F-8C75-CCE721930DE1}" dt="2020-09-04T08:44:21.424" v="706" actId="1076"/>
          <ac:spMkLst>
            <pc:docMk/>
            <pc:sldMk cId="3309285717" sldId="480"/>
            <ac:spMk id="4" creationId="{8F1C5111-3147-467D-957A-A94F76EA0AE4}"/>
          </ac:spMkLst>
        </pc:spChg>
      </pc:sldChg>
      <pc:sldChg chg="modSp">
        <pc:chgData name="Jyotsna Jaspal" userId="ad25305a-d3f7-4a6b-b0af-f169b02d5190" providerId="ADAL" clId="{B2C383D4-9F3E-4C3F-8C75-CCE721930DE1}" dt="2020-09-04T08:44:29.121" v="707" actId="1076"/>
        <pc:sldMkLst>
          <pc:docMk/>
          <pc:sldMk cId="371779491" sldId="481"/>
        </pc:sldMkLst>
        <pc:spChg chg="mod">
          <ac:chgData name="Jyotsna Jaspal" userId="ad25305a-d3f7-4a6b-b0af-f169b02d5190" providerId="ADAL" clId="{B2C383D4-9F3E-4C3F-8C75-CCE721930DE1}" dt="2020-09-04T08:44:29.121" v="707" actId="1076"/>
          <ac:spMkLst>
            <pc:docMk/>
            <pc:sldMk cId="371779491" sldId="481"/>
            <ac:spMk id="5" creationId="{40EEE6D0-2249-4B3A-827C-2CB754E180FF}"/>
          </ac:spMkLst>
        </pc:spChg>
      </pc:sldChg>
      <pc:sldChg chg="modSp">
        <pc:chgData name="Jyotsna Jaspal" userId="ad25305a-d3f7-4a6b-b0af-f169b02d5190" providerId="ADAL" clId="{B2C383D4-9F3E-4C3F-8C75-CCE721930DE1}" dt="2020-09-04T08:44:34.814" v="708" actId="1076"/>
        <pc:sldMkLst>
          <pc:docMk/>
          <pc:sldMk cId="2720150438" sldId="482"/>
        </pc:sldMkLst>
        <pc:spChg chg="mod">
          <ac:chgData name="Jyotsna Jaspal" userId="ad25305a-d3f7-4a6b-b0af-f169b02d5190" providerId="ADAL" clId="{B2C383D4-9F3E-4C3F-8C75-CCE721930DE1}" dt="2020-09-04T08:44:34.814" v="708" actId="1076"/>
          <ac:spMkLst>
            <pc:docMk/>
            <pc:sldMk cId="2720150438" sldId="482"/>
            <ac:spMk id="4" creationId="{1D474D89-0863-42F7-91D0-F6BDFEC8C3E6}"/>
          </ac:spMkLst>
        </pc:spChg>
      </pc:sldChg>
      <pc:sldChg chg="modSp">
        <pc:chgData name="Jyotsna Jaspal" userId="ad25305a-d3f7-4a6b-b0af-f169b02d5190" providerId="ADAL" clId="{B2C383D4-9F3E-4C3F-8C75-CCE721930DE1}" dt="2020-09-04T06:55:41.880" v="298" actId="1076"/>
        <pc:sldMkLst>
          <pc:docMk/>
          <pc:sldMk cId="0" sldId="486"/>
        </pc:sldMkLst>
        <pc:spChg chg="mod">
          <ac:chgData name="Jyotsna Jaspal" userId="ad25305a-d3f7-4a6b-b0af-f169b02d5190" providerId="ADAL" clId="{B2C383D4-9F3E-4C3F-8C75-CCE721930DE1}" dt="2020-09-04T06:55:41.880" v="298" actId="1076"/>
          <ac:spMkLst>
            <pc:docMk/>
            <pc:sldMk cId="0" sldId="486"/>
            <ac:spMk id="5" creationId="{EB09B85E-9B44-43C9-8C0A-765332C6B875}"/>
          </ac:spMkLst>
        </pc:spChg>
      </pc:sldChg>
      <pc:sldChg chg="modSp">
        <pc:chgData name="Jyotsna Jaspal" userId="ad25305a-d3f7-4a6b-b0af-f169b02d5190" providerId="ADAL" clId="{B2C383D4-9F3E-4C3F-8C75-CCE721930DE1}" dt="2020-09-04T07:00:24.613" v="334" actId="1076"/>
        <pc:sldMkLst>
          <pc:docMk/>
          <pc:sldMk cId="0" sldId="487"/>
        </pc:sldMkLst>
        <pc:spChg chg="mod">
          <ac:chgData name="Jyotsna Jaspal" userId="ad25305a-d3f7-4a6b-b0af-f169b02d5190" providerId="ADAL" clId="{B2C383D4-9F3E-4C3F-8C75-CCE721930DE1}" dt="2020-09-04T07:00:24.613" v="334" actId="1076"/>
          <ac:spMkLst>
            <pc:docMk/>
            <pc:sldMk cId="0" sldId="487"/>
            <ac:spMk id="5" creationId="{5E9A0691-83FB-42BF-8808-EEED3BAC2A04}"/>
          </ac:spMkLst>
        </pc:spChg>
      </pc:sldChg>
      <pc:sldChg chg="modSp">
        <pc:chgData name="Jyotsna Jaspal" userId="ad25305a-d3f7-4a6b-b0af-f169b02d5190" providerId="ADAL" clId="{B2C383D4-9F3E-4C3F-8C75-CCE721930DE1}" dt="2020-09-04T07:03:58.855" v="417" actId="1036"/>
        <pc:sldMkLst>
          <pc:docMk/>
          <pc:sldMk cId="0" sldId="488"/>
        </pc:sldMkLst>
        <pc:spChg chg="mod">
          <ac:chgData name="Jyotsna Jaspal" userId="ad25305a-d3f7-4a6b-b0af-f169b02d5190" providerId="ADAL" clId="{B2C383D4-9F3E-4C3F-8C75-CCE721930DE1}" dt="2020-09-04T07:03:58.855" v="417" actId="1036"/>
          <ac:spMkLst>
            <pc:docMk/>
            <pc:sldMk cId="0" sldId="488"/>
            <ac:spMk id="6" creationId="{DC293DA5-4EA4-462E-A41D-161CC3BC1820}"/>
          </ac:spMkLst>
        </pc:spChg>
      </pc:sldChg>
      <pc:sldChg chg="modSp">
        <pc:chgData name="Jyotsna Jaspal" userId="ad25305a-d3f7-4a6b-b0af-f169b02d5190" providerId="ADAL" clId="{B2C383D4-9F3E-4C3F-8C75-CCE721930DE1}" dt="2020-09-04T07:04:42.234" v="585" actId="1076"/>
        <pc:sldMkLst>
          <pc:docMk/>
          <pc:sldMk cId="0" sldId="489"/>
        </pc:sldMkLst>
        <pc:spChg chg="mod">
          <ac:chgData name="Jyotsna Jaspal" userId="ad25305a-d3f7-4a6b-b0af-f169b02d5190" providerId="ADAL" clId="{B2C383D4-9F3E-4C3F-8C75-CCE721930DE1}" dt="2020-09-04T07:04:42.234" v="585" actId="1076"/>
          <ac:spMkLst>
            <pc:docMk/>
            <pc:sldMk cId="0" sldId="489"/>
            <ac:spMk id="6" creationId="{22819C30-2805-430F-A872-F33E9E7CD7F0}"/>
          </ac:spMkLst>
        </pc:spChg>
      </pc:sldChg>
      <pc:sldChg chg="modSp">
        <pc:chgData name="Jyotsna Jaspal" userId="ad25305a-d3f7-4a6b-b0af-f169b02d5190" providerId="ADAL" clId="{B2C383D4-9F3E-4C3F-8C75-CCE721930DE1}" dt="2020-09-04T07:05:06.159" v="596" actId="1076"/>
        <pc:sldMkLst>
          <pc:docMk/>
          <pc:sldMk cId="0" sldId="490"/>
        </pc:sldMkLst>
        <pc:spChg chg="mod">
          <ac:chgData name="Jyotsna Jaspal" userId="ad25305a-d3f7-4a6b-b0af-f169b02d5190" providerId="ADAL" clId="{B2C383D4-9F3E-4C3F-8C75-CCE721930DE1}" dt="2020-09-04T07:05:06.159" v="596" actId="1076"/>
          <ac:spMkLst>
            <pc:docMk/>
            <pc:sldMk cId="0" sldId="490"/>
            <ac:spMk id="5" creationId="{C3D79E22-5BA9-4530-A5B7-05401F1C6683}"/>
          </ac:spMkLst>
        </pc:spChg>
        <pc:picChg chg="mod">
          <ac:chgData name="Jyotsna Jaspal" userId="ad25305a-d3f7-4a6b-b0af-f169b02d5190" providerId="ADAL" clId="{B2C383D4-9F3E-4C3F-8C75-CCE721930DE1}" dt="2020-09-04T07:05:02.740" v="595" actId="1038"/>
          <ac:picMkLst>
            <pc:docMk/>
            <pc:sldMk cId="0" sldId="490"/>
            <ac:picMk id="184322" creationId="{00000000-0000-0000-0000-000000000000}"/>
          </ac:picMkLst>
        </pc:picChg>
      </pc:sldChg>
      <pc:sldChg chg="modSp">
        <pc:chgData name="Jyotsna Jaspal" userId="ad25305a-d3f7-4a6b-b0af-f169b02d5190" providerId="ADAL" clId="{B2C383D4-9F3E-4C3F-8C75-CCE721930DE1}" dt="2020-09-04T07:05:16.882" v="598" actId="1076"/>
        <pc:sldMkLst>
          <pc:docMk/>
          <pc:sldMk cId="0" sldId="491"/>
        </pc:sldMkLst>
        <pc:spChg chg="mod">
          <ac:chgData name="Jyotsna Jaspal" userId="ad25305a-d3f7-4a6b-b0af-f169b02d5190" providerId="ADAL" clId="{B2C383D4-9F3E-4C3F-8C75-CCE721930DE1}" dt="2020-09-04T07:05:16.882" v="598" actId="1076"/>
          <ac:spMkLst>
            <pc:docMk/>
            <pc:sldMk cId="0" sldId="491"/>
            <ac:spMk id="5" creationId="{DE6EC9BD-0199-4EB3-83E9-DA4A27EED2E6}"/>
          </ac:spMkLst>
        </pc:spChg>
      </pc:sldChg>
      <pc:sldChg chg="modSp">
        <pc:chgData name="Jyotsna Jaspal" userId="ad25305a-d3f7-4a6b-b0af-f169b02d5190" providerId="ADAL" clId="{B2C383D4-9F3E-4C3F-8C75-CCE721930DE1}" dt="2020-09-04T08:34:46.674" v="625" actId="1076"/>
        <pc:sldMkLst>
          <pc:docMk/>
          <pc:sldMk cId="0" sldId="503"/>
        </pc:sldMkLst>
        <pc:spChg chg="mod">
          <ac:chgData name="Jyotsna Jaspal" userId="ad25305a-d3f7-4a6b-b0af-f169b02d5190" providerId="ADAL" clId="{B2C383D4-9F3E-4C3F-8C75-CCE721930DE1}" dt="2020-09-04T08:34:46.674" v="625" actId="1076"/>
          <ac:spMkLst>
            <pc:docMk/>
            <pc:sldMk cId="0" sldId="503"/>
            <ac:spMk id="7" creationId="{ECE0E9ED-E707-44C0-AF41-FDFD51ECFEF7}"/>
          </ac:spMkLst>
        </pc:spChg>
      </pc:sldChg>
      <pc:sldChg chg="modSp">
        <pc:chgData name="Jyotsna Jaspal" userId="ad25305a-d3f7-4a6b-b0af-f169b02d5190" providerId="ADAL" clId="{B2C383D4-9F3E-4C3F-8C75-CCE721930DE1}" dt="2020-09-04T08:39:25.128" v="665" actId="1076"/>
        <pc:sldMkLst>
          <pc:docMk/>
          <pc:sldMk cId="0" sldId="506"/>
        </pc:sldMkLst>
        <pc:spChg chg="mod">
          <ac:chgData name="Jyotsna Jaspal" userId="ad25305a-d3f7-4a6b-b0af-f169b02d5190" providerId="ADAL" clId="{B2C383D4-9F3E-4C3F-8C75-CCE721930DE1}" dt="2020-09-04T08:39:25.128" v="665" actId="1076"/>
          <ac:spMkLst>
            <pc:docMk/>
            <pc:sldMk cId="0" sldId="506"/>
            <ac:spMk id="19460" creationId="{00000000-0000-0000-0000-000000000000}"/>
          </ac:spMkLst>
        </pc:spChg>
      </pc:sldChg>
      <pc:sldChg chg="modSp">
        <pc:chgData name="Jyotsna Jaspal" userId="ad25305a-d3f7-4a6b-b0af-f169b02d5190" providerId="ADAL" clId="{B2C383D4-9F3E-4C3F-8C75-CCE721930DE1}" dt="2020-09-04T08:39:29.986" v="666" actId="1076"/>
        <pc:sldMkLst>
          <pc:docMk/>
          <pc:sldMk cId="0" sldId="507"/>
        </pc:sldMkLst>
        <pc:spChg chg="mod">
          <ac:chgData name="Jyotsna Jaspal" userId="ad25305a-d3f7-4a6b-b0af-f169b02d5190" providerId="ADAL" clId="{B2C383D4-9F3E-4C3F-8C75-CCE721930DE1}" dt="2020-09-04T08:39:29.986" v="666" actId="1076"/>
          <ac:spMkLst>
            <pc:docMk/>
            <pc:sldMk cId="0" sldId="507"/>
            <ac:spMk id="20484" creationId="{00000000-0000-0000-0000-000000000000}"/>
          </ac:spMkLst>
        </pc:spChg>
      </pc:sldChg>
      <pc:sldChg chg="modSp">
        <pc:chgData name="Jyotsna Jaspal" userId="ad25305a-d3f7-4a6b-b0af-f169b02d5190" providerId="ADAL" clId="{B2C383D4-9F3E-4C3F-8C75-CCE721930DE1}" dt="2020-09-04T08:42:12.017" v="690" actId="1037"/>
        <pc:sldMkLst>
          <pc:docMk/>
          <pc:sldMk cId="713237274" sldId="510"/>
        </pc:sldMkLst>
        <pc:spChg chg="mod">
          <ac:chgData name="Jyotsna Jaspal" userId="ad25305a-d3f7-4a6b-b0af-f169b02d5190" providerId="ADAL" clId="{B2C383D4-9F3E-4C3F-8C75-CCE721930DE1}" dt="2020-09-04T08:42:12.017" v="690" actId="1037"/>
          <ac:spMkLst>
            <pc:docMk/>
            <pc:sldMk cId="713237274" sldId="510"/>
            <ac:spMk id="58374" creationId="{00000000-0000-0000-0000-000000000000}"/>
          </ac:spMkLst>
        </pc:spChg>
      </pc:sldChg>
      <pc:sldChg chg="modSp">
        <pc:chgData name="Jyotsna Jaspal" userId="ad25305a-d3f7-4a6b-b0af-f169b02d5190" providerId="ADAL" clId="{B2C383D4-9F3E-4C3F-8C75-CCE721930DE1}" dt="2020-09-04T08:42:50.025" v="696" actId="1036"/>
        <pc:sldMkLst>
          <pc:docMk/>
          <pc:sldMk cId="3564473351" sldId="533"/>
        </pc:sldMkLst>
        <pc:spChg chg="mod">
          <ac:chgData name="Jyotsna Jaspal" userId="ad25305a-d3f7-4a6b-b0af-f169b02d5190" providerId="ADAL" clId="{B2C383D4-9F3E-4C3F-8C75-CCE721930DE1}" dt="2020-09-04T08:42:50.025" v="696" actId="1036"/>
          <ac:spMkLst>
            <pc:docMk/>
            <pc:sldMk cId="3564473351" sldId="533"/>
            <ac:spMk id="4" creationId="{00000000-0000-0000-0000-000000000000}"/>
          </ac:spMkLst>
        </pc:spChg>
      </pc:sldChg>
      <pc:sldChg chg="modSp">
        <pc:chgData name="Jyotsna Jaspal" userId="ad25305a-d3f7-4a6b-b0af-f169b02d5190" providerId="ADAL" clId="{B2C383D4-9F3E-4C3F-8C75-CCE721930DE1}" dt="2020-09-04T08:43:09.915" v="697" actId="1076"/>
        <pc:sldMkLst>
          <pc:docMk/>
          <pc:sldMk cId="3325176480" sldId="558"/>
        </pc:sldMkLst>
        <pc:spChg chg="mod">
          <ac:chgData name="Jyotsna Jaspal" userId="ad25305a-d3f7-4a6b-b0af-f169b02d5190" providerId="ADAL" clId="{B2C383D4-9F3E-4C3F-8C75-CCE721930DE1}" dt="2020-09-04T08:43:09.915" v="697" actId="1076"/>
          <ac:spMkLst>
            <pc:docMk/>
            <pc:sldMk cId="3325176480" sldId="558"/>
            <ac:spMk id="5" creationId="{B9C3FD4B-70DB-44C8-80A6-2114E3A9CE63}"/>
          </ac:spMkLst>
        </pc:spChg>
      </pc:sldChg>
      <pc:sldChg chg="addSp delSp modSp">
        <pc:chgData name="Jyotsna Jaspal" userId="ad25305a-d3f7-4a6b-b0af-f169b02d5190" providerId="ADAL" clId="{B2C383D4-9F3E-4C3F-8C75-CCE721930DE1}" dt="2020-09-04T08:48:10.227" v="738" actId="478"/>
        <pc:sldMkLst>
          <pc:docMk/>
          <pc:sldMk cId="0" sldId="561"/>
        </pc:sldMkLst>
        <pc:spChg chg="mod">
          <ac:chgData name="Jyotsna Jaspal" userId="ad25305a-d3f7-4a6b-b0af-f169b02d5190" providerId="ADAL" clId="{B2C383D4-9F3E-4C3F-8C75-CCE721930DE1}" dt="2020-09-04T06:38:10.634" v="204" actId="20577"/>
          <ac:spMkLst>
            <pc:docMk/>
            <pc:sldMk cId="0" sldId="561"/>
            <ac:spMk id="14" creationId="{00000000-0000-0000-0000-000000000000}"/>
          </ac:spMkLst>
        </pc:spChg>
        <pc:spChg chg="add mod">
          <ac:chgData name="Jyotsna Jaspal" userId="ad25305a-d3f7-4a6b-b0af-f169b02d5190" providerId="ADAL" clId="{B2C383D4-9F3E-4C3F-8C75-CCE721930DE1}" dt="2020-09-04T06:38:54.316" v="224" actId="1036"/>
          <ac:spMkLst>
            <pc:docMk/>
            <pc:sldMk cId="0" sldId="561"/>
            <ac:spMk id="16" creationId="{046CF6A7-7956-4938-915C-D329D7186D90}"/>
          </ac:spMkLst>
        </pc:spChg>
        <pc:spChg chg="add mod">
          <ac:chgData name="Jyotsna Jaspal" userId="ad25305a-d3f7-4a6b-b0af-f169b02d5190" providerId="ADAL" clId="{B2C383D4-9F3E-4C3F-8C75-CCE721930DE1}" dt="2020-09-04T06:38:49.895" v="216" actId="1036"/>
          <ac:spMkLst>
            <pc:docMk/>
            <pc:sldMk cId="0" sldId="561"/>
            <ac:spMk id="18" creationId="{730C2776-FC73-4B02-B0D8-E08136FAC386}"/>
          </ac:spMkLst>
        </pc:spChg>
        <pc:spChg chg="add mod">
          <ac:chgData name="Jyotsna Jaspal" userId="ad25305a-d3f7-4a6b-b0af-f169b02d5190" providerId="ADAL" clId="{B2C383D4-9F3E-4C3F-8C75-CCE721930DE1}" dt="2020-09-04T06:39:34.092" v="234" actId="1076"/>
          <ac:spMkLst>
            <pc:docMk/>
            <pc:sldMk cId="0" sldId="561"/>
            <ac:spMk id="19" creationId="{50896893-C7E2-4602-A59D-231706C6F2E7}"/>
          </ac:spMkLst>
        </pc:spChg>
        <pc:grpChg chg="del">
          <ac:chgData name="Jyotsna Jaspal" userId="ad25305a-d3f7-4a6b-b0af-f169b02d5190" providerId="ADAL" clId="{B2C383D4-9F3E-4C3F-8C75-CCE721930DE1}" dt="2020-09-04T06:38:14.096" v="205" actId="478"/>
          <ac:grpSpMkLst>
            <pc:docMk/>
            <pc:sldMk cId="0" sldId="561"/>
            <ac:grpSpMk id="13" creationId="{00000000-0000-0000-0000-000000000000}"/>
          </ac:grpSpMkLst>
        </pc:grpChg>
        <pc:picChg chg="mod">
          <ac:chgData name="Jyotsna Jaspal" userId="ad25305a-d3f7-4a6b-b0af-f169b02d5190" providerId="ADAL" clId="{B2C383D4-9F3E-4C3F-8C75-CCE721930DE1}" dt="2020-09-04T06:44:14" v="250" actId="1035"/>
          <ac:picMkLst>
            <pc:docMk/>
            <pc:sldMk cId="0" sldId="561"/>
            <ac:picMk id="4" creationId="{023DF4D2-F7AC-4269-B53F-B538DCC60EAF}"/>
          </ac:picMkLst>
        </pc:picChg>
        <pc:picChg chg="mod">
          <ac:chgData name="Jyotsna Jaspal" userId="ad25305a-d3f7-4a6b-b0af-f169b02d5190" providerId="ADAL" clId="{B2C383D4-9F3E-4C3F-8C75-CCE721930DE1}" dt="2020-09-04T06:44:14" v="250" actId="1035"/>
          <ac:picMkLst>
            <pc:docMk/>
            <pc:sldMk cId="0" sldId="561"/>
            <ac:picMk id="6" creationId="{2EC27A22-1A2C-4CD3-B56C-E1BE104E5508}"/>
          </ac:picMkLst>
        </pc:picChg>
        <pc:picChg chg="mod">
          <ac:chgData name="Jyotsna Jaspal" userId="ad25305a-d3f7-4a6b-b0af-f169b02d5190" providerId="ADAL" clId="{B2C383D4-9F3E-4C3F-8C75-CCE721930DE1}" dt="2020-09-04T06:44:14" v="250" actId="1035"/>
          <ac:picMkLst>
            <pc:docMk/>
            <pc:sldMk cId="0" sldId="561"/>
            <ac:picMk id="8" creationId="{8CBCC690-AF36-4FC0-9832-71C85FB17E22}"/>
          </ac:picMkLst>
        </pc:picChg>
        <pc:picChg chg="mod">
          <ac:chgData name="Jyotsna Jaspal" userId="ad25305a-d3f7-4a6b-b0af-f169b02d5190" providerId="ADAL" clId="{B2C383D4-9F3E-4C3F-8C75-CCE721930DE1}" dt="2020-09-04T06:44:14" v="250" actId="1035"/>
          <ac:picMkLst>
            <pc:docMk/>
            <pc:sldMk cId="0" sldId="561"/>
            <ac:picMk id="9" creationId="{00000000-0000-0000-0000-000000000000}"/>
          </ac:picMkLst>
        </pc:picChg>
        <pc:picChg chg="mod">
          <ac:chgData name="Jyotsna Jaspal" userId="ad25305a-d3f7-4a6b-b0af-f169b02d5190" providerId="ADAL" clId="{B2C383D4-9F3E-4C3F-8C75-CCE721930DE1}" dt="2020-09-04T06:44:32.617" v="259" actId="1035"/>
          <ac:picMkLst>
            <pc:docMk/>
            <pc:sldMk cId="0" sldId="561"/>
            <ac:picMk id="10" creationId="{D0CDD70D-DC35-4264-9C5B-0671788DB827}"/>
          </ac:picMkLst>
        </pc:picChg>
        <pc:picChg chg="mod">
          <ac:chgData name="Jyotsna Jaspal" userId="ad25305a-d3f7-4a6b-b0af-f169b02d5190" providerId="ADAL" clId="{B2C383D4-9F3E-4C3F-8C75-CCE721930DE1}" dt="2020-09-04T06:44:14" v="250" actId="1035"/>
          <ac:picMkLst>
            <pc:docMk/>
            <pc:sldMk cId="0" sldId="561"/>
            <ac:picMk id="12" creationId="{4BBCD452-8F40-4043-953C-24F99670F863}"/>
          </ac:picMkLst>
        </pc:picChg>
        <pc:picChg chg="add mod">
          <ac:chgData name="Jyotsna Jaspal" userId="ad25305a-d3f7-4a6b-b0af-f169b02d5190" providerId="ADAL" clId="{B2C383D4-9F3E-4C3F-8C75-CCE721930DE1}" dt="2020-09-04T06:44:41.685" v="260" actId="1076"/>
          <ac:picMkLst>
            <pc:docMk/>
            <pc:sldMk cId="0" sldId="561"/>
            <ac:picMk id="20" creationId="{32FE8DE7-B152-4745-B9A2-B60EFDFE9FAE}"/>
          </ac:picMkLst>
        </pc:picChg>
        <pc:picChg chg="add mod">
          <ac:chgData name="Jyotsna Jaspal" userId="ad25305a-d3f7-4a6b-b0af-f169b02d5190" providerId="ADAL" clId="{B2C383D4-9F3E-4C3F-8C75-CCE721930DE1}" dt="2020-09-04T06:46:17.138" v="262" actId="14100"/>
          <ac:picMkLst>
            <pc:docMk/>
            <pc:sldMk cId="0" sldId="561"/>
            <ac:picMk id="21" creationId="{239300E8-1275-4CEA-A42D-6042F20EDE40}"/>
          </ac:picMkLst>
        </pc:picChg>
        <pc:cxnChg chg="del">
          <ac:chgData name="Jyotsna Jaspal" userId="ad25305a-d3f7-4a6b-b0af-f169b02d5190" providerId="ADAL" clId="{B2C383D4-9F3E-4C3F-8C75-CCE721930DE1}" dt="2020-09-04T08:48:10.227" v="738" actId="478"/>
          <ac:cxnSpMkLst>
            <pc:docMk/>
            <pc:sldMk cId="0" sldId="561"/>
            <ac:cxnSpMk id="11" creationId="{00000000-0000-0000-0000-000000000000}"/>
          </ac:cxnSpMkLst>
        </pc:cxnChg>
        <pc:cxnChg chg="del">
          <ac:chgData name="Jyotsna Jaspal" userId="ad25305a-d3f7-4a6b-b0af-f169b02d5190" providerId="ADAL" clId="{B2C383D4-9F3E-4C3F-8C75-CCE721930DE1}" dt="2020-09-04T08:48:06.809" v="737" actId="478"/>
          <ac:cxnSpMkLst>
            <pc:docMk/>
            <pc:sldMk cId="0" sldId="561"/>
            <ac:cxnSpMk id="17" creationId="{00000000-0000-0000-0000-000000000000}"/>
          </ac:cxnSpMkLst>
        </pc:cxnChg>
      </pc:sldChg>
      <pc:sldChg chg="addSp delSp modSp">
        <pc:chgData name="Jyotsna Jaspal" userId="ad25305a-d3f7-4a6b-b0af-f169b02d5190" providerId="ADAL" clId="{B2C383D4-9F3E-4C3F-8C75-CCE721930DE1}" dt="2020-09-04T06:52:29.898" v="288" actId="1076"/>
        <pc:sldMkLst>
          <pc:docMk/>
          <pc:sldMk cId="0" sldId="569"/>
        </pc:sldMkLst>
        <pc:spChg chg="add del mod">
          <ac:chgData name="Jyotsna Jaspal" userId="ad25305a-d3f7-4a6b-b0af-f169b02d5190" providerId="ADAL" clId="{B2C383D4-9F3E-4C3F-8C75-CCE721930DE1}" dt="2020-09-04T06:52:29.898" v="288" actId="1076"/>
          <ac:spMkLst>
            <pc:docMk/>
            <pc:sldMk cId="0" sldId="569"/>
            <ac:spMk id="6" creationId="{7B5B7AC8-E827-435F-9715-FB4516804D33}"/>
          </ac:spMkLst>
        </pc:spChg>
      </pc:sldChg>
      <pc:sldChg chg="modSp">
        <pc:chgData name="Jyotsna Jaspal" userId="ad25305a-d3f7-4a6b-b0af-f169b02d5190" providerId="ADAL" clId="{B2C383D4-9F3E-4C3F-8C75-CCE721930DE1}" dt="2020-09-04T06:59:56.810" v="329" actId="1076"/>
        <pc:sldMkLst>
          <pc:docMk/>
          <pc:sldMk cId="0" sldId="573"/>
        </pc:sldMkLst>
        <pc:spChg chg="mod">
          <ac:chgData name="Jyotsna Jaspal" userId="ad25305a-d3f7-4a6b-b0af-f169b02d5190" providerId="ADAL" clId="{B2C383D4-9F3E-4C3F-8C75-CCE721930DE1}" dt="2020-09-04T06:59:56.810" v="329" actId="1076"/>
          <ac:spMkLst>
            <pc:docMk/>
            <pc:sldMk cId="0" sldId="573"/>
            <ac:spMk id="6" creationId="{DB44F78C-1358-4604-8063-898ABC8960E5}"/>
          </ac:spMkLst>
        </pc:spChg>
      </pc:sldChg>
      <pc:sldChg chg="modSp">
        <pc:chgData name="Jyotsna Jaspal" userId="ad25305a-d3f7-4a6b-b0af-f169b02d5190" providerId="ADAL" clId="{B2C383D4-9F3E-4C3F-8C75-CCE721930DE1}" dt="2020-09-04T08:34:14.459" v="620" actId="1076"/>
        <pc:sldMkLst>
          <pc:docMk/>
          <pc:sldMk cId="0" sldId="576"/>
        </pc:sldMkLst>
        <pc:spChg chg="mod">
          <ac:chgData name="Jyotsna Jaspal" userId="ad25305a-d3f7-4a6b-b0af-f169b02d5190" providerId="ADAL" clId="{B2C383D4-9F3E-4C3F-8C75-CCE721930DE1}" dt="2020-09-04T08:34:14.459" v="620" actId="1076"/>
          <ac:spMkLst>
            <pc:docMk/>
            <pc:sldMk cId="0" sldId="576"/>
            <ac:spMk id="6" creationId="{27383D2E-8C99-4F96-A803-8370C7AF280C}"/>
          </ac:spMkLst>
        </pc:spChg>
      </pc:sldChg>
      <pc:sldChg chg="modSp">
        <pc:chgData name="Jyotsna Jaspal" userId="ad25305a-d3f7-4a6b-b0af-f169b02d5190" providerId="ADAL" clId="{B2C383D4-9F3E-4C3F-8C75-CCE721930DE1}" dt="2020-09-04T08:36:52.395" v="634" actId="1076"/>
        <pc:sldMkLst>
          <pc:docMk/>
          <pc:sldMk cId="0" sldId="577"/>
        </pc:sldMkLst>
        <pc:spChg chg="mod">
          <ac:chgData name="Jyotsna Jaspal" userId="ad25305a-d3f7-4a6b-b0af-f169b02d5190" providerId="ADAL" clId="{B2C383D4-9F3E-4C3F-8C75-CCE721930DE1}" dt="2020-09-04T08:36:52.395" v="634" actId="1076"/>
          <ac:spMkLst>
            <pc:docMk/>
            <pc:sldMk cId="0" sldId="577"/>
            <ac:spMk id="5" creationId="{E1221851-A3CA-4326-9A98-279B582929C0}"/>
          </ac:spMkLst>
        </pc:spChg>
      </pc:sldChg>
      <pc:sldChg chg="modSp">
        <pc:chgData name="Jyotsna Jaspal" userId="ad25305a-d3f7-4a6b-b0af-f169b02d5190" providerId="ADAL" clId="{B2C383D4-9F3E-4C3F-8C75-CCE721930DE1}" dt="2020-09-04T08:36:45.574" v="633" actId="1076"/>
        <pc:sldMkLst>
          <pc:docMk/>
          <pc:sldMk cId="0" sldId="578"/>
        </pc:sldMkLst>
        <pc:spChg chg="mod">
          <ac:chgData name="Jyotsna Jaspal" userId="ad25305a-d3f7-4a6b-b0af-f169b02d5190" providerId="ADAL" clId="{B2C383D4-9F3E-4C3F-8C75-CCE721930DE1}" dt="2020-09-04T08:36:45.574" v="633" actId="1076"/>
          <ac:spMkLst>
            <pc:docMk/>
            <pc:sldMk cId="0" sldId="578"/>
            <ac:spMk id="5" creationId="{30286B62-5AE4-4061-9253-E189B7A57265}"/>
          </ac:spMkLst>
        </pc:spChg>
      </pc:sldChg>
      <pc:sldChg chg="modSp">
        <pc:chgData name="Jyotsna Jaspal" userId="ad25305a-d3f7-4a6b-b0af-f169b02d5190" providerId="ADAL" clId="{B2C383D4-9F3E-4C3F-8C75-CCE721930DE1}" dt="2020-09-04T08:39:47.014" v="668" actId="1076"/>
        <pc:sldMkLst>
          <pc:docMk/>
          <pc:sldMk cId="0" sldId="579"/>
        </pc:sldMkLst>
        <pc:spChg chg="mod">
          <ac:chgData name="Jyotsna Jaspal" userId="ad25305a-d3f7-4a6b-b0af-f169b02d5190" providerId="ADAL" clId="{B2C383D4-9F3E-4C3F-8C75-CCE721930DE1}" dt="2020-09-04T08:39:47.014" v="668" actId="1076"/>
          <ac:spMkLst>
            <pc:docMk/>
            <pc:sldMk cId="0" sldId="579"/>
            <ac:spMk id="6" creationId="{4E916C1D-42C5-4010-851B-6CAC082B8ECE}"/>
          </ac:spMkLst>
        </pc:spChg>
      </pc:sldChg>
      <pc:sldChg chg="modSp">
        <pc:chgData name="Jyotsna Jaspal" userId="ad25305a-d3f7-4a6b-b0af-f169b02d5190" providerId="ADAL" clId="{B2C383D4-9F3E-4C3F-8C75-CCE721930DE1}" dt="2020-09-04T08:35:14.308" v="630" actId="1076"/>
        <pc:sldMkLst>
          <pc:docMk/>
          <pc:sldMk cId="0" sldId="582"/>
        </pc:sldMkLst>
        <pc:spChg chg="mod">
          <ac:chgData name="Jyotsna Jaspal" userId="ad25305a-d3f7-4a6b-b0af-f169b02d5190" providerId="ADAL" clId="{B2C383D4-9F3E-4C3F-8C75-CCE721930DE1}" dt="2020-09-04T08:35:14.308" v="630" actId="1076"/>
          <ac:spMkLst>
            <pc:docMk/>
            <pc:sldMk cId="0" sldId="582"/>
            <ac:spMk id="6" creationId="{D64BF5EA-31FB-4D0B-A9DE-D59F5CA60354}"/>
          </ac:spMkLst>
        </pc:spChg>
      </pc:sldChg>
      <pc:sldChg chg="modSp">
        <pc:chgData name="Jyotsna Jaspal" userId="ad25305a-d3f7-4a6b-b0af-f169b02d5190" providerId="ADAL" clId="{B2C383D4-9F3E-4C3F-8C75-CCE721930DE1}" dt="2020-09-04T06:27:59.629" v="0" actId="27636"/>
        <pc:sldMkLst>
          <pc:docMk/>
          <pc:sldMk cId="0" sldId="584"/>
        </pc:sldMkLst>
        <pc:spChg chg="mod">
          <ac:chgData name="Jyotsna Jaspal" userId="ad25305a-d3f7-4a6b-b0af-f169b02d5190" providerId="ADAL" clId="{B2C383D4-9F3E-4C3F-8C75-CCE721930DE1}" dt="2020-09-04T06:27:59.629" v="0" actId="27636"/>
          <ac:spMkLst>
            <pc:docMk/>
            <pc:sldMk cId="0" sldId="584"/>
            <ac:spMk id="3" creationId="{00000000-0000-0000-0000-000000000000}"/>
          </ac:spMkLst>
        </pc:spChg>
      </pc:sldChg>
      <pc:sldChg chg="modSp">
        <pc:chgData name="Jyotsna Jaspal" userId="ad25305a-d3f7-4a6b-b0af-f169b02d5190" providerId="ADAL" clId="{B2C383D4-9F3E-4C3F-8C75-CCE721930DE1}" dt="2020-09-04T08:39:52.250" v="669" actId="1076"/>
        <pc:sldMkLst>
          <pc:docMk/>
          <pc:sldMk cId="0" sldId="591"/>
        </pc:sldMkLst>
        <pc:spChg chg="mod">
          <ac:chgData name="Jyotsna Jaspal" userId="ad25305a-d3f7-4a6b-b0af-f169b02d5190" providerId="ADAL" clId="{B2C383D4-9F3E-4C3F-8C75-CCE721930DE1}" dt="2020-09-04T08:39:52.250" v="669" actId="1076"/>
          <ac:spMkLst>
            <pc:docMk/>
            <pc:sldMk cId="0" sldId="591"/>
            <ac:spMk id="6" creationId="{3C3E0B15-BD6A-4F00-9F7D-5A34DF5D8291}"/>
          </ac:spMkLst>
        </pc:spChg>
      </pc:sldChg>
      <pc:sldChg chg="modSp">
        <pc:chgData name="Jyotsna Jaspal" userId="ad25305a-d3f7-4a6b-b0af-f169b02d5190" providerId="ADAL" clId="{B2C383D4-9F3E-4C3F-8C75-CCE721930DE1}" dt="2020-09-04T08:41:46.048" v="683" actId="1076"/>
        <pc:sldMkLst>
          <pc:docMk/>
          <pc:sldMk cId="4193053883" sldId="592"/>
        </pc:sldMkLst>
        <pc:spChg chg="mod">
          <ac:chgData name="Jyotsna Jaspal" userId="ad25305a-d3f7-4a6b-b0af-f169b02d5190" providerId="ADAL" clId="{B2C383D4-9F3E-4C3F-8C75-CCE721930DE1}" dt="2020-09-04T08:41:46.048" v="683" actId="1076"/>
          <ac:spMkLst>
            <pc:docMk/>
            <pc:sldMk cId="4193053883" sldId="592"/>
            <ac:spMk id="4" creationId="{0A176B15-8013-4B8C-9989-2D70A3AFF424}"/>
          </ac:spMkLst>
        </pc:spChg>
      </pc:sldChg>
      <pc:sldChg chg="modSp">
        <pc:chgData name="Jyotsna Jaspal" userId="ad25305a-d3f7-4a6b-b0af-f169b02d5190" providerId="ADAL" clId="{B2C383D4-9F3E-4C3F-8C75-CCE721930DE1}" dt="2020-09-04T08:44:45.172" v="709" actId="1076"/>
        <pc:sldMkLst>
          <pc:docMk/>
          <pc:sldMk cId="3728113279" sldId="593"/>
        </pc:sldMkLst>
        <pc:spChg chg="mod">
          <ac:chgData name="Jyotsna Jaspal" userId="ad25305a-d3f7-4a6b-b0af-f169b02d5190" providerId="ADAL" clId="{B2C383D4-9F3E-4C3F-8C75-CCE721930DE1}" dt="2020-09-04T08:44:45.172" v="709" actId="1076"/>
          <ac:spMkLst>
            <pc:docMk/>
            <pc:sldMk cId="3728113279" sldId="593"/>
            <ac:spMk id="4" creationId="{16F47167-292F-42BB-8C55-DFA573DBD2E2}"/>
          </ac:spMkLst>
        </pc:spChg>
      </pc:sldChg>
      <pc:sldChg chg="modSp">
        <pc:chgData name="Jyotsna Jaspal" userId="ad25305a-d3f7-4a6b-b0af-f169b02d5190" providerId="ADAL" clId="{B2C383D4-9F3E-4C3F-8C75-CCE721930DE1}" dt="2020-09-04T08:44:50.856" v="710" actId="1076"/>
        <pc:sldMkLst>
          <pc:docMk/>
          <pc:sldMk cId="853120651" sldId="594"/>
        </pc:sldMkLst>
        <pc:spChg chg="mod">
          <ac:chgData name="Jyotsna Jaspal" userId="ad25305a-d3f7-4a6b-b0af-f169b02d5190" providerId="ADAL" clId="{B2C383D4-9F3E-4C3F-8C75-CCE721930DE1}" dt="2020-09-04T08:44:50.856" v="710" actId="1076"/>
          <ac:spMkLst>
            <pc:docMk/>
            <pc:sldMk cId="853120651" sldId="594"/>
            <ac:spMk id="4" creationId="{B6591763-4131-4F2C-AEA3-7247E29FC3E3}"/>
          </ac:spMkLst>
        </pc:spChg>
      </pc:sldChg>
      <pc:sldChg chg="modSp">
        <pc:chgData name="Jyotsna Jaspal" userId="ad25305a-d3f7-4a6b-b0af-f169b02d5190" providerId="ADAL" clId="{B2C383D4-9F3E-4C3F-8C75-CCE721930DE1}" dt="2020-09-04T08:44:56.888" v="711" actId="1076"/>
        <pc:sldMkLst>
          <pc:docMk/>
          <pc:sldMk cId="1966256907" sldId="595"/>
        </pc:sldMkLst>
        <pc:spChg chg="mod">
          <ac:chgData name="Jyotsna Jaspal" userId="ad25305a-d3f7-4a6b-b0af-f169b02d5190" providerId="ADAL" clId="{B2C383D4-9F3E-4C3F-8C75-CCE721930DE1}" dt="2020-09-04T08:44:56.888" v="711" actId="1076"/>
          <ac:spMkLst>
            <pc:docMk/>
            <pc:sldMk cId="1966256907" sldId="595"/>
            <ac:spMk id="5" creationId="{84A430E6-F10B-4A57-811C-CF92D7474F26}"/>
          </ac:spMkLst>
        </pc:spChg>
      </pc:sldChg>
      <pc:sldChg chg="modSp">
        <pc:chgData name="Jyotsna Jaspal" userId="ad25305a-d3f7-4a6b-b0af-f169b02d5190" providerId="ADAL" clId="{B2C383D4-9F3E-4C3F-8C75-CCE721930DE1}" dt="2020-09-04T08:45:04.122" v="712" actId="1076"/>
        <pc:sldMkLst>
          <pc:docMk/>
          <pc:sldMk cId="2143194522" sldId="596"/>
        </pc:sldMkLst>
        <pc:spChg chg="mod">
          <ac:chgData name="Jyotsna Jaspal" userId="ad25305a-d3f7-4a6b-b0af-f169b02d5190" providerId="ADAL" clId="{B2C383D4-9F3E-4C3F-8C75-CCE721930DE1}" dt="2020-09-04T08:45:04.122" v="712" actId="1076"/>
          <ac:spMkLst>
            <pc:docMk/>
            <pc:sldMk cId="2143194522" sldId="596"/>
            <ac:spMk id="5" creationId="{B77FCB84-7449-456E-9511-74CE5154B387}"/>
          </ac:spMkLst>
        </pc:spChg>
      </pc:sldChg>
      <pc:sldChg chg="modSp">
        <pc:chgData name="Jyotsna Jaspal" userId="ad25305a-d3f7-4a6b-b0af-f169b02d5190" providerId="ADAL" clId="{B2C383D4-9F3E-4C3F-8C75-CCE721930DE1}" dt="2020-09-04T08:45:10.211" v="713" actId="1076"/>
        <pc:sldMkLst>
          <pc:docMk/>
          <pc:sldMk cId="2600616804" sldId="597"/>
        </pc:sldMkLst>
        <pc:spChg chg="mod">
          <ac:chgData name="Jyotsna Jaspal" userId="ad25305a-d3f7-4a6b-b0af-f169b02d5190" providerId="ADAL" clId="{B2C383D4-9F3E-4C3F-8C75-CCE721930DE1}" dt="2020-09-04T08:45:10.211" v="713" actId="1076"/>
          <ac:spMkLst>
            <pc:docMk/>
            <pc:sldMk cId="2600616804" sldId="597"/>
            <ac:spMk id="4" creationId="{F310BD18-8BCE-4BBB-86D6-870E8B0BA536}"/>
          </ac:spMkLst>
        </pc:spChg>
      </pc:sldChg>
      <pc:sldChg chg="modSp">
        <pc:chgData name="Jyotsna Jaspal" userId="ad25305a-d3f7-4a6b-b0af-f169b02d5190" providerId="ADAL" clId="{B2C383D4-9F3E-4C3F-8C75-CCE721930DE1}" dt="2020-09-04T08:45:15.612" v="714" actId="1076"/>
        <pc:sldMkLst>
          <pc:docMk/>
          <pc:sldMk cId="3930746116" sldId="598"/>
        </pc:sldMkLst>
        <pc:spChg chg="mod">
          <ac:chgData name="Jyotsna Jaspal" userId="ad25305a-d3f7-4a6b-b0af-f169b02d5190" providerId="ADAL" clId="{B2C383D4-9F3E-4C3F-8C75-CCE721930DE1}" dt="2020-09-04T08:45:15.612" v="714" actId="1076"/>
          <ac:spMkLst>
            <pc:docMk/>
            <pc:sldMk cId="3930746116" sldId="598"/>
            <ac:spMk id="4" creationId="{D76C9B18-7D0C-4E31-9CC5-CF23A3754673}"/>
          </ac:spMkLst>
        </pc:spChg>
      </pc:sldChg>
      <pc:sldChg chg="modSp">
        <pc:chgData name="Jyotsna Jaspal" userId="ad25305a-d3f7-4a6b-b0af-f169b02d5190" providerId="ADAL" clId="{B2C383D4-9F3E-4C3F-8C75-CCE721930DE1}" dt="2020-09-04T08:45:22.140" v="715" actId="1076"/>
        <pc:sldMkLst>
          <pc:docMk/>
          <pc:sldMk cId="428804650" sldId="599"/>
        </pc:sldMkLst>
        <pc:spChg chg="mod">
          <ac:chgData name="Jyotsna Jaspal" userId="ad25305a-d3f7-4a6b-b0af-f169b02d5190" providerId="ADAL" clId="{B2C383D4-9F3E-4C3F-8C75-CCE721930DE1}" dt="2020-09-04T08:45:22.140" v="715" actId="1076"/>
          <ac:spMkLst>
            <pc:docMk/>
            <pc:sldMk cId="428804650" sldId="599"/>
            <ac:spMk id="5" creationId="{978729BD-A454-4B5D-AD91-304CBD7C34E6}"/>
          </ac:spMkLst>
        </pc:spChg>
      </pc:sldChg>
      <pc:sldChg chg="modSp">
        <pc:chgData name="Jyotsna Jaspal" userId="ad25305a-d3f7-4a6b-b0af-f169b02d5190" providerId="ADAL" clId="{B2C383D4-9F3E-4C3F-8C75-CCE721930DE1}" dt="2020-09-04T08:45:28.577" v="716" actId="1076"/>
        <pc:sldMkLst>
          <pc:docMk/>
          <pc:sldMk cId="310294179" sldId="600"/>
        </pc:sldMkLst>
        <pc:spChg chg="mod">
          <ac:chgData name="Jyotsna Jaspal" userId="ad25305a-d3f7-4a6b-b0af-f169b02d5190" providerId="ADAL" clId="{B2C383D4-9F3E-4C3F-8C75-CCE721930DE1}" dt="2020-09-04T08:45:28.577" v="716" actId="1076"/>
          <ac:spMkLst>
            <pc:docMk/>
            <pc:sldMk cId="310294179" sldId="600"/>
            <ac:spMk id="4" creationId="{F7501040-22F8-432A-B45C-B9BC0B770DF3}"/>
          </ac:spMkLst>
        </pc:spChg>
      </pc:sldChg>
      <pc:sldChg chg="modSp">
        <pc:chgData name="Jyotsna Jaspal" userId="ad25305a-d3f7-4a6b-b0af-f169b02d5190" providerId="ADAL" clId="{B2C383D4-9F3E-4C3F-8C75-CCE721930DE1}" dt="2020-09-04T08:46:17.030" v="723" actId="1076"/>
        <pc:sldMkLst>
          <pc:docMk/>
          <pc:sldMk cId="2793579701" sldId="601"/>
        </pc:sldMkLst>
        <pc:spChg chg="mod">
          <ac:chgData name="Jyotsna Jaspal" userId="ad25305a-d3f7-4a6b-b0af-f169b02d5190" providerId="ADAL" clId="{B2C383D4-9F3E-4C3F-8C75-CCE721930DE1}" dt="2020-09-04T08:46:17.030" v="723" actId="1076"/>
          <ac:spMkLst>
            <pc:docMk/>
            <pc:sldMk cId="2793579701" sldId="601"/>
            <ac:spMk id="4" creationId="{0B2D2263-1EE9-40C0-9124-5BCE9C0071DD}"/>
          </ac:spMkLst>
        </pc:spChg>
      </pc:sldChg>
      <pc:sldChg chg="modSp">
        <pc:chgData name="Jyotsna Jaspal" userId="ad25305a-d3f7-4a6b-b0af-f169b02d5190" providerId="ADAL" clId="{B2C383D4-9F3E-4C3F-8C75-CCE721930DE1}" dt="2020-09-04T08:46:09.836" v="722" actId="1076"/>
        <pc:sldMkLst>
          <pc:docMk/>
          <pc:sldMk cId="1716167883" sldId="602"/>
        </pc:sldMkLst>
        <pc:spChg chg="mod">
          <ac:chgData name="Jyotsna Jaspal" userId="ad25305a-d3f7-4a6b-b0af-f169b02d5190" providerId="ADAL" clId="{B2C383D4-9F3E-4C3F-8C75-CCE721930DE1}" dt="2020-09-04T08:46:09.836" v="722" actId="1076"/>
          <ac:spMkLst>
            <pc:docMk/>
            <pc:sldMk cId="1716167883" sldId="602"/>
            <ac:spMk id="4" creationId="{BDDC75CF-E349-40DB-8C01-40B88951BE80}"/>
          </ac:spMkLst>
        </pc:spChg>
      </pc:sldChg>
      <pc:sldChg chg="modSp">
        <pc:chgData name="Jyotsna Jaspal" userId="ad25305a-d3f7-4a6b-b0af-f169b02d5190" providerId="ADAL" clId="{B2C383D4-9F3E-4C3F-8C75-CCE721930DE1}" dt="2020-09-04T08:46:02.697" v="721" actId="1076"/>
        <pc:sldMkLst>
          <pc:docMk/>
          <pc:sldMk cId="229823110" sldId="603"/>
        </pc:sldMkLst>
        <pc:spChg chg="mod">
          <ac:chgData name="Jyotsna Jaspal" userId="ad25305a-d3f7-4a6b-b0af-f169b02d5190" providerId="ADAL" clId="{B2C383D4-9F3E-4C3F-8C75-CCE721930DE1}" dt="2020-09-04T08:46:02.697" v="721" actId="1076"/>
          <ac:spMkLst>
            <pc:docMk/>
            <pc:sldMk cId="229823110" sldId="603"/>
            <ac:spMk id="4" creationId="{5955BAD2-4ADA-4D86-AB54-EFF74C524AC3}"/>
          </ac:spMkLst>
        </pc:spChg>
      </pc:sldChg>
      <pc:sldChg chg="modSp">
        <pc:chgData name="Jyotsna Jaspal" userId="ad25305a-d3f7-4a6b-b0af-f169b02d5190" providerId="ADAL" clId="{B2C383D4-9F3E-4C3F-8C75-CCE721930DE1}" dt="2020-09-04T08:45:45.659" v="719" actId="1076"/>
        <pc:sldMkLst>
          <pc:docMk/>
          <pc:sldMk cId="2079410055" sldId="604"/>
        </pc:sldMkLst>
        <pc:spChg chg="mod">
          <ac:chgData name="Jyotsna Jaspal" userId="ad25305a-d3f7-4a6b-b0af-f169b02d5190" providerId="ADAL" clId="{B2C383D4-9F3E-4C3F-8C75-CCE721930DE1}" dt="2020-09-04T08:45:45.659" v="719" actId="1076"/>
          <ac:spMkLst>
            <pc:docMk/>
            <pc:sldMk cId="2079410055" sldId="604"/>
            <ac:spMk id="4" creationId="{9F35C015-AF0C-4F86-B78F-AF161122C4CA}"/>
          </ac:spMkLst>
        </pc:spChg>
      </pc:sldChg>
      <pc:sldChg chg="modSp">
        <pc:chgData name="Jyotsna Jaspal" userId="ad25305a-d3f7-4a6b-b0af-f169b02d5190" providerId="ADAL" clId="{B2C383D4-9F3E-4C3F-8C75-CCE721930DE1}" dt="2020-09-04T08:45:34.107" v="717" actId="1076"/>
        <pc:sldMkLst>
          <pc:docMk/>
          <pc:sldMk cId="3690444015" sldId="605"/>
        </pc:sldMkLst>
        <pc:spChg chg="mod">
          <ac:chgData name="Jyotsna Jaspal" userId="ad25305a-d3f7-4a6b-b0af-f169b02d5190" providerId="ADAL" clId="{B2C383D4-9F3E-4C3F-8C75-CCE721930DE1}" dt="2020-09-04T08:45:34.107" v="717" actId="1076"/>
          <ac:spMkLst>
            <pc:docMk/>
            <pc:sldMk cId="3690444015" sldId="605"/>
            <ac:spMk id="4" creationId="{61C35B2E-56DF-4F35-BF6F-2CBB9B9846BB}"/>
          </ac:spMkLst>
        </pc:spChg>
      </pc:sldChg>
      <pc:sldChg chg="modSp">
        <pc:chgData name="Jyotsna Jaspal" userId="ad25305a-d3f7-4a6b-b0af-f169b02d5190" providerId="ADAL" clId="{B2C383D4-9F3E-4C3F-8C75-CCE721930DE1}" dt="2020-09-04T07:06:20.019" v="606" actId="1076"/>
        <pc:sldMkLst>
          <pc:docMk/>
          <pc:sldMk cId="0" sldId="606"/>
        </pc:sldMkLst>
        <pc:spChg chg="mod">
          <ac:chgData name="Jyotsna Jaspal" userId="ad25305a-d3f7-4a6b-b0af-f169b02d5190" providerId="ADAL" clId="{B2C383D4-9F3E-4C3F-8C75-CCE721930DE1}" dt="2020-09-04T07:06:20.019" v="606" actId="1076"/>
          <ac:spMkLst>
            <pc:docMk/>
            <pc:sldMk cId="0" sldId="606"/>
            <ac:spMk id="4" creationId="{E997D72D-B2A1-4688-9AAC-237E0807A3AD}"/>
          </ac:spMkLst>
        </pc:spChg>
      </pc:sldChg>
      <pc:sldChg chg="modSp">
        <pc:chgData name="Jyotsna Jaspal" userId="ad25305a-d3f7-4a6b-b0af-f169b02d5190" providerId="ADAL" clId="{B2C383D4-9F3E-4C3F-8C75-CCE721930DE1}" dt="2020-09-04T06:56:03.019" v="301" actId="1076"/>
        <pc:sldMkLst>
          <pc:docMk/>
          <pc:sldMk cId="0" sldId="608"/>
        </pc:sldMkLst>
        <pc:spChg chg="mod">
          <ac:chgData name="Jyotsna Jaspal" userId="ad25305a-d3f7-4a6b-b0af-f169b02d5190" providerId="ADAL" clId="{B2C383D4-9F3E-4C3F-8C75-CCE721930DE1}" dt="2020-09-04T06:56:03.019" v="301" actId="1076"/>
          <ac:spMkLst>
            <pc:docMk/>
            <pc:sldMk cId="0" sldId="608"/>
            <ac:spMk id="8" creationId="{D0BE81C1-FFFE-4A70-9CEE-EB4689A962D7}"/>
          </ac:spMkLst>
        </pc:spChg>
      </pc:sldChg>
      <pc:sldChg chg="modSp">
        <pc:chgData name="Jyotsna Jaspal" userId="ad25305a-d3f7-4a6b-b0af-f169b02d5190" providerId="ADAL" clId="{B2C383D4-9F3E-4C3F-8C75-CCE721930DE1}" dt="2020-09-04T06:55:09.293" v="294" actId="1076"/>
        <pc:sldMkLst>
          <pc:docMk/>
          <pc:sldMk cId="0" sldId="611"/>
        </pc:sldMkLst>
        <pc:spChg chg="mod">
          <ac:chgData name="Jyotsna Jaspal" userId="ad25305a-d3f7-4a6b-b0af-f169b02d5190" providerId="ADAL" clId="{B2C383D4-9F3E-4C3F-8C75-CCE721930DE1}" dt="2020-09-04T06:55:09.293" v="294" actId="1076"/>
          <ac:spMkLst>
            <pc:docMk/>
            <pc:sldMk cId="0" sldId="611"/>
            <ac:spMk id="7" creationId="{0940AC4B-348E-446D-BF41-58BBBDD6210E}"/>
          </ac:spMkLst>
        </pc:spChg>
      </pc:sldChg>
      <pc:sldChg chg="modSp">
        <pc:chgData name="Jyotsna Jaspal" userId="ad25305a-d3f7-4a6b-b0af-f169b02d5190" providerId="ADAL" clId="{B2C383D4-9F3E-4C3F-8C75-CCE721930DE1}" dt="2020-09-04T08:39:58.532" v="670" actId="1076"/>
        <pc:sldMkLst>
          <pc:docMk/>
          <pc:sldMk cId="0" sldId="612"/>
        </pc:sldMkLst>
        <pc:spChg chg="mod">
          <ac:chgData name="Jyotsna Jaspal" userId="ad25305a-d3f7-4a6b-b0af-f169b02d5190" providerId="ADAL" clId="{B2C383D4-9F3E-4C3F-8C75-CCE721930DE1}" dt="2020-09-04T08:39:58.532" v="670" actId="1076"/>
          <ac:spMkLst>
            <pc:docMk/>
            <pc:sldMk cId="0" sldId="612"/>
            <ac:spMk id="7" creationId="{928982F4-CC5B-40FD-A9F8-850EF2C1C52C}"/>
          </ac:spMkLst>
        </pc:spChg>
      </pc:sldChg>
      <pc:sldChg chg="modSp">
        <pc:chgData name="Jyotsna Jaspal" userId="ad25305a-d3f7-4a6b-b0af-f169b02d5190" providerId="ADAL" clId="{B2C383D4-9F3E-4C3F-8C75-CCE721930DE1}" dt="2020-09-04T08:46:24.534" v="725" actId="1076"/>
        <pc:sldMkLst>
          <pc:docMk/>
          <pc:sldMk cId="2371637059" sldId="619"/>
        </pc:sldMkLst>
        <pc:spChg chg="mod">
          <ac:chgData name="Jyotsna Jaspal" userId="ad25305a-d3f7-4a6b-b0af-f169b02d5190" providerId="ADAL" clId="{B2C383D4-9F3E-4C3F-8C75-CCE721930DE1}" dt="2020-09-04T08:46:24.534" v="725" actId="1076"/>
          <ac:spMkLst>
            <pc:docMk/>
            <pc:sldMk cId="2371637059" sldId="619"/>
            <ac:spMk id="4" creationId="{44CFF0CD-F507-40AB-974A-7AA8A867732B}"/>
          </ac:spMkLst>
        </pc:spChg>
      </pc:sldChg>
      <pc:sldChg chg="modSp">
        <pc:chgData name="Jyotsna Jaspal" userId="ad25305a-d3f7-4a6b-b0af-f169b02d5190" providerId="ADAL" clId="{B2C383D4-9F3E-4C3F-8C75-CCE721930DE1}" dt="2020-09-04T08:46:42.263" v="728" actId="1076"/>
        <pc:sldMkLst>
          <pc:docMk/>
          <pc:sldMk cId="2527019279" sldId="620"/>
        </pc:sldMkLst>
        <pc:spChg chg="mod">
          <ac:chgData name="Jyotsna Jaspal" userId="ad25305a-d3f7-4a6b-b0af-f169b02d5190" providerId="ADAL" clId="{B2C383D4-9F3E-4C3F-8C75-CCE721930DE1}" dt="2020-09-04T08:46:42.263" v="728" actId="1076"/>
          <ac:spMkLst>
            <pc:docMk/>
            <pc:sldMk cId="2527019279" sldId="620"/>
            <ac:spMk id="4" creationId="{C9D6EE16-CFF4-41BE-B9C4-9361AAED0E55}"/>
          </ac:spMkLst>
        </pc:spChg>
      </pc:sldChg>
      <pc:sldChg chg="modSp">
        <pc:chgData name="Jyotsna Jaspal" userId="ad25305a-d3f7-4a6b-b0af-f169b02d5190" providerId="ADAL" clId="{B2C383D4-9F3E-4C3F-8C75-CCE721930DE1}" dt="2020-09-04T08:46:37.229" v="727" actId="1076"/>
        <pc:sldMkLst>
          <pc:docMk/>
          <pc:sldMk cId="2251047560" sldId="621"/>
        </pc:sldMkLst>
        <pc:spChg chg="mod">
          <ac:chgData name="Jyotsna Jaspal" userId="ad25305a-d3f7-4a6b-b0af-f169b02d5190" providerId="ADAL" clId="{B2C383D4-9F3E-4C3F-8C75-CCE721930DE1}" dt="2020-09-04T08:46:37.229" v="727" actId="1076"/>
          <ac:spMkLst>
            <pc:docMk/>
            <pc:sldMk cId="2251047560" sldId="621"/>
            <ac:spMk id="4" creationId="{CDD5E54F-D015-4137-B71A-95A529ACD1E2}"/>
          </ac:spMkLst>
        </pc:spChg>
      </pc:sldChg>
      <pc:sldChg chg="modSp">
        <pc:chgData name="Jyotsna Jaspal" userId="ad25305a-d3f7-4a6b-b0af-f169b02d5190" providerId="ADAL" clId="{B2C383D4-9F3E-4C3F-8C75-CCE721930DE1}" dt="2020-09-04T08:46:30.933" v="726" actId="1076"/>
        <pc:sldMkLst>
          <pc:docMk/>
          <pc:sldMk cId="3725844340" sldId="622"/>
        </pc:sldMkLst>
        <pc:spChg chg="mod">
          <ac:chgData name="Jyotsna Jaspal" userId="ad25305a-d3f7-4a6b-b0af-f169b02d5190" providerId="ADAL" clId="{B2C383D4-9F3E-4C3F-8C75-CCE721930DE1}" dt="2020-09-04T08:46:30.933" v="726" actId="1076"/>
          <ac:spMkLst>
            <pc:docMk/>
            <pc:sldMk cId="3725844340" sldId="622"/>
            <ac:spMk id="4" creationId="{98FB8BE8-F677-4759-897E-A8C608A1A2D7}"/>
          </ac:spMkLst>
        </pc:spChg>
      </pc:sldChg>
      <pc:sldChg chg="modSp">
        <pc:chgData name="Jyotsna Jaspal" userId="ad25305a-d3f7-4a6b-b0af-f169b02d5190" providerId="ADAL" clId="{B2C383D4-9F3E-4C3F-8C75-CCE721930DE1}" dt="2020-09-04T08:46:47.188" v="729" actId="1076"/>
        <pc:sldMkLst>
          <pc:docMk/>
          <pc:sldMk cId="2317973265" sldId="623"/>
        </pc:sldMkLst>
        <pc:spChg chg="mod">
          <ac:chgData name="Jyotsna Jaspal" userId="ad25305a-d3f7-4a6b-b0af-f169b02d5190" providerId="ADAL" clId="{B2C383D4-9F3E-4C3F-8C75-CCE721930DE1}" dt="2020-09-04T08:46:47.188" v="729" actId="1076"/>
          <ac:spMkLst>
            <pc:docMk/>
            <pc:sldMk cId="2317973265" sldId="623"/>
            <ac:spMk id="4" creationId="{CA97E225-BCD8-401D-9DAD-7399675D86A6}"/>
          </ac:spMkLst>
        </pc:spChg>
      </pc:sldChg>
      <pc:sldChg chg="modSp">
        <pc:chgData name="Jyotsna Jaspal" userId="ad25305a-d3f7-4a6b-b0af-f169b02d5190" providerId="ADAL" clId="{B2C383D4-9F3E-4C3F-8C75-CCE721930DE1}" dt="2020-09-04T08:46:55.806" v="730" actId="1076"/>
        <pc:sldMkLst>
          <pc:docMk/>
          <pc:sldMk cId="3079126668" sldId="624"/>
        </pc:sldMkLst>
        <pc:spChg chg="mod">
          <ac:chgData name="Jyotsna Jaspal" userId="ad25305a-d3f7-4a6b-b0af-f169b02d5190" providerId="ADAL" clId="{B2C383D4-9F3E-4C3F-8C75-CCE721930DE1}" dt="2020-09-04T08:46:55.806" v="730" actId="1076"/>
          <ac:spMkLst>
            <pc:docMk/>
            <pc:sldMk cId="3079126668" sldId="624"/>
            <ac:spMk id="4" creationId="{07C49703-EE1C-46D4-9B22-AC420CEC0475}"/>
          </ac:spMkLst>
        </pc:spChg>
      </pc:sldChg>
      <pc:sldChg chg="modSp">
        <pc:chgData name="Jyotsna Jaspal" userId="ad25305a-d3f7-4a6b-b0af-f169b02d5190" providerId="ADAL" clId="{B2C383D4-9F3E-4C3F-8C75-CCE721930DE1}" dt="2020-09-04T08:33:20.479" v="610" actId="1076"/>
        <pc:sldMkLst>
          <pc:docMk/>
          <pc:sldMk cId="2323670376" sldId="696"/>
        </pc:sldMkLst>
        <pc:spChg chg="mod">
          <ac:chgData name="Jyotsna Jaspal" userId="ad25305a-d3f7-4a6b-b0af-f169b02d5190" providerId="ADAL" clId="{B2C383D4-9F3E-4C3F-8C75-CCE721930DE1}" dt="2020-09-04T08:33:20.479" v="610" actId="1076"/>
          <ac:spMkLst>
            <pc:docMk/>
            <pc:sldMk cId="2323670376" sldId="696"/>
            <ac:spMk id="7" creationId="{DAB51DFD-2719-4B2A-AC0B-81EEF060C313}"/>
          </ac:spMkLst>
        </pc:spChg>
      </pc:sldChg>
      <pc:sldChg chg="modSp">
        <pc:chgData name="Jyotsna Jaspal" userId="ad25305a-d3f7-4a6b-b0af-f169b02d5190" providerId="ADAL" clId="{B2C383D4-9F3E-4C3F-8C75-CCE721930DE1}" dt="2020-09-04T08:37:09.504" v="637" actId="1076"/>
        <pc:sldMkLst>
          <pc:docMk/>
          <pc:sldMk cId="87720231" sldId="697"/>
        </pc:sldMkLst>
        <pc:spChg chg="mod">
          <ac:chgData name="Jyotsna Jaspal" userId="ad25305a-d3f7-4a6b-b0af-f169b02d5190" providerId="ADAL" clId="{B2C383D4-9F3E-4C3F-8C75-CCE721930DE1}" dt="2020-09-04T08:37:09.504" v="637" actId="1076"/>
          <ac:spMkLst>
            <pc:docMk/>
            <pc:sldMk cId="87720231" sldId="697"/>
            <ac:spMk id="8" creationId="{9F58187F-A448-4619-B2CB-CB53F76408BA}"/>
          </ac:spMkLst>
        </pc:spChg>
      </pc:sldChg>
      <pc:sldChg chg="modSp">
        <pc:chgData name="Jyotsna Jaspal" userId="ad25305a-d3f7-4a6b-b0af-f169b02d5190" providerId="ADAL" clId="{B2C383D4-9F3E-4C3F-8C75-CCE721930DE1}" dt="2020-09-04T08:45:40.429" v="718" actId="1076"/>
        <pc:sldMkLst>
          <pc:docMk/>
          <pc:sldMk cId="3763989911" sldId="698"/>
        </pc:sldMkLst>
        <pc:spChg chg="mod">
          <ac:chgData name="Jyotsna Jaspal" userId="ad25305a-d3f7-4a6b-b0af-f169b02d5190" providerId="ADAL" clId="{B2C383D4-9F3E-4C3F-8C75-CCE721930DE1}" dt="2020-09-04T08:45:40.429" v="718" actId="1076"/>
          <ac:spMkLst>
            <pc:docMk/>
            <pc:sldMk cId="3763989911" sldId="698"/>
            <ac:spMk id="5" creationId="{9C600FEC-5258-447B-85CB-70A1783737A7}"/>
          </ac:spMkLst>
        </pc:spChg>
      </pc:sldChg>
      <pc:sldChg chg="modSp">
        <pc:chgData name="Jyotsna Jaspal" userId="ad25305a-d3f7-4a6b-b0af-f169b02d5190" providerId="ADAL" clId="{B2C383D4-9F3E-4C3F-8C75-CCE721930DE1}" dt="2020-09-04T08:45:56.396" v="720" actId="1076"/>
        <pc:sldMkLst>
          <pc:docMk/>
          <pc:sldMk cId="1238745685" sldId="699"/>
        </pc:sldMkLst>
        <pc:spChg chg="mod">
          <ac:chgData name="Jyotsna Jaspal" userId="ad25305a-d3f7-4a6b-b0af-f169b02d5190" providerId="ADAL" clId="{B2C383D4-9F3E-4C3F-8C75-CCE721930DE1}" dt="2020-09-04T08:45:56.396" v="720" actId="1076"/>
          <ac:spMkLst>
            <pc:docMk/>
            <pc:sldMk cId="1238745685" sldId="699"/>
            <ac:spMk id="5" creationId="{3E6CC095-FED0-4930-9488-45664D6AB55A}"/>
          </ac:spMkLst>
        </pc:spChg>
      </pc:sldChg>
      <pc:sldChg chg="modSp">
        <pc:chgData name="Jyotsna Jaspal" userId="ad25305a-d3f7-4a6b-b0af-f169b02d5190" providerId="ADAL" clId="{B2C383D4-9F3E-4C3F-8C75-CCE721930DE1}" dt="2020-09-04T08:34:24.673" v="622" actId="1076"/>
        <pc:sldMkLst>
          <pc:docMk/>
          <pc:sldMk cId="355919052" sldId="701"/>
        </pc:sldMkLst>
        <pc:spChg chg="mod">
          <ac:chgData name="Jyotsna Jaspal" userId="ad25305a-d3f7-4a6b-b0af-f169b02d5190" providerId="ADAL" clId="{B2C383D4-9F3E-4C3F-8C75-CCE721930DE1}" dt="2020-09-04T08:34:24.673" v="622" actId="1076"/>
          <ac:spMkLst>
            <pc:docMk/>
            <pc:sldMk cId="355919052" sldId="701"/>
            <ac:spMk id="4" creationId="{110566A6-234A-432E-A479-EB2F0A1D19C4}"/>
          </ac:spMkLst>
        </pc:spChg>
      </pc:sldChg>
      <pc:sldChg chg="modSp">
        <pc:chgData name="Jyotsna Jaspal" userId="ad25305a-d3f7-4a6b-b0af-f169b02d5190" providerId="ADAL" clId="{B2C383D4-9F3E-4C3F-8C75-CCE721930DE1}" dt="2020-09-04T08:43:25.810" v="699" actId="1076"/>
        <pc:sldMkLst>
          <pc:docMk/>
          <pc:sldMk cId="2674719642" sldId="702"/>
        </pc:sldMkLst>
        <pc:spChg chg="mod">
          <ac:chgData name="Jyotsna Jaspal" userId="ad25305a-d3f7-4a6b-b0af-f169b02d5190" providerId="ADAL" clId="{B2C383D4-9F3E-4C3F-8C75-CCE721930DE1}" dt="2020-09-04T08:43:25.810" v="699" actId="1076"/>
          <ac:spMkLst>
            <pc:docMk/>
            <pc:sldMk cId="2674719642" sldId="702"/>
            <ac:spMk id="6" creationId="{708E1BAF-05EF-4CA3-9023-1CB71F6B07E3}"/>
          </ac:spMkLst>
        </pc:spChg>
      </pc:sldChg>
      <pc:sldChg chg="modSp">
        <pc:chgData name="Jyotsna Jaspal" userId="ad25305a-d3f7-4a6b-b0af-f169b02d5190" providerId="ADAL" clId="{B2C383D4-9F3E-4C3F-8C75-CCE721930DE1}" dt="2020-09-04T06:55:24.482" v="296" actId="1076"/>
        <pc:sldMkLst>
          <pc:docMk/>
          <pc:sldMk cId="709009550" sldId="704"/>
        </pc:sldMkLst>
        <pc:spChg chg="mod">
          <ac:chgData name="Jyotsna Jaspal" userId="ad25305a-d3f7-4a6b-b0af-f169b02d5190" providerId="ADAL" clId="{B2C383D4-9F3E-4C3F-8C75-CCE721930DE1}" dt="2020-09-04T06:55:24.482" v="296" actId="1076"/>
          <ac:spMkLst>
            <pc:docMk/>
            <pc:sldMk cId="709009550" sldId="704"/>
            <ac:spMk id="7" creationId="{D92CBE8B-5AD0-4C86-BCD8-263AA757BA50}"/>
          </ac:spMkLst>
        </pc:spChg>
      </pc:sldChg>
      <pc:sldChg chg="modSp">
        <pc:chgData name="Jyotsna Jaspal" userId="ad25305a-d3f7-4a6b-b0af-f169b02d5190" providerId="ADAL" clId="{B2C383D4-9F3E-4C3F-8C75-CCE721930DE1}" dt="2020-09-04T06:58:15.979" v="317" actId="1076"/>
        <pc:sldMkLst>
          <pc:docMk/>
          <pc:sldMk cId="3290728438" sldId="706"/>
        </pc:sldMkLst>
        <pc:spChg chg="mod">
          <ac:chgData name="Jyotsna Jaspal" userId="ad25305a-d3f7-4a6b-b0af-f169b02d5190" providerId="ADAL" clId="{B2C383D4-9F3E-4C3F-8C75-CCE721930DE1}" dt="2020-09-04T06:58:15.979" v="317" actId="1076"/>
          <ac:spMkLst>
            <pc:docMk/>
            <pc:sldMk cId="3290728438" sldId="706"/>
            <ac:spMk id="7" creationId="{07CF1B06-3FF1-4083-8F0B-B78E3FE242C6}"/>
          </ac:spMkLst>
        </pc:spChg>
      </pc:sldChg>
      <pc:sldChg chg="modSp">
        <pc:chgData name="Jyotsna Jaspal" userId="ad25305a-d3f7-4a6b-b0af-f169b02d5190" providerId="ADAL" clId="{B2C383D4-9F3E-4C3F-8C75-CCE721930DE1}" dt="2020-09-04T06:59:14.070" v="322" actId="1076"/>
        <pc:sldMkLst>
          <pc:docMk/>
          <pc:sldMk cId="825969458" sldId="707"/>
        </pc:sldMkLst>
        <pc:spChg chg="mod">
          <ac:chgData name="Jyotsna Jaspal" userId="ad25305a-d3f7-4a6b-b0af-f169b02d5190" providerId="ADAL" clId="{B2C383D4-9F3E-4C3F-8C75-CCE721930DE1}" dt="2020-09-04T06:59:14.070" v="322" actId="1076"/>
          <ac:spMkLst>
            <pc:docMk/>
            <pc:sldMk cId="825969458" sldId="707"/>
            <ac:spMk id="6" creationId="{3CFCA6E7-AB26-4EE4-AA03-3BB0B99AE362}"/>
          </ac:spMkLst>
        </pc:spChg>
      </pc:sldChg>
      <pc:sldChg chg="modSp">
        <pc:chgData name="Jyotsna Jaspal" userId="ad25305a-d3f7-4a6b-b0af-f169b02d5190" providerId="ADAL" clId="{B2C383D4-9F3E-4C3F-8C75-CCE721930DE1}" dt="2020-09-04T07:00:35.402" v="336" actId="1076"/>
        <pc:sldMkLst>
          <pc:docMk/>
          <pc:sldMk cId="171994067" sldId="708"/>
        </pc:sldMkLst>
        <pc:spChg chg="mod">
          <ac:chgData name="Jyotsna Jaspal" userId="ad25305a-d3f7-4a6b-b0af-f169b02d5190" providerId="ADAL" clId="{B2C383D4-9F3E-4C3F-8C75-CCE721930DE1}" dt="2020-09-04T07:00:35.402" v="336" actId="1076"/>
          <ac:spMkLst>
            <pc:docMk/>
            <pc:sldMk cId="171994067" sldId="708"/>
            <ac:spMk id="7" creationId="{CB7C9049-57C9-4CA0-BB23-3200991A3C54}"/>
          </ac:spMkLst>
        </pc:spChg>
      </pc:sldChg>
      <pc:sldChg chg="addSp delSp modSp">
        <pc:chgData name="Jyotsna Jaspal" userId="ad25305a-d3f7-4a6b-b0af-f169b02d5190" providerId="ADAL" clId="{B2C383D4-9F3E-4C3F-8C75-CCE721930DE1}" dt="2020-09-04T08:49:30.388" v="749" actId="1037"/>
        <pc:sldMkLst>
          <pc:docMk/>
          <pc:sldMk cId="0" sldId="817"/>
        </pc:sldMkLst>
        <pc:spChg chg="mod">
          <ac:chgData name="Jyotsna Jaspal" userId="ad25305a-d3f7-4a6b-b0af-f169b02d5190" providerId="ADAL" clId="{B2C383D4-9F3E-4C3F-8C75-CCE721930DE1}" dt="2020-09-04T08:48:48.651" v="744" actId="1036"/>
          <ac:spMkLst>
            <pc:docMk/>
            <pc:sldMk cId="0" sldId="817"/>
            <ac:spMk id="8" creationId="{00000000-0000-0000-0000-000000000000}"/>
          </ac:spMkLst>
        </pc:spChg>
        <pc:picChg chg="add mod">
          <ac:chgData name="Jyotsna Jaspal" userId="ad25305a-d3f7-4a6b-b0af-f169b02d5190" providerId="ADAL" clId="{B2C383D4-9F3E-4C3F-8C75-CCE721930DE1}" dt="2020-09-04T06:41:37.080" v="242" actId="14100"/>
          <ac:picMkLst>
            <pc:docMk/>
            <pc:sldMk cId="0" sldId="817"/>
            <ac:picMk id="10" creationId="{791D941A-0D49-4A7E-BCA8-C556083DC2C8}"/>
          </ac:picMkLst>
        </pc:picChg>
        <pc:picChg chg="del">
          <ac:chgData name="Jyotsna Jaspal" userId="ad25305a-d3f7-4a6b-b0af-f169b02d5190" providerId="ADAL" clId="{B2C383D4-9F3E-4C3F-8C75-CCE721930DE1}" dt="2020-09-04T06:40:06.023" v="240" actId="478"/>
          <ac:picMkLst>
            <pc:docMk/>
            <pc:sldMk cId="0" sldId="817"/>
            <ac:picMk id="12" creationId="{00000000-0000-0000-0000-000000000000}"/>
          </ac:picMkLst>
        </pc:picChg>
        <pc:picChg chg="mod">
          <ac:chgData name="Jyotsna Jaspal" userId="ad25305a-d3f7-4a6b-b0af-f169b02d5190" providerId="ADAL" clId="{B2C383D4-9F3E-4C3F-8C75-CCE721930DE1}" dt="2020-09-04T08:49:30.388" v="749" actId="1037"/>
          <ac:picMkLst>
            <pc:docMk/>
            <pc:sldMk cId="0" sldId="817"/>
            <ac:picMk id="15" creationId="{00000000-0000-0000-0000-000000000000}"/>
          </ac:picMkLst>
        </pc:picChg>
        <pc:picChg chg="del">
          <ac:chgData name="Jyotsna Jaspal" userId="ad25305a-d3f7-4a6b-b0af-f169b02d5190" providerId="ADAL" clId="{B2C383D4-9F3E-4C3F-8C75-CCE721930DE1}" dt="2020-09-04T06:39:43.410" v="235" actId="478"/>
          <ac:picMkLst>
            <pc:docMk/>
            <pc:sldMk cId="0" sldId="817"/>
            <ac:picMk id="16" creationId="{00000000-0000-0000-0000-000000000000}"/>
          </ac:picMkLst>
        </pc:picChg>
        <pc:picChg chg="mod">
          <ac:chgData name="Jyotsna Jaspal" userId="ad25305a-d3f7-4a6b-b0af-f169b02d5190" providerId="ADAL" clId="{B2C383D4-9F3E-4C3F-8C75-CCE721930DE1}" dt="2020-09-04T06:32:09.229" v="96" actId="1035"/>
          <ac:picMkLst>
            <pc:docMk/>
            <pc:sldMk cId="0" sldId="817"/>
            <ac:picMk id="5122" creationId="{00000000-0000-0000-0000-000000000000}"/>
          </ac:picMkLst>
        </pc:picChg>
      </pc:sldChg>
      <pc:sldChg chg="modSp">
        <pc:chgData name="Jyotsna Jaspal" userId="ad25305a-d3f7-4a6b-b0af-f169b02d5190" providerId="ADAL" clId="{B2C383D4-9F3E-4C3F-8C75-CCE721930DE1}" dt="2020-09-04T08:38:01.881" v="653" actId="1038"/>
        <pc:sldMkLst>
          <pc:docMk/>
          <pc:sldMk cId="3879060286" sldId="843"/>
        </pc:sldMkLst>
        <pc:spChg chg="mod">
          <ac:chgData name="Jyotsna Jaspal" userId="ad25305a-d3f7-4a6b-b0af-f169b02d5190" providerId="ADAL" clId="{B2C383D4-9F3E-4C3F-8C75-CCE721930DE1}" dt="2020-09-04T08:37:43.978" v="640" actId="14100"/>
          <ac:spMkLst>
            <pc:docMk/>
            <pc:sldMk cId="3879060286" sldId="843"/>
            <ac:spMk id="4" creationId="{7CFD5D57-40E9-40EC-BD77-BF69E7A4987D}"/>
          </ac:spMkLst>
        </pc:spChg>
        <pc:spChg chg="mod">
          <ac:chgData name="Jyotsna Jaspal" userId="ad25305a-d3f7-4a6b-b0af-f169b02d5190" providerId="ADAL" clId="{B2C383D4-9F3E-4C3F-8C75-CCE721930DE1}" dt="2020-09-04T08:37:39.892" v="639" actId="1076"/>
          <ac:spMkLst>
            <pc:docMk/>
            <pc:sldMk cId="3879060286" sldId="843"/>
            <ac:spMk id="6" creationId="{7DADB61D-5994-47F4-A3E6-BA909AF684BB}"/>
          </ac:spMkLst>
        </pc:spChg>
        <pc:picChg chg="mod">
          <ac:chgData name="Jyotsna Jaspal" userId="ad25305a-d3f7-4a6b-b0af-f169b02d5190" providerId="ADAL" clId="{B2C383D4-9F3E-4C3F-8C75-CCE721930DE1}" dt="2020-09-04T08:38:01.881" v="653" actId="1038"/>
          <ac:picMkLst>
            <pc:docMk/>
            <pc:sldMk cId="3879060286" sldId="843"/>
            <ac:picMk id="7" creationId="{E55ED4E2-DE5B-4911-B9EF-C22D75D73761}"/>
          </ac:picMkLst>
        </pc:picChg>
      </pc:sldChg>
      <pc:sldChg chg="modSp">
        <pc:chgData name="Jyotsna Jaspal" userId="ad25305a-d3f7-4a6b-b0af-f169b02d5190" providerId="ADAL" clId="{B2C383D4-9F3E-4C3F-8C75-CCE721930DE1}" dt="2020-09-04T08:47:01.165" v="733" actId="1036"/>
        <pc:sldMkLst>
          <pc:docMk/>
          <pc:sldMk cId="2257688931" sldId="844"/>
        </pc:sldMkLst>
        <pc:spChg chg="mod">
          <ac:chgData name="Jyotsna Jaspal" userId="ad25305a-d3f7-4a6b-b0af-f169b02d5190" providerId="ADAL" clId="{B2C383D4-9F3E-4C3F-8C75-CCE721930DE1}" dt="2020-09-04T08:47:01.165" v="733" actId="1036"/>
          <ac:spMkLst>
            <pc:docMk/>
            <pc:sldMk cId="2257688931" sldId="844"/>
            <ac:spMk id="22" creationId="{00000000-0000-0000-0000-000000000000}"/>
          </ac:spMkLst>
        </pc:spChg>
      </pc:sldChg>
      <pc:sldChg chg="modSp">
        <pc:chgData name="Jyotsna Jaspal" userId="ad25305a-d3f7-4a6b-b0af-f169b02d5190" providerId="ADAL" clId="{B2C383D4-9F3E-4C3F-8C75-CCE721930DE1}" dt="2020-09-04T08:47:44.412" v="736" actId="1076"/>
        <pc:sldMkLst>
          <pc:docMk/>
          <pc:sldMk cId="4172446592" sldId="868"/>
        </pc:sldMkLst>
        <pc:spChg chg="mod">
          <ac:chgData name="Jyotsna Jaspal" userId="ad25305a-d3f7-4a6b-b0af-f169b02d5190" providerId="ADAL" clId="{B2C383D4-9F3E-4C3F-8C75-CCE721930DE1}" dt="2020-09-04T08:47:44.412" v="736" actId="1076"/>
          <ac:spMkLst>
            <pc:docMk/>
            <pc:sldMk cId="4172446592" sldId="868"/>
            <ac:spMk id="6" creationId="{88EBD58A-3805-4699-97EC-32A201019D15}"/>
          </ac:spMkLst>
        </pc:spChg>
      </pc:sldChg>
      <pc:sldMasterChg chg="modSldLayout">
        <pc:chgData name="Jyotsna Jaspal" userId="ad25305a-d3f7-4a6b-b0af-f169b02d5190" providerId="ADAL" clId="{B2C383D4-9F3E-4C3F-8C75-CCE721930DE1}" dt="2020-09-04T06:51:46.063" v="284" actId="1076"/>
        <pc:sldMasterMkLst>
          <pc:docMk/>
          <pc:sldMasterMk cId="0" sldId="2147483648"/>
        </pc:sldMasterMkLst>
        <pc:sldLayoutChg chg="addSp delSp modSp">
          <pc:chgData name="Jyotsna Jaspal" userId="ad25305a-d3f7-4a6b-b0af-f169b02d5190" providerId="ADAL" clId="{B2C383D4-9F3E-4C3F-8C75-CCE721930DE1}" dt="2020-09-04T06:51:46.063" v="284" actId="1076"/>
          <pc:sldLayoutMkLst>
            <pc:docMk/>
            <pc:sldMasterMk cId="0" sldId="2147483648"/>
            <pc:sldLayoutMk cId="0" sldId="2147483650"/>
          </pc:sldLayoutMkLst>
          <pc:spChg chg="mod">
            <ac:chgData name="Jyotsna Jaspal" userId="ad25305a-d3f7-4a6b-b0af-f169b02d5190" providerId="ADAL" clId="{B2C383D4-9F3E-4C3F-8C75-CCE721930DE1}" dt="2020-09-04T06:51:46.063" v="284" actId="1076"/>
            <ac:spMkLst>
              <pc:docMk/>
              <pc:sldMasterMk cId="0" sldId="2147483648"/>
              <pc:sldLayoutMk cId="0" sldId="2147483650"/>
              <ac:spMk id="6" creationId="{00000000-0000-0000-0000-000000000000}"/>
            </ac:spMkLst>
          </pc:spChg>
          <pc:picChg chg="mod">
            <ac:chgData name="Jyotsna Jaspal" userId="ad25305a-d3f7-4a6b-b0af-f169b02d5190" providerId="ADAL" clId="{B2C383D4-9F3E-4C3F-8C75-CCE721930DE1}" dt="2020-09-04T06:48:50.078" v="277" actId="14100"/>
            <ac:picMkLst>
              <pc:docMk/>
              <pc:sldMasterMk cId="0" sldId="2147483648"/>
              <pc:sldLayoutMk cId="0" sldId="2147483650"/>
              <ac:picMk id="10" creationId="{D0CDD70D-DC35-4264-9C5B-0671788DB827}"/>
            </ac:picMkLst>
          </pc:picChg>
          <pc:picChg chg="add mod">
            <ac:chgData name="Jyotsna Jaspal" userId="ad25305a-d3f7-4a6b-b0af-f169b02d5190" providerId="ADAL" clId="{B2C383D4-9F3E-4C3F-8C75-CCE721930DE1}" dt="2020-09-04T06:47:42.411" v="275" actId="1036"/>
            <ac:picMkLst>
              <pc:docMk/>
              <pc:sldMasterMk cId="0" sldId="2147483648"/>
              <pc:sldLayoutMk cId="0" sldId="2147483650"/>
              <ac:picMk id="11" creationId="{721841F1-3DC2-4341-B9CD-28E4A230C0D1}"/>
            </ac:picMkLst>
          </pc:picChg>
          <pc:picChg chg="add mod">
            <ac:chgData name="Jyotsna Jaspal" userId="ad25305a-d3f7-4a6b-b0af-f169b02d5190" providerId="ADAL" clId="{B2C383D4-9F3E-4C3F-8C75-CCE721930DE1}" dt="2020-09-04T06:47:47.615" v="276" actId="1035"/>
            <ac:picMkLst>
              <pc:docMk/>
              <pc:sldMasterMk cId="0" sldId="2147483648"/>
              <pc:sldLayoutMk cId="0" sldId="2147483650"/>
              <ac:picMk id="12" creationId="{DDCE9A63-BF0F-4A2D-80B3-8CDBA280016D}"/>
            </ac:picMkLst>
          </pc:picChg>
          <pc:picChg chg="del">
            <ac:chgData name="Jyotsna Jaspal" userId="ad25305a-d3f7-4a6b-b0af-f169b02d5190" providerId="ADAL" clId="{B2C383D4-9F3E-4C3F-8C75-CCE721930DE1}" dt="2020-09-04T06:49:34.571" v="278"/>
            <ac:picMkLst>
              <pc:docMk/>
              <pc:sldMasterMk cId="0" sldId="2147483648"/>
              <pc:sldLayoutMk cId="0" sldId="2147483650"/>
              <ac:picMk id="13" creationId="{00000000-0000-0000-0000-000000000000}"/>
            </ac:picMkLst>
          </pc:picChg>
        </pc:sldLayoutChg>
        <pc:sldLayoutChg chg="addSp delSp modSp">
          <pc:chgData name="Jyotsna Jaspal" userId="ad25305a-d3f7-4a6b-b0af-f169b02d5190" providerId="ADAL" clId="{B2C383D4-9F3E-4C3F-8C75-CCE721930DE1}" dt="2020-09-04T06:50:53.139" v="283" actId="1076"/>
          <pc:sldLayoutMkLst>
            <pc:docMk/>
            <pc:sldMasterMk cId="0" sldId="2147483648"/>
            <pc:sldLayoutMk cId="0" sldId="2147483651"/>
          </pc:sldLayoutMkLst>
          <pc:spChg chg="mod">
            <ac:chgData name="Jyotsna Jaspal" userId="ad25305a-d3f7-4a6b-b0af-f169b02d5190" providerId="ADAL" clId="{B2C383D4-9F3E-4C3F-8C75-CCE721930DE1}" dt="2020-09-04T06:50:48.978" v="282" actId="1076"/>
            <ac:spMkLst>
              <pc:docMk/>
              <pc:sldMasterMk cId="0" sldId="2147483648"/>
              <pc:sldLayoutMk cId="0" sldId="2147483651"/>
              <ac:spMk id="6" creationId="{00000000-0000-0000-0000-000000000000}"/>
            </ac:spMkLst>
          </pc:spChg>
          <pc:picChg chg="del">
            <ac:chgData name="Jyotsna Jaspal" userId="ad25305a-d3f7-4a6b-b0af-f169b02d5190" providerId="ADAL" clId="{B2C383D4-9F3E-4C3F-8C75-CCE721930DE1}" dt="2020-09-04T06:49:58.817" v="280" actId="478"/>
            <ac:picMkLst>
              <pc:docMk/>
              <pc:sldMasterMk cId="0" sldId="2147483648"/>
              <pc:sldLayoutMk cId="0" sldId="2147483651"/>
              <ac:picMk id="9" creationId="{00000000-0000-0000-0000-000000000000}"/>
            </ac:picMkLst>
          </pc:picChg>
          <pc:picChg chg="add mod">
            <ac:chgData name="Jyotsna Jaspal" userId="ad25305a-d3f7-4a6b-b0af-f169b02d5190" providerId="ADAL" clId="{B2C383D4-9F3E-4C3F-8C75-CCE721930DE1}" dt="2020-09-04T06:50:53.139" v="283" actId="1076"/>
            <ac:picMkLst>
              <pc:docMk/>
              <pc:sldMasterMk cId="0" sldId="2147483648"/>
              <pc:sldLayoutMk cId="0" sldId="2147483651"/>
              <ac:picMk id="10" creationId="{783CE6FE-0CF3-4E79-BEBA-1241E3BA6A6C}"/>
            </ac:picMkLst>
          </pc:picChg>
          <pc:picChg chg="add">
            <ac:chgData name="Jyotsna Jaspal" userId="ad25305a-d3f7-4a6b-b0af-f169b02d5190" providerId="ADAL" clId="{B2C383D4-9F3E-4C3F-8C75-CCE721930DE1}" dt="2020-09-04T06:49:56.259" v="279"/>
            <ac:picMkLst>
              <pc:docMk/>
              <pc:sldMasterMk cId="0" sldId="2147483648"/>
              <pc:sldLayoutMk cId="0" sldId="2147483651"/>
              <ac:picMk id="11" creationId="{0644711A-60FB-4488-8465-BB55F4080CC4}"/>
            </ac:picMkLst>
          </pc:picChg>
          <pc:picChg chg="add">
            <ac:chgData name="Jyotsna Jaspal" userId="ad25305a-d3f7-4a6b-b0af-f169b02d5190" providerId="ADAL" clId="{B2C383D4-9F3E-4C3F-8C75-CCE721930DE1}" dt="2020-09-04T06:49:56.259" v="279"/>
            <ac:picMkLst>
              <pc:docMk/>
              <pc:sldMasterMk cId="0" sldId="2147483648"/>
              <pc:sldLayoutMk cId="0" sldId="2147483651"/>
              <ac:picMk id="12" creationId="{4F0D28DF-A924-4D74-AA71-4DFFCFB5EC46}"/>
            </ac:picMkLst>
          </pc:picChg>
        </pc:sldLayoutChg>
      </pc:sldMasterChg>
    </pc:docChg>
  </pc:docChgLst>
</pc:chgInfo>
</file>

<file path=ppt/diagrams/_rels/data4.xml.rels><?xml version="1.0" encoding="UTF-8" standalone="yes"?>
<Relationships xmlns="http://schemas.openxmlformats.org/package/2006/relationships"><Relationship Id="rId1" Type="http://schemas.openxmlformats.org/officeDocument/2006/relationships/image" Target="../media/image84.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84.jpeg"/></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5E2632-A00C-46C3-9789-CF178F390C48}"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en-US"/>
        </a:p>
      </dgm:t>
    </dgm:pt>
    <dgm:pt modelId="{E44F3BDA-3804-4171-BA78-05AE948E3B12}">
      <dgm:prSet phldrT="[Text]" custT="1"/>
      <dgm:spPr>
        <a:solidFill>
          <a:schemeClr val="accent3">
            <a:lumMod val="75000"/>
            <a:alpha val="90000"/>
          </a:schemeClr>
        </a:solidFill>
      </dgm:spPr>
      <dgm:t>
        <a:bodyPr/>
        <a:lstStyle/>
        <a:p>
          <a:pPr>
            <a:buFont typeface="Wingdings" pitchFamily="2" charset="2"/>
            <a:buChar char="Ø"/>
          </a:pPr>
          <a:r>
            <a:rPr lang="en-IN" sz="2000" b="1" u="sng" dirty="0">
              <a:latin typeface="Arial" panose="020B0604020202020204" pitchFamily="34" charset="0"/>
              <a:cs typeface="Arial" panose="020B0604020202020204" pitchFamily="34" charset="0"/>
            </a:rPr>
            <a:t>Industry shall be away from following areas </a:t>
          </a:r>
          <a:r>
            <a:rPr lang="en-IN"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dgm:t>
    </dgm:pt>
    <dgm:pt modelId="{ACBB7055-CCC6-48B0-BDEB-B60C1686612D}" type="parTrans" cxnId="{024BE785-E1F9-44A1-A867-CC82B8E3684E}">
      <dgm:prSet/>
      <dgm:spPr/>
      <dgm:t>
        <a:bodyPr/>
        <a:lstStyle/>
        <a:p>
          <a:endParaRPr lang="en-US" sz="1600">
            <a:latin typeface="Arial" panose="020B0604020202020204" pitchFamily="34" charset="0"/>
            <a:cs typeface="Arial" panose="020B0604020202020204" pitchFamily="34" charset="0"/>
          </a:endParaRPr>
        </a:p>
      </dgm:t>
    </dgm:pt>
    <dgm:pt modelId="{E142F69F-601E-47A2-8C60-A5BD7F0AC2B2}" type="sibTrans" cxnId="{024BE785-E1F9-44A1-A867-CC82B8E3684E}">
      <dgm:prSet/>
      <dgm:spPr/>
      <dgm:t>
        <a:bodyPr/>
        <a:lstStyle/>
        <a:p>
          <a:endParaRPr lang="en-US" sz="1600">
            <a:latin typeface="Arial" panose="020B0604020202020204" pitchFamily="34" charset="0"/>
            <a:cs typeface="Arial" panose="020B0604020202020204" pitchFamily="34" charset="0"/>
          </a:endParaRPr>
        </a:p>
      </dgm:t>
    </dgm:pt>
    <dgm:pt modelId="{2A83747B-D189-4BE5-A8C8-9AE51DD7971F}">
      <dgm:prSet phldrT="[Text]" custT="1"/>
      <dgm:spPr/>
      <dgm:t>
        <a:bodyPr/>
        <a:lstStyle/>
        <a:p>
          <a:pPr>
            <a:spcAft>
              <a:spcPct val="20000"/>
            </a:spcAft>
          </a:pPr>
          <a:r>
            <a:rPr lang="en-IN" sz="1600" dirty="0">
              <a:latin typeface="Arial" panose="020B0604020202020204" pitchFamily="34" charset="0"/>
              <a:cs typeface="Arial" panose="020B0604020202020204" pitchFamily="34" charset="0"/>
            </a:rPr>
            <a:t>Environmentally polluted.</a:t>
          </a:r>
          <a:endParaRPr lang="en-US" sz="1600" dirty="0">
            <a:latin typeface="Arial" panose="020B0604020202020204" pitchFamily="34" charset="0"/>
            <a:cs typeface="Arial" panose="020B0604020202020204" pitchFamily="34" charset="0"/>
          </a:endParaRPr>
        </a:p>
      </dgm:t>
    </dgm:pt>
    <dgm:pt modelId="{D31AD97E-4565-4B3E-9160-9CE1FD2780B1}" type="parTrans" cxnId="{7C78BF05-339E-4038-B069-56C4A3576235}">
      <dgm:prSet/>
      <dgm:spPr/>
      <dgm:t>
        <a:bodyPr/>
        <a:lstStyle/>
        <a:p>
          <a:endParaRPr lang="en-US" sz="1600">
            <a:latin typeface="Arial" panose="020B0604020202020204" pitchFamily="34" charset="0"/>
            <a:cs typeface="Arial" panose="020B0604020202020204" pitchFamily="34" charset="0"/>
          </a:endParaRPr>
        </a:p>
      </dgm:t>
    </dgm:pt>
    <dgm:pt modelId="{72BD428A-2A9F-4577-B6C9-18C810F235A2}" type="sibTrans" cxnId="{7C78BF05-339E-4038-B069-56C4A3576235}">
      <dgm:prSet/>
      <dgm:spPr/>
      <dgm:t>
        <a:bodyPr/>
        <a:lstStyle/>
        <a:p>
          <a:endParaRPr lang="en-US" sz="1600">
            <a:latin typeface="Arial" panose="020B0604020202020204" pitchFamily="34" charset="0"/>
            <a:cs typeface="Arial" panose="020B0604020202020204" pitchFamily="34" charset="0"/>
          </a:endParaRPr>
        </a:p>
      </dgm:t>
    </dgm:pt>
    <dgm:pt modelId="{1FDF8A57-390A-43B0-966F-81D103C68798}">
      <dgm:prSet phldrT="[Text]" custT="1"/>
      <dgm:spPr/>
      <dgm:t>
        <a:bodyPr/>
        <a:lstStyle/>
        <a:p>
          <a:pPr>
            <a:buFont typeface="Arial" panose="020B0604020202020204" pitchFamily="34" charset="0"/>
            <a:buChar char="•"/>
          </a:pPr>
          <a:r>
            <a:rPr lang="en-US" sz="1600" dirty="0">
              <a:latin typeface="Arial" panose="020B0604020202020204" pitchFamily="34" charset="0"/>
              <a:cs typeface="Arial" panose="020B0604020202020204" pitchFamily="34" charset="0"/>
            </a:rPr>
            <a:t>Demarcated site boundaries / access control</a:t>
          </a:r>
        </a:p>
      </dgm:t>
    </dgm:pt>
    <dgm:pt modelId="{B9E1A3CA-B4DC-4671-981F-02ACD2BDD86F}" type="parTrans" cxnId="{6420DC4F-236B-41D7-A9CC-CEF1E96D0D78}">
      <dgm:prSet/>
      <dgm:spPr/>
      <dgm:t>
        <a:bodyPr/>
        <a:lstStyle/>
        <a:p>
          <a:endParaRPr lang="en-US" sz="1600">
            <a:latin typeface="Arial" panose="020B0604020202020204" pitchFamily="34" charset="0"/>
            <a:cs typeface="Arial" panose="020B0604020202020204" pitchFamily="34" charset="0"/>
          </a:endParaRPr>
        </a:p>
      </dgm:t>
    </dgm:pt>
    <dgm:pt modelId="{6A3013D4-590B-4418-837F-DDAC4065758B}" type="sibTrans" cxnId="{6420DC4F-236B-41D7-A9CC-CEF1E96D0D78}">
      <dgm:prSet/>
      <dgm:spPr/>
      <dgm:t>
        <a:bodyPr/>
        <a:lstStyle/>
        <a:p>
          <a:endParaRPr lang="en-US" sz="1600">
            <a:latin typeface="Arial" panose="020B0604020202020204" pitchFamily="34" charset="0"/>
            <a:cs typeface="Arial" panose="020B0604020202020204" pitchFamily="34" charset="0"/>
          </a:endParaRPr>
        </a:p>
      </dgm:t>
    </dgm:pt>
    <dgm:pt modelId="{DCB0B819-2AA3-45E1-8F15-6B2F85EA8EB1}">
      <dgm:prSet custT="1"/>
      <dgm:spPr/>
      <dgm:t>
        <a:bodyPr/>
        <a:lstStyle/>
        <a:p>
          <a:pPr>
            <a:spcAft>
              <a:spcPct val="20000"/>
            </a:spcAft>
          </a:pPr>
          <a:r>
            <a:rPr lang="en-IN" sz="1600" dirty="0">
              <a:latin typeface="Arial" panose="020B0604020202020204" pitchFamily="34" charset="0"/>
              <a:cs typeface="Arial" panose="020B0604020202020204" pitchFamily="34" charset="0"/>
            </a:rPr>
            <a:t>Emitting wastes, air pollutants, etc.</a:t>
          </a:r>
        </a:p>
      </dgm:t>
    </dgm:pt>
    <dgm:pt modelId="{9D74D72B-301C-47FE-BE18-0101EBA3E270}" type="parTrans" cxnId="{416F09F1-D5DE-47C5-8209-43607676BFDE}">
      <dgm:prSet/>
      <dgm:spPr/>
      <dgm:t>
        <a:bodyPr/>
        <a:lstStyle/>
        <a:p>
          <a:endParaRPr lang="en-US" sz="1600">
            <a:latin typeface="Arial" panose="020B0604020202020204" pitchFamily="34" charset="0"/>
            <a:cs typeface="Arial" panose="020B0604020202020204" pitchFamily="34" charset="0"/>
          </a:endParaRPr>
        </a:p>
      </dgm:t>
    </dgm:pt>
    <dgm:pt modelId="{448C61B2-2D09-4CF2-9470-3908A9D0AB0F}" type="sibTrans" cxnId="{416F09F1-D5DE-47C5-8209-43607676BFDE}">
      <dgm:prSet/>
      <dgm:spPr/>
      <dgm:t>
        <a:bodyPr/>
        <a:lstStyle/>
        <a:p>
          <a:endParaRPr lang="en-US" sz="1600">
            <a:latin typeface="Arial" panose="020B0604020202020204" pitchFamily="34" charset="0"/>
            <a:cs typeface="Arial" panose="020B0604020202020204" pitchFamily="34" charset="0"/>
          </a:endParaRPr>
        </a:p>
      </dgm:t>
    </dgm:pt>
    <dgm:pt modelId="{980BC96B-D9D6-4B18-9E42-0D969E348110}">
      <dgm:prSet custT="1"/>
      <dgm:spPr/>
      <dgm:t>
        <a:bodyPr/>
        <a:lstStyle/>
        <a:p>
          <a:pPr>
            <a:spcAft>
              <a:spcPct val="20000"/>
            </a:spcAft>
          </a:pPr>
          <a:r>
            <a:rPr lang="en-IN" sz="1600" dirty="0">
              <a:latin typeface="Arial" panose="020B0604020202020204" pitchFamily="34" charset="0"/>
              <a:cs typeface="Arial" panose="020B0604020202020204" pitchFamily="34" charset="0"/>
            </a:rPr>
            <a:t>Prone to infestations of pests.</a:t>
          </a:r>
        </a:p>
      </dgm:t>
    </dgm:pt>
    <dgm:pt modelId="{1789F8C9-5B0C-42ED-BB22-FFECBFA394B1}" type="parTrans" cxnId="{98253B31-B658-4D99-87A0-033DD2D6165D}">
      <dgm:prSet/>
      <dgm:spPr/>
      <dgm:t>
        <a:bodyPr/>
        <a:lstStyle/>
        <a:p>
          <a:endParaRPr lang="en-US" sz="1600">
            <a:latin typeface="Arial" panose="020B0604020202020204" pitchFamily="34" charset="0"/>
            <a:cs typeface="Arial" panose="020B0604020202020204" pitchFamily="34" charset="0"/>
          </a:endParaRPr>
        </a:p>
      </dgm:t>
    </dgm:pt>
    <dgm:pt modelId="{BD003DC0-9B01-41C5-9B07-30ECD6D1AB04}" type="sibTrans" cxnId="{98253B31-B658-4D99-87A0-033DD2D6165D}">
      <dgm:prSet/>
      <dgm:spPr/>
      <dgm:t>
        <a:bodyPr/>
        <a:lstStyle/>
        <a:p>
          <a:endParaRPr lang="en-US" sz="1600">
            <a:latin typeface="Arial" panose="020B0604020202020204" pitchFamily="34" charset="0"/>
            <a:cs typeface="Arial" panose="020B0604020202020204" pitchFamily="34" charset="0"/>
          </a:endParaRPr>
        </a:p>
      </dgm:t>
    </dgm:pt>
    <dgm:pt modelId="{0CDE4D12-2E66-40D6-B9CF-BD4A1444BB1A}">
      <dgm:prSet custT="1"/>
      <dgm:spPr/>
      <dgm:t>
        <a:bodyPr/>
        <a:lstStyle/>
        <a:p>
          <a:pPr>
            <a:spcAft>
              <a:spcPct val="20000"/>
            </a:spcAft>
          </a:pPr>
          <a:r>
            <a:rPr lang="en-IN" sz="1600" dirty="0">
              <a:latin typeface="Arial" panose="020B0604020202020204" pitchFamily="34" charset="0"/>
              <a:cs typeface="Arial" panose="020B0604020202020204" pitchFamily="34" charset="0"/>
            </a:rPr>
            <a:t>Where industrial wastes cannot be removed effectively. </a:t>
          </a:r>
        </a:p>
      </dgm:t>
    </dgm:pt>
    <dgm:pt modelId="{B1E8607D-CAEE-461F-9F6A-9BD127EB7EEF}" type="parTrans" cxnId="{8EFE4951-0FFF-4F75-AA51-167899BE76DE}">
      <dgm:prSet/>
      <dgm:spPr/>
      <dgm:t>
        <a:bodyPr/>
        <a:lstStyle/>
        <a:p>
          <a:endParaRPr lang="en-US" sz="1600">
            <a:latin typeface="Arial" panose="020B0604020202020204" pitchFamily="34" charset="0"/>
            <a:cs typeface="Arial" panose="020B0604020202020204" pitchFamily="34" charset="0"/>
          </a:endParaRPr>
        </a:p>
      </dgm:t>
    </dgm:pt>
    <dgm:pt modelId="{E91596B0-18B9-4686-9255-B413CD9596B5}" type="sibTrans" cxnId="{8EFE4951-0FFF-4F75-AA51-167899BE76DE}">
      <dgm:prSet/>
      <dgm:spPr/>
      <dgm:t>
        <a:bodyPr/>
        <a:lstStyle/>
        <a:p>
          <a:endParaRPr lang="en-US" sz="1600">
            <a:latin typeface="Arial" panose="020B0604020202020204" pitchFamily="34" charset="0"/>
            <a:cs typeface="Arial" panose="020B0604020202020204" pitchFamily="34" charset="0"/>
          </a:endParaRPr>
        </a:p>
      </dgm:t>
    </dgm:pt>
    <dgm:pt modelId="{449678B8-4B9D-4530-B4A7-482772977A29}">
      <dgm:prSet custT="1"/>
      <dgm:spPr/>
      <dgm:t>
        <a:bodyPr/>
        <a:lstStyle/>
        <a:p>
          <a:pPr>
            <a:spcAft>
              <a:spcPts val="600"/>
            </a:spcAft>
          </a:pPr>
          <a:r>
            <a:rPr lang="en-IN" sz="1600" dirty="0">
              <a:latin typeface="Arial" panose="020B0604020202020204" pitchFamily="34" charset="0"/>
              <a:cs typeface="Arial" panose="020B0604020202020204" pitchFamily="34" charset="0"/>
            </a:rPr>
            <a:t>Residential  / flood prone.</a:t>
          </a:r>
        </a:p>
      </dgm:t>
    </dgm:pt>
    <dgm:pt modelId="{0C5EE200-F98D-4BAF-9A9D-B7DDCB78113C}" type="parTrans" cxnId="{2EEEF1F6-89E7-42A7-AF9F-45E6C343A755}">
      <dgm:prSet/>
      <dgm:spPr/>
      <dgm:t>
        <a:bodyPr/>
        <a:lstStyle/>
        <a:p>
          <a:endParaRPr lang="en-US" sz="1600">
            <a:latin typeface="Arial" panose="020B0604020202020204" pitchFamily="34" charset="0"/>
            <a:cs typeface="Arial" panose="020B0604020202020204" pitchFamily="34" charset="0"/>
          </a:endParaRPr>
        </a:p>
      </dgm:t>
    </dgm:pt>
    <dgm:pt modelId="{9C98B4C7-F27F-4931-A1A7-A5FBD45D08FF}" type="sibTrans" cxnId="{2EEEF1F6-89E7-42A7-AF9F-45E6C343A755}">
      <dgm:prSet/>
      <dgm:spPr/>
      <dgm:t>
        <a:bodyPr/>
        <a:lstStyle/>
        <a:p>
          <a:endParaRPr lang="en-US" sz="1600">
            <a:latin typeface="Arial" panose="020B0604020202020204" pitchFamily="34" charset="0"/>
            <a:cs typeface="Arial" panose="020B0604020202020204" pitchFamily="34" charset="0"/>
          </a:endParaRPr>
        </a:p>
      </dgm:t>
    </dgm:pt>
    <dgm:pt modelId="{3D318F35-82BB-4E06-9262-6585C49D5315}">
      <dgm:prSet custT="1"/>
      <dgm:spPr/>
      <dgm:t>
        <a:bodyPr/>
        <a:lstStyle/>
        <a:p>
          <a:r>
            <a:rPr lang="en-US" sz="1600" dirty="0">
              <a:latin typeface="Arial" panose="020B0604020202020204" pitchFamily="34" charset="0"/>
              <a:cs typeface="Arial" panose="020B0604020202020204" pitchFamily="34" charset="0"/>
            </a:rPr>
            <a:t>Clean surrounding areas </a:t>
          </a:r>
        </a:p>
      </dgm:t>
    </dgm:pt>
    <dgm:pt modelId="{E0906696-10ED-4814-8323-6A32DFB7FECE}" type="parTrans" cxnId="{CD84EAE9-C6CF-4A8D-824A-943D1D85B1EC}">
      <dgm:prSet/>
      <dgm:spPr/>
      <dgm:t>
        <a:bodyPr/>
        <a:lstStyle/>
        <a:p>
          <a:endParaRPr lang="en-US" sz="1600">
            <a:latin typeface="Arial" panose="020B0604020202020204" pitchFamily="34" charset="0"/>
            <a:cs typeface="Arial" panose="020B0604020202020204" pitchFamily="34" charset="0"/>
          </a:endParaRPr>
        </a:p>
      </dgm:t>
    </dgm:pt>
    <dgm:pt modelId="{DF6E9A7B-1F85-4351-A497-00651CD35ECF}" type="sibTrans" cxnId="{CD84EAE9-C6CF-4A8D-824A-943D1D85B1EC}">
      <dgm:prSet/>
      <dgm:spPr/>
      <dgm:t>
        <a:bodyPr/>
        <a:lstStyle/>
        <a:p>
          <a:endParaRPr lang="en-US" sz="1600">
            <a:latin typeface="Arial" panose="020B0604020202020204" pitchFamily="34" charset="0"/>
            <a:cs typeface="Arial" panose="020B0604020202020204" pitchFamily="34" charset="0"/>
          </a:endParaRPr>
        </a:p>
      </dgm:t>
    </dgm:pt>
    <dgm:pt modelId="{EA41ECC3-A52E-449F-B687-6582F439712C}">
      <dgm:prSet custT="1"/>
      <dgm:spPr/>
      <dgm:t>
        <a:bodyPr/>
        <a:lstStyle/>
        <a:p>
          <a:r>
            <a:rPr lang="en-US" sz="1600" dirty="0">
              <a:latin typeface="Arial" panose="020B0604020202020204" pitchFamily="34" charset="0"/>
              <a:cs typeface="Arial" panose="020B0604020202020204" pitchFamily="34" charset="0"/>
            </a:rPr>
            <a:t>No stagnant water surrounding the facilities.</a:t>
          </a:r>
        </a:p>
      </dgm:t>
    </dgm:pt>
    <dgm:pt modelId="{4E02AA9A-60C5-4B01-B922-AFA267007CEF}" type="parTrans" cxnId="{50B9CD08-013A-482D-BFCD-F528B66F8749}">
      <dgm:prSet/>
      <dgm:spPr/>
      <dgm:t>
        <a:bodyPr/>
        <a:lstStyle/>
        <a:p>
          <a:endParaRPr lang="en-US" sz="1600">
            <a:latin typeface="Arial" panose="020B0604020202020204" pitchFamily="34" charset="0"/>
            <a:cs typeface="Arial" panose="020B0604020202020204" pitchFamily="34" charset="0"/>
          </a:endParaRPr>
        </a:p>
      </dgm:t>
    </dgm:pt>
    <dgm:pt modelId="{760CD5AB-A9A1-413D-9A02-FA2D84937543}" type="sibTrans" cxnId="{50B9CD08-013A-482D-BFCD-F528B66F8749}">
      <dgm:prSet/>
      <dgm:spPr/>
      <dgm:t>
        <a:bodyPr/>
        <a:lstStyle/>
        <a:p>
          <a:endParaRPr lang="en-US" sz="1600">
            <a:latin typeface="Arial" panose="020B0604020202020204" pitchFamily="34" charset="0"/>
            <a:cs typeface="Arial" panose="020B0604020202020204" pitchFamily="34" charset="0"/>
          </a:endParaRPr>
        </a:p>
      </dgm:t>
    </dgm:pt>
    <dgm:pt modelId="{78A5DC48-B8DA-488F-9DAD-BB83C4563C85}">
      <dgm:prSet custT="1"/>
      <dgm:spPr/>
      <dgm:t>
        <a:bodyPr/>
        <a:lstStyle/>
        <a:p>
          <a:r>
            <a:rPr lang="en-US" sz="1600">
              <a:latin typeface="Arial" panose="020B0604020202020204" pitchFamily="34" charset="0"/>
              <a:cs typeface="Arial" panose="020B0604020202020204" pitchFamily="34" charset="0"/>
            </a:rPr>
            <a:t>Trimmed vegetation.</a:t>
          </a:r>
          <a:endParaRPr lang="en-US" sz="1600" dirty="0">
            <a:latin typeface="Arial" panose="020B0604020202020204" pitchFamily="34" charset="0"/>
            <a:cs typeface="Arial" panose="020B0604020202020204" pitchFamily="34" charset="0"/>
          </a:endParaRPr>
        </a:p>
      </dgm:t>
    </dgm:pt>
    <dgm:pt modelId="{073E38C5-30FB-4499-A5F4-5A1DE2CA4ED8}" type="parTrans" cxnId="{8954C5C7-F6F2-4FEA-8555-831BD13D627E}">
      <dgm:prSet/>
      <dgm:spPr/>
      <dgm:t>
        <a:bodyPr/>
        <a:lstStyle/>
        <a:p>
          <a:endParaRPr lang="en-US" sz="1600">
            <a:latin typeface="Arial" panose="020B0604020202020204" pitchFamily="34" charset="0"/>
            <a:cs typeface="Arial" panose="020B0604020202020204" pitchFamily="34" charset="0"/>
          </a:endParaRPr>
        </a:p>
      </dgm:t>
    </dgm:pt>
    <dgm:pt modelId="{7B5DC98D-E226-44F6-9427-9B5D263FD881}" type="sibTrans" cxnId="{8954C5C7-F6F2-4FEA-8555-831BD13D627E}">
      <dgm:prSet/>
      <dgm:spPr/>
      <dgm:t>
        <a:bodyPr/>
        <a:lstStyle/>
        <a:p>
          <a:endParaRPr lang="en-US" sz="1600">
            <a:latin typeface="Arial" panose="020B0604020202020204" pitchFamily="34" charset="0"/>
            <a:cs typeface="Arial" panose="020B0604020202020204" pitchFamily="34" charset="0"/>
          </a:endParaRPr>
        </a:p>
      </dgm:t>
    </dgm:pt>
    <dgm:pt modelId="{98115E51-AA44-40DB-ABF6-F2EF56D07CCF}">
      <dgm:prSet custT="1"/>
      <dgm:spPr/>
      <dgm:t>
        <a:bodyPr/>
        <a:lstStyle/>
        <a:p>
          <a:r>
            <a:rPr lang="en-IN" sz="1600" dirty="0">
              <a:latin typeface="Arial" panose="020B0604020202020204" pitchFamily="34" charset="0"/>
              <a:cs typeface="Arial" panose="020B0604020202020204" pitchFamily="34" charset="0"/>
            </a:rPr>
            <a:t>Adequate measures to protect from any other potential contamination. </a:t>
          </a:r>
        </a:p>
      </dgm:t>
    </dgm:pt>
    <dgm:pt modelId="{4C3BD56A-7532-4AA8-803A-07EEBF2D497A}" type="parTrans" cxnId="{8CFAD4CF-8912-4401-A9A2-B59CF97792E6}">
      <dgm:prSet/>
      <dgm:spPr/>
      <dgm:t>
        <a:bodyPr/>
        <a:lstStyle/>
        <a:p>
          <a:endParaRPr lang="en-US" sz="1600">
            <a:latin typeface="Arial" panose="020B0604020202020204" pitchFamily="34" charset="0"/>
            <a:cs typeface="Arial" panose="020B0604020202020204" pitchFamily="34" charset="0"/>
          </a:endParaRPr>
        </a:p>
      </dgm:t>
    </dgm:pt>
    <dgm:pt modelId="{271CE355-CBEF-4875-BBD9-03347E2E2BB4}" type="sibTrans" cxnId="{8CFAD4CF-8912-4401-A9A2-B59CF97792E6}">
      <dgm:prSet/>
      <dgm:spPr/>
      <dgm:t>
        <a:bodyPr/>
        <a:lstStyle/>
        <a:p>
          <a:endParaRPr lang="en-US" sz="1600">
            <a:latin typeface="Arial" panose="020B0604020202020204" pitchFamily="34" charset="0"/>
            <a:cs typeface="Arial" panose="020B0604020202020204" pitchFamily="34" charset="0"/>
          </a:endParaRPr>
        </a:p>
      </dgm:t>
    </dgm:pt>
    <dgm:pt modelId="{13C58B88-2A0E-44A8-BAEC-35A4B54D9B73}">
      <dgm:prSet phldrT="[Text]" custT="1"/>
      <dgm:spPr>
        <a:solidFill>
          <a:schemeClr val="accent3">
            <a:lumMod val="75000"/>
            <a:alpha val="50000"/>
          </a:schemeClr>
        </a:solidFill>
      </dgm:spPr>
      <dgm:t>
        <a:bodyPr/>
        <a:lstStyle/>
        <a:p>
          <a:pPr>
            <a:spcAft>
              <a:spcPts val="0"/>
            </a:spcAft>
          </a:pPr>
          <a:r>
            <a:rPr lang="en-US" sz="2000" dirty="0">
              <a:latin typeface="Arial" panose="020B0604020202020204" pitchFamily="34" charset="0"/>
              <a:cs typeface="Arial" panose="020B0604020202020204" pitchFamily="34" charset="0"/>
            </a:rPr>
            <a:t>Other Requirements </a:t>
          </a:r>
        </a:p>
      </dgm:t>
    </dgm:pt>
    <dgm:pt modelId="{4C919273-D16E-466A-92B3-7947885C06C1}" type="sibTrans" cxnId="{F7E99AD1-F765-4E18-A667-B2727ECCC534}">
      <dgm:prSet/>
      <dgm:spPr/>
      <dgm:t>
        <a:bodyPr/>
        <a:lstStyle/>
        <a:p>
          <a:endParaRPr lang="en-US" sz="1600">
            <a:latin typeface="Arial" panose="020B0604020202020204" pitchFamily="34" charset="0"/>
            <a:cs typeface="Arial" panose="020B0604020202020204" pitchFamily="34" charset="0"/>
          </a:endParaRPr>
        </a:p>
      </dgm:t>
    </dgm:pt>
    <dgm:pt modelId="{2DB5C735-0CFA-41D7-897F-63E50D2F2AFE}" type="parTrans" cxnId="{F7E99AD1-F765-4E18-A667-B2727ECCC534}">
      <dgm:prSet/>
      <dgm:spPr/>
      <dgm:t>
        <a:bodyPr/>
        <a:lstStyle/>
        <a:p>
          <a:endParaRPr lang="en-US" sz="1600">
            <a:latin typeface="Arial" panose="020B0604020202020204" pitchFamily="34" charset="0"/>
            <a:cs typeface="Arial" panose="020B0604020202020204" pitchFamily="34" charset="0"/>
          </a:endParaRPr>
        </a:p>
      </dgm:t>
    </dgm:pt>
    <dgm:pt modelId="{02C4DBA4-34E3-4EDF-942D-52A1F9EDD5DB}" type="pres">
      <dgm:prSet presAssocID="{B55E2632-A00C-46C3-9789-CF178F390C48}" presName="linear" presStyleCnt="0">
        <dgm:presLayoutVars>
          <dgm:animLvl val="lvl"/>
          <dgm:resizeHandles val="exact"/>
        </dgm:presLayoutVars>
      </dgm:prSet>
      <dgm:spPr/>
    </dgm:pt>
    <dgm:pt modelId="{B5C5A725-6544-4DF7-8F33-1CA9762FD736}" type="pres">
      <dgm:prSet presAssocID="{E44F3BDA-3804-4171-BA78-05AE948E3B12}" presName="parentText" presStyleLbl="node1" presStyleIdx="0" presStyleCnt="2" custScaleY="67851" custLinFactNeighborX="7905" custLinFactNeighborY="-59533">
        <dgm:presLayoutVars>
          <dgm:chMax val="0"/>
          <dgm:bulletEnabled val="1"/>
        </dgm:presLayoutVars>
      </dgm:prSet>
      <dgm:spPr/>
    </dgm:pt>
    <dgm:pt modelId="{89EB9E75-DBDD-4BBF-B77D-C3F5694AB6FA}" type="pres">
      <dgm:prSet presAssocID="{E44F3BDA-3804-4171-BA78-05AE948E3B12}" presName="childText" presStyleLbl="revTx" presStyleIdx="0" presStyleCnt="2">
        <dgm:presLayoutVars>
          <dgm:bulletEnabled val="1"/>
        </dgm:presLayoutVars>
      </dgm:prSet>
      <dgm:spPr/>
    </dgm:pt>
    <dgm:pt modelId="{0C152F69-F80D-458E-8175-DBB90BD718AB}" type="pres">
      <dgm:prSet presAssocID="{13C58B88-2A0E-44A8-BAEC-35A4B54D9B73}" presName="parentText" presStyleLbl="node1" presStyleIdx="1" presStyleCnt="2" custScaleY="45109" custLinFactNeighborY="-5058">
        <dgm:presLayoutVars>
          <dgm:chMax val="0"/>
          <dgm:bulletEnabled val="1"/>
        </dgm:presLayoutVars>
      </dgm:prSet>
      <dgm:spPr/>
    </dgm:pt>
    <dgm:pt modelId="{EF025AE6-6400-4487-B074-0E19DBC2C83E}" type="pres">
      <dgm:prSet presAssocID="{13C58B88-2A0E-44A8-BAEC-35A4B54D9B73}" presName="childText" presStyleLbl="revTx" presStyleIdx="1" presStyleCnt="2">
        <dgm:presLayoutVars>
          <dgm:bulletEnabled val="1"/>
        </dgm:presLayoutVars>
      </dgm:prSet>
      <dgm:spPr/>
    </dgm:pt>
  </dgm:ptLst>
  <dgm:cxnLst>
    <dgm:cxn modelId="{7C78BF05-339E-4038-B069-56C4A3576235}" srcId="{E44F3BDA-3804-4171-BA78-05AE948E3B12}" destId="{2A83747B-D189-4BE5-A8C8-9AE51DD7971F}" srcOrd="0" destOrd="0" parTransId="{D31AD97E-4565-4B3E-9160-9CE1FD2780B1}" sibTransId="{72BD428A-2A9F-4577-B6C9-18C810F235A2}"/>
    <dgm:cxn modelId="{50B9CD08-013A-482D-BFCD-F528B66F8749}" srcId="{13C58B88-2A0E-44A8-BAEC-35A4B54D9B73}" destId="{EA41ECC3-A52E-449F-B687-6582F439712C}" srcOrd="2" destOrd="0" parTransId="{4E02AA9A-60C5-4B01-B922-AFA267007CEF}" sibTransId="{760CD5AB-A9A1-413D-9A02-FA2D84937543}"/>
    <dgm:cxn modelId="{4E428C0E-FF59-41AC-A0CA-5A3A250F5ABE}" type="presOf" srcId="{EA41ECC3-A52E-449F-B687-6582F439712C}" destId="{EF025AE6-6400-4487-B074-0E19DBC2C83E}" srcOrd="0" destOrd="2" presId="urn:microsoft.com/office/officeart/2005/8/layout/vList2"/>
    <dgm:cxn modelId="{8C3B5914-A464-4C9A-ABD6-A4C28310C0AA}" type="presOf" srcId="{DCB0B819-2AA3-45E1-8F15-6B2F85EA8EB1}" destId="{89EB9E75-DBDD-4BBF-B77D-C3F5694AB6FA}" srcOrd="0" destOrd="1" presId="urn:microsoft.com/office/officeart/2005/8/layout/vList2"/>
    <dgm:cxn modelId="{395C4A22-D76C-43D2-8CD2-FBFE892FBA82}" type="presOf" srcId="{1FDF8A57-390A-43B0-966F-81D103C68798}" destId="{EF025AE6-6400-4487-B074-0E19DBC2C83E}" srcOrd="0" destOrd="0" presId="urn:microsoft.com/office/officeart/2005/8/layout/vList2"/>
    <dgm:cxn modelId="{CECA1729-F43A-48F0-A360-5DF58841BB1A}" type="presOf" srcId="{2A83747B-D189-4BE5-A8C8-9AE51DD7971F}" destId="{89EB9E75-DBDD-4BBF-B77D-C3F5694AB6FA}" srcOrd="0" destOrd="0" presId="urn:microsoft.com/office/officeart/2005/8/layout/vList2"/>
    <dgm:cxn modelId="{8EC09730-227E-4330-8A99-108ABBA7437F}" type="presOf" srcId="{13C58B88-2A0E-44A8-BAEC-35A4B54D9B73}" destId="{0C152F69-F80D-458E-8175-DBB90BD718AB}" srcOrd="0" destOrd="0" presId="urn:microsoft.com/office/officeart/2005/8/layout/vList2"/>
    <dgm:cxn modelId="{A969E930-F19C-4A7B-B595-63A55ADB6438}" type="presOf" srcId="{98115E51-AA44-40DB-ABF6-F2EF56D07CCF}" destId="{EF025AE6-6400-4487-B074-0E19DBC2C83E}" srcOrd="0" destOrd="4" presId="urn:microsoft.com/office/officeart/2005/8/layout/vList2"/>
    <dgm:cxn modelId="{98253B31-B658-4D99-87A0-033DD2D6165D}" srcId="{E44F3BDA-3804-4171-BA78-05AE948E3B12}" destId="{980BC96B-D9D6-4B18-9E42-0D969E348110}" srcOrd="2" destOrd="0" parTransId="{1789F8C9-5B0C-42ED-BB22-FFECBFA394B1}" sibTransId="{BD003DC0-9B01-41C5-9B07-30ECD6D1AB04}"/>
    <dgm:cxn modelId="{0D37D435-F596-45C9-BE19-78329566BCA7}" type="presOf" srcId="{0CDE4D12-2E66-40D6-B9CF-BD4A1444BB1A}" destId="{89EB9E75-DBDD-4BBF-B77D-C3F5694AB6FA}" srcOrd="0" destOrd="3" presId="urn:microsoft.com/office/officeart/2005/8/layout/vList2"/>
    <dgm:cxn modelId="{2C806740-C8FF-4B0C-93D1-1305C564A25B}" type="presOf" srcId="{B55E2632-A00C-46C3-9789-CF178F390C48}" destId="{02C4DBA4-34E3-4EDF-942D-52A1F9EDD5DB}" srcOrd="0" destOrd="0" presId="urn:microsoft.com/office/officeart/2005/8/layout/vList2"/>
    <dgm:cxn modelId="{6F84E167-C791-47F6-B0A8-F2F05B7E5B1E}" type="presOf" srcId="{3D318F35-82BB-4E06-9262-6585C49D5315}" destId="{EF025AE6-6400-4487-B074-0E19DBC2C83E}" srcOrd="0" destOrd="1" presId="urn:microsoft.com/office/officeart/2005/8/layout/vList2"/>
    <dgm:cxn modelId="{6420DC4F-236B-41D7-A9CC-CEF1E96D0D78}" srcId="{13C58B88-2A0E-44A8-BAEC-35A4B54D9B73}" destId="{1FDF8A57-390A-43B0-966F-81D103C68798}" srcOrd="0" destOrd="0" parTransId="{B9E1A3CA-B4DC-4671-981F-02ACD2BDD86F}" sibTransId="{6A3013D4-590B-4418-837F-DDAC4065758B}"/>
    <dgm:cxn modelId="{8EFE4951-0FFF-4F75-AA51-167899BE76DE}" srcId="{E44F3BDA-3804-4171-BA78-05AE948E3B12}" destId="{0CDE4D12-2E66-40D6-B9CF-BD4A1444BB1A}" srcOrd="3" destOrd="0" parTransId="{B1E8607D-CAEE-461F-9F6A-9BD127EB7EEF}" sibTransId="{E91596B0-18B9-4686-9255-B413CD9596B5}"/>
    <dgm:cxn modelId="{4487EB76-FB76-44FB-B7F8-67F98811CAF6}" type="presOf" srcId="{E44F3BDA-3804-4171-BA78-05AE948E3B12}" destId="{B5C5A725-6544-4DF7-8F33-1CA9762FD736}" srcOrd="0" destOrd="0" presId="urn:microsoft.com/office/officeart/2005/8/layout/vList2"/>
    <dgm:cxn modelId="{024BE785-E1F9-44A1-A867-CC82B8E3684E}" srcId="{B55E2632-A00C-46C3-9789-CF178F390C48}" destId="{E44F3BDA-3804-4171-BA78-05AE948E3B12}" srcOrd="0" destOrd="0" parTransId="{ACBB7055-CCC6-48B0-BDEB-B60C1686612D}" sibTransId="{E142F69F-601E-47A2-8C60-A5BD7F0AC2B2}"/>
    <dgm:cxn modelId="{C5D440BA-8AD3-4B7B-A5E7-7242C0773E1E}" type="presOf" srcId="{449678B8-4B9D-4530-B4A7-482772977A29}" destId="{89EB9E75-DBDD-4BBF-B77D-C3F5694AB6FA}" srcOrd="0" destOrd="4" presId="urn:microsoft.com/office/officeart/2005/8/layout/vList2"/>
    <dgm:cxn modelId="{8954C5C7-F6F2-4FEA-8555-831BD13D627E}" srcId="{13C58B88-2A0E-44A8-BAEC-35A4B54D9B73}" destId="{78A5DC48-B8DA-488F-9DAD-BB83C4563C85}" srcOrd="3" destOrd="0" parTransId="{073E38C5-30FB-4499-A5F4-5A1DE2CA4ED8}" sibTransId="{7B5DC98D-E226-44F6-9427-9B5D263FD881}"/>
    <dgm:cxn modelId="{8CFAD4CF-8912-4401-A9A2-B59CF97792E6}" srcId="{13C58B88-2A0E-44A8-BAEC-35A4B54D9B73}" destId="{98115E51-AA44-40DB-ABF6-F2EF56D07CCF}" srcOrd="4" destOrd="0" parTransId="{4C3BD56A-7532-4AA8-803A-07EEBF2D497A}" sibTransId="{271CE355-CBEF-4875-BBD9-03347E2E2BB4}"/>
    <dgm:cxn modelId="{F7E99AD1-F765-4E18-A667-B2727ECCC534}" srcId="{B55E2632-A00C-46C3-9789-CF178F390C48}" destId="{13C58B88-2A0E-44A8-BAEC-35A4B54D9B73}" srcOrd="1" destOrd="0" parTransId="{2DB5C735-0CFA-41D7-897F-63E50D2F2AFE}" sibTransId="{4C919273-D16E-466A-92B3-7947885C06C1}"/>
    <dgm:cxn modelId="{B727E7D8-DF92-4211-B2B6-87E3065C38E0}" type="presOf" srcId="{78A5DC48-B8DA-488F-9DAD-BB83C4563C85}" destId="{EF025AE6-6400-4487-B074-0E19DBC2C83E}" srcOrd="0" destOrd="3" presId="urn:microsoft.com/office/officeart/2005/8/layout/vList2"/>
    <dgm:cxn modelId="{CD84EAE9-C6CF-4A8D-824A-943D1D85B1EC}" srcId="{13C58B88-2A0E-44A8-BAEC-35A4B54D9B73}" destId="{3D318F35-82BB-4E06-9262-6585C49D5315}" srcOrd="1" destOrd="0" parTransId="{E0906696-10ED-4814-8323-6A32DFB7FECE}" sibTransId="{DF6E9A7B-1F85-4351-A497-00651CD35ECF}"/>
    <dgm:cxn modelId="{416F09F1-D5DE-47C5-8209-43607676BFDE}" srcId="{E44F3BDA-3804-4171-BA78-05AE948E3B12}" destId="{DCB0B819-2AA3-45E1-8F15-6B2F85EA8EB1}" srcOrd="1" destOrd="0" parTransId="{9D74D72B-301C-47FE-BE18-0101EBA3E270}" sibTransId="{448C61B2-2D09-4CF2-9470-3908A9D0AB0F}"/>
    <dgm:cxn modelId="{2EEEF1F6-89E7-42A7-AF9F-45E6C343A755}" srcId="{E44F3BDA-3804-4171-BA78-05AE948E3B12}" destId="{449678B8-4B9D-4530-B4A7-482772977A29}" srcOrd="4" destOrd="0" parTransId="{0C5EE200-F98D-4BAF-9A9D-B7DDCB78113C}" sibTransId="{9C98B4C7-F27F-4931-A1A7-A5FBD45D08FF}"/>
    <dgm:cxn modelId="{C5766BFC-AB93-4EB3-8598-C21C343BAE31}" type="presOf" srcId="{980BC96B-D9D6-4B18-9E42-0D969E348110}" destId="{89EB9E75-DBDD-4BBF-B77D-C3F5694AB6FA}" srcOrd="0" destOrd="2" presId="urn:microsoft.com/office/officeart/2005/8/layout/vList2"/>
    <dgm:cxn modelId="{A6FA8B5B-3E2F-4232-AEE4-2C6BB2C1D233}" type="presParOf" srcId="{02C4DBA4-34E3-4EDF-942D-52A1F9EDD5DB}" destId="{B5C5A725-6544-4DF7-8F33-1CA9762FD736}" srcOrd="0" destOrd="0" presId="urn:microsoft.com/office/officeart/2005/8/layout/vList2"/>
    <dgm:cxn modelId="{258C5618-E0DB-403D-8D1C-D2534DFE7819}" type="presParOf" srcId="{02C4DBA4-34E3-4EDF-942D-52A1F9EDD5DB}" destId="{89EB9E75-DBDD-4BBF-B77D-C3F5694AB6FA}" srcOrd="1" destOrd="0" presId="urn:microsoft.com/office/officeart/2005/8/layout/vList2"/>
    <dgm:cxn modelId="{C747D0DF-1A78-4802-9116-DA4110EB67F1}" type="presParOf" srcId="{02C4DBA4-34E3-4EDF-942D-52A1F9EDD5DB}" destId="{0C152F69-F80D-458E-8175-DBB90BD718AB}" srcOrd="2" destOrd="0" presId="urn:microsoft.com/office/officeart/2005/8/layout/vList2"/>
    <dgm:cxn modelId="{CC4B585B-29FB-473A-B3DF-0EB5122D32B7}" type="presParOf" srcId="{02C4DBA4-34E3-4EDF-942D-52A1F9EDD5DB}" destId="{EF025AE6-6400-4487-B074-0E19DBC2C83E}"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4AAE3D-5B73-42F0-A10C-BF649103E8E9}" type="doc">
      <dgm:prSet loTypeId="urn:microsoft.com/office/officeart/2005/8/layout/vList2" loCatId="list" qsTypeId="urn:microsoft.com/office/officeart/2005/8/quickstyle/3d3" qsCatId="3D" csTypeId="urn:microsoft.com/office/officeart/2005/8/colors/accent3_2" csCatId="accent3" phldr="1"/>
      <dgm:spPr/>
      <dgm:t>
        <a:bodyPr/>
        <a:lstStyle/>
        <a:p>
          <a:endParaRPr lang="en-US"/>
        </a:p>
      </dgm:t>
    </dgm:pt>
    <dgm:pt modelId="{5F2287FE-F217-47C7-8C8E-8D728B4BCBF1}">
      <dgm:prSet phldrT="[Text]" custT="1"/>
      <dgm:spPr/>
      <dgm:t>
        <a:bodyPr/>
        <a:lstStyle/>
        <a:p>
          <a:pPr>
            <a:buNone/>
          </a:pPr>
          <a:r>
            <a:rPr lang="en-IN" sz="1800" b="1" dirty="0">
              <a:solidFill>
                <a:schemeClr val="tx1"/>
              </a:solidFill>
              <a:latin typeface="+mn-lt"/>
              <a:cs typeface="Arial" panose="020B0604020202020204" pitchFamily="34" charset="0"/>
            </a:rPr>
            <a:t>1.4.2  Air Quality and Environment conditions</a:t>
          </a:r>
          <a:endParaRPr lang="en-US" sz="1800" b="1" dirty="0">
            <a:solidFill>
              <a:schemeClr val="tx1"/>
            </a:solidFill>
            <a:latin typeface="+mn-lt"/>
            <a:cs typeface="Arial" panose="020B0604020202020204" pitchFamily="34" charset="0"/>
          </a:endParaRPr>
        </a:p>
      </dgm:t>
    </dgm:pt>
    <dgm:pt modelId="{FA7538D1-0D9E-4E99-A8BA-60EF671C73F7}" type="parTrans" cxnId="{765AF026-7953-41C5-AB95-28A806FAF388}">
      <dgm:prSet/>
      <dgm:spPr/>
      <dgm:t>
        <a:bodyPr/>
        <a:lstStyle/>
        <a:p>
          <a:endParaRPr lang="en-US" sz="1800">
            <a:latin typeface="+mn-lt"/>
          </a:endParaRPr>
        </a:p>
      </dgm:t>
    </dgm:pt>
    <dgm:pt modelId="{9CF3A2D4-60E8-4C83-A36C-A05424ADF6D2}" type="sibTrans" cxnId="{765AF026-7953-41C5-AB95-28A806FAF388}">
      <dgm:prSet/>
      <dgm:spPr/>
      <dgm:t>
        <a:bodyPr/>
        <a:lstStyle/>
        <a:p>
          <a:endParaRPr lang="en-US" sz="1800">
            <a:latin typeface="+mn-lt"/>
          </a:endParaRPr>
        </a:p>
      </dgm:t>
    </dgm:pt>
    <dgm:pt modelId="{C1A2C003-A814-45E8-9F8E-A1E9D86F36DB}">
      <dgm:prSet phldrT="[Text]" custT="1"/>
      <dgm:spPr/>
      <dgm:t>
        <a:bodyPr/>
        <a:lstStyle/>
        <a:p>
          <a:pPr>
            <a:buNone/>
          </a:pPr>
          <a:r>
            <a:rPr lang="en-IN" sz="1800" b="1" dirty="0">
              <a:solidFill>
                <a:schemeClr val="tx1"/>
              </a:solidFill>
              <a:latin typeface="+mn-lt"/>
              <a:cs typeface="Arial" panose="020B0604020202020204" pitchFamily="34" charset="0"/>
            </a:rPr>
            <a:t>1.4.3 Backup &amp; Uninterrupted Power Supply</a:t>
          </a:r>
          <a:endParaRPr lang="en-US" sz="1800" b="1" dirty="0">
            <a:solidFill>
              <a:schemeClr val="tx1"/>
            </a:solidFill>
            <a:latin typeface="+mn-lt"/>
            <a:cs typeface="Arial" panose="020B0604020202020204" pitchFamily="34" charset="0"/>
          </a:endParaRPr>
        </a:p>
      </dgm:t>
    </dgm:pt>
    <dgm:pt modelId="{CFC071E9-3EBC-4BED-BDFD-8D2AD366C96D}" type="parTrans" cxnId="{BE3B5A13-8B2C-4FF5-B918-46547FFD2B4C}">
      <dgm:prSet/>
      <dgm:spPr/>
      <dgm:t>
        <a:bodyPr/>
        <a:lstStyle/>
        <a:p>
          <a:endParaRPr lang="en-US" sz="1800">
            <a:latin typeface="+mn-lt"/>
          </a:endParaRPr>
        </a:p>
      </dgm:t>
    </dgm:pt>
    <dgm:pt modelId="{53222525-D2E6-43F8-A9E3-4AC6683BB006}" type="sibTrans" cxnId="{BE3B5A13-8B2C-4FF5-B918-46547FFD2B4C}">
      <dgm:prSet/>
      <dgm:spPr/>
      <dgm:t>
        <a:bodyPr/>
        <a:lstStyle/>
        <a:p>
          <a:endParaRPr lang="en-US" sz="1800">
            <a:latin typeface="+mn-lt"/>
          </a:endParaRPr>
        </a:p>
      </dgm:t>
    </dgm:pt>
    <dgm:pt modelId="{3B5A1B06-A894-4B0F-A15D-8E887ED4E839}">
      <dgm:prSet phldrT="[Text]" custT="1"/>
      <dgm:spPr/>
      <dgm:t>
        <a:bodyPr/>
        <a:lstStyle/>
        <a:p>
          <a:pPr>
            <a:buNone/>
          </a:pPr>
          <a:r>
            <a:rPr lang="en-IN" sz="1800" b="1" dirty="0">
              <a:solidFill>
                <a:schemeClr val="tx1"/>
              </a:solidFill>
              <a:latin typeface="+mn-lt"/>
              <a:cs typeface="Arial" panose="020B0604020202020204" pitchFamily="34" charset="0"/>
            </a:rPr>
            <a:t>1.4.4 Compressed air and other gases</a:t>
          </a:r>
          <a:endParaRPr lang="en-US" sz="1800" b="1" dirty="0">
            <a:solidFill>
              <a:schemeClr val="tx1"/>
            </a:solidFill>
            <a:latin typeface="+mn-lt"/>
            <a:cs typeface="Arial" panose="020B0604020202020204" pitchFamily="34" charset="0"/>
          </a:endParaRPr>
        </a:p>
      </dgm:t>
    </dgm:pt>
    <dgm:pt modelId="{02FF44E8-C94C-43D6-8D5B-AF51941F78C9}" type="parTrans" cxnId="{7FAA59D0-05E9-4E9E-AE27-3E109A330594}">
      <dgm:prSet/>
      <dgm:spPr/>
      <dgm:t>
        <a:bodyPr/>
        <a:lstStyle/>
        <a:p>
          <a:endParaRPr lang="en-US" sz="1800">
            <a:latin typeface="+mn-lt"/>
          </a:endParaRPr>
        </a:p>
      </dgm:t>
    </dgm:pt>
    <dgm:pt modelId="{E23DF130-896D-4860-984F-27C1476769EF}" type="sibTrans" cxnId="{7FAA59D0-05E9-4E9E-AE27-3E109A330594}">
      <dgm:prSet/>
      <dgm:spPr/>
      <dgm:t>
        <a:bodyPr/>
        <a:lstStyle/>
        <a:p>
          <a:endParaRPr lang="en-US" sz="1800">
            <a:latin typeface="+mn-lt"/>
          </a:endParaRPr>
        </a:p>
      </dgm:t>
    </dgm:pt>
    <dgm:pt modelId="{16571DCB-5DC7-42A0-90AC-6E90F29D3569}">
      <dgm:prSet phldrT="[Text]" custT="1"/>
      <dgm:spPr/>
      <dgm:t>
        <a:bodyPr/>
        <a:lstStyle/>
        <a:p>
          <a:r>
            <a:rPr lang="en-IN" sz="1800" b="1" dirty="0">
              <a:solidFill>
                <a:schemeClr val="tx1"/>
              </a:solidFill>
              <a:latin typeface="+mn-lt"/>
              <a:cs typeface="Arial" panose="020B0604020202020204" pitchFamily="34" charset="0"/>
            </a:rPr>
            <a:t>1.4.5 Lighting</a:t>
          </a:r>
          <a:endParaRPr lang="en-US" sz="1800" b="1" dirty="0">
            <a:solidFill>
              <a:schemeClr val="tx1"/>
            </a:solidFill>
            <a:latin typeface="+mn-lt"/>
            <a:cs typeface="Arial" panose="020B0604020202020204" pitchFamily="34" charset="0"/>
          </a:endParaRPr>
        </a:p>
      </dgm:t>
    </dgm:pt>
    <dgm:pt modelId="{418EC640-5E14-4A43-9990-F170B9DCA99C}" type="parTrans" cxnId="{120E2ED7-972A-4170-8D09-51516D770FA8}">
      <dgm:prSet/>
      <dgm:spPr/>
      <dgm:t>
        <a:bodyPr/>
        <a:lstStyle/>
        <a:p>
          <a:endParaRPr lang="en-US" sz="1800">
            <a:latin typeface="+mn-lt"/>
          </a:endParaRPr>
        </a:p>
      </dgm:t>
    </dgm:pt>
    <dgm:pt modelId="{34585D90-C9D1-4A88-919F-C5D32C1CFFC3}" type="sibTrans" cxnId="{120E2ED7-972A-4170-8D09-51516D770FA8}">
      <dgm:prSet/>
      <dgm:spPr/>
      <dgm:t>
        <a:bodyPr/>
        <a:lstStyle/>
        <a:p>
          <a:endParaRPr lang="en-US" sz="1800">
            <a:latin typeface="+mn-lt"/>
          </a:endParaRPr>
        </a:p>
      </dgm:t>
    </dgm:pt>
    <dgm:pt modelId="{BFF9383A-A800-49DE-A1D0-044E74A486A3}">
      <dgm:prSet phldrT="[Text]" custT="1"/>
      <dgm:spPr/>
      <dgm:t>
        <a:bodyPr/>
        <a:lstStyle/>
        <a:p>
          <a:pPr>
            <a:buNone/>
          </a:pPr>
          <a:r>
            <a:rPr lang="en-IN" sz="1800" b="1" dirty="0">
              <a:solidFill>
                <a:schemeClr val="tx1"/>
              </a:solidFill>
              <a:latin typeface="+mn-lt"/>
              <a:cs typeface="Arial" panose="020B0604020202020204" pitchFamily="34" charset="0"/>
            </a:rPr>
            <a:t>1.4.6 Hand washing, drying and sanitizing facilities</a:t>
          </a:r>
          <a:endParaRPr lang="en-US" sz="1800" b="1" dirty="0">
            <a:solidFill>
              <a:schemeClr val="tx1"/>
            </a:solidFill>
            <a:latin typeface="+mn-lt"/>
            <a:cs typeface="Arial" panose="020B0604020202020204" pitchFamily="34" charset="0"/>
          </a:endParaRPr>
        </a:p>
      </dgm:t>
    </dgm:pt>
    <dgm:pt modelId="{28F9C8BD-9189-4F85-9DE1-0A7CD82127A3}" type="parTrans" cxnId="{9834B3D8-4E0E-4E4E-987B-9D23815BAD30}">
      <dgm:prSet/>
      <dgm:spPr/>
      <dgm:t>
        <a:bodyPr/>
        <a:lstStyle/>
        <a:p>
          <a:endParaRPr lang="en-US" sz="1800">
            <a:latin typeface="+mn-lt"/>
          </a:endParaRPr>
        </a:p>
      </dgm:t>
    </dgm:pt>
    <dgm:pt modelId="{8660C3D3-E1A5-441B-B2DE-A1097599ABEC}" type="sibTrans" cxnId="{9834B3D8-4E0E-4E4E-987B-9D23815BAD30}">
      <dgm:prSet/>
      <dgm:spPr/>
      <dgm:t>
        <a:bodyPr/>
        <a:lstStyle/>
        <a:p>
          <a:endParaRPr lang="en-US" sz="1800">
            <a:latin typeface="+mn-lt"/>
          </a:endParaRPr>
        </a:p>
      </dgm:t>
    </dgm:pt>
    <dgm:pt modelId="{AA98D12E-3A5C-4643-85FD-19DF81B9477B}">
      <dgm:prSet phldrT="[Text]" custT="1"/>
      <dgm:spPr/>
      <dgm:t>
        <a:bodyPr/>
        <a:lstStyle/>
        <a:p>
          <a:r>
            <a:rPr lang="en-IN" sz="1800" b="1" dirty="0">
              <a:solidFill>
                <a:schemeClr val="tx1"/>
              </a:solidFill>
              <a:latin typeface="+mn-lt"/>
              <a:cs typeface="Arial" panose="020B0604020202020204" pitchFamily="34" charset="0"/>
            </a:rPr>
            <a:t>1.4.7 </a:t>
          </a:r>
          <a:r>
            <a:rPr lang="en-US" sz="1800" b="1" dirty="0">
              <a:solidFill>
                <a:schemeClr val="tx1"/>
              </a:solidFill>
              <a:latin typeface="+mn-lt"/>
              <a:cs typeface="Arial" panose="020B0604020202020204" pitchFamily="34" charset="0"/>
            </a:rPr>
            <a:t>Toilet facilities</a:t>
          </a:r>
        </a:p>
      </dgm:t>
    </dgm:pt>
    <dgm:pt modelId="{CA4F3393-F75E-4C92-A03A-F195EAB7BB26}" type="parTrans" cxnId="{8CD5AB4C-8502-496C-95D4-D49E7FEE3C6F}">
      <dgm:prSet/>
      <dgm:spPr/>
      <dgm:t>
        <a:bodyPr/>
        <a:lstStyle/>
        <a:p>
          <a:endParaRPr lang="en-US" sz="1800">
            <a:latin typeface="+mn-lt"/>
          </a:endParaRPr>
        </a:p>
      </dgm:t>
    </dgm:pt>
    <dgm:pt modelId="{EAE938C3-A3E2-45A1-A83B-5E3C1438FF23}" type="sibTrans" cxnId="{8CD5AB4C-8502-496C-95D4-D49E7FEE3C6F}">
      <dgm:prSet/>
      <dgm:spPr/>
      <dgm:t>
        <a:bodyPr/>
        <a:lstStyle/>
        <a:p>
          <a:endParaRPr lang="en-US" sz="1800">
            <a:latin typeface="+mn-lt"/>
          </a:endParaRPr>
        </a:p>
      </dgm:t>
    </dgm:pt>
    <dgm:pt modelId="{FA81AF53-BC8C-45DC-A2F0-82108458E2BD}">
      <dgm:prSet phldrT="[Text]" custT="1"/>
      <dgm:spPr/>
      <dgm:t>
        <a:bodyPr/>
        <a:lstStyle/>
        <a:p>
          <a:pPr>
            <a:buNone/>
          </a:pPr>
          <a:r>
            <a:rPr lang="en-US" sz="1800" b="1" dirty="0">
              <a:solidFill>
                <a:schemeClr val="tx1"/>
              </a:solidFill>
              <a:latin typeface="+mn-lt"/>
              <a:cs typeface="Arial" panose="020B0604020202020204" pitchFamily="34" charset="0"/>
            </a:rPr>
            <a:t>1.4.8 </a:t>
          </a:r>
          <a:r>
            <a:rPr lang="en-IN" sz="1800" b="1" dirty="0">
              <a:solidFill>
                <a:schemeClr val="tx1"/>
              </a:solidFill>
              <a:latin typeface="+mn-lt"/>
              <a:cs typeface="Arial" panose="020B0604020202020204" pitchFamily="34" charset="0"/>
            </a:rPr>
            <a:t>Changing facilities</a:t>
          </a:r>
          <a:endParaRPr lang="en-US" sz="1800" b="1" dirty="0">
            <a:solidFill>
              <a:schemeClr val="tx1"/>
            </a:solidFill>
            <a:latin typeface="+mn-lt"/>
            <a:cs typeface="Arial" panose="020B0604020202020204" pitchFamily="34" charset="0"/>
          </a:endParaRPr>
        </a:p>
      </dgm:t>
    </dgm:pt>
    <dgm:pt modelId="{222DE3A5-7CF0-437D-AAB1-56A31533368F}" type="parTrans" cxnId="{62967418-CFDF-45CB-816D-E9E352EE3521}">
      <dgm:prSet/>
      <dgm:spPr/>
      <dgm:t>
        <a:bodyPr/>
        <a:lstStyle/>
        <a:p>
          <a:endParaRPr lang="en-US" sz="1800">
            <a:latin typeface="+mn-lt"/>
          </a:endParaRPr>
        </a:p>
      </dgm:t>
    </dgm:pt>
    <dgm:pt modelId="{6F41A58F-2D01-4E51-A8E8-EB52BE94DEF8}" type="sibTrans" cxnId="{62967418-CFDF-45CB-816D-E9E352EE3521}">
      <dgm:prSet/>
      <dgm:spPr/>
      <dgm:t>
        <a:bodyPr/>
        <a:lstStyle/>
        <a:p>
          <a:endParaRPr lang="en-US" sz="1800">
            <a:latin typeface="+mn-lt"/>
          </a:endParaRPr>
        </a:p>
      </dgm:t>
    </dgm:pt>
    <dgm:pt modelId="{42466360-3562-499F-958B-CD51F2558AA7}">
      <dgm:prSet custT="1"/>
      <dgm:spPr/>
      <dgm:t>
        <a:bodyPr/>
        <a:lstStyle/>
        <a:p>
          <a:endParaRPr lang="en-US" sz="1800">
            <a:latin typeface="+mn-lt"/>
          </a:endParaRPr>
        </a:p>
      </dgm:t>
    </dgm:pt>
    <dgm:pt modelId="{97B064B4-B531-4878-BDEE-9533D94FD253}" type="parTrans" cxnId="{E2F2B786-D2D1-480A-B029-361320D0FE32}">
      <dgm:prSet/>
      <dgm:spPr/>
      <dgm:t>
        <a:bodyPr/>
        <a:lstStyle/>
        <a:p>
          <a:endParaRPr lang="en-US" sz="1800">
            <a:latin typeface="+mn-lt"/>
          </a:endParaRPr>
        </a:p>
      </dgm:t>
    </dgm:pt>
    <dgm:pt modelId="{41E4DC3E-E96A-4B07-A6E6-52E47102018D}" type="sibTrans" cxnId="{E2F2B786-D2D1-480A-B029-361320D0FE32}">
      <dgm:prSet/>
      <dgm:spPr/>
      <dgm:t>
        <a:bodyPr/>
        <a:lstStyle/>
        <a:p>
          <a:endParaRPr lang="en-US" sz="1800">
            <a:latin typeface="+mn-lt"/>
          </a:endParaRPr>
        </a:p>
      </dgm:t>
    </dgm:pt>
    <dgm:pt modelId="{A6E1D3B0-00DD-4044-B830-19504B3351D4}">
      <dgm:prSet custT="1"/>
      <dgm:spPr/>
      <dgm:t>
        <a:bodyPr/>
        <a:lstStyle/>
        <a:p>
          <a:pPr marL="0" lvl="0" indent="0" algn="l" defTabSz="711200">
            <a:lnSpc>
              <a:spcPct val="90000"/>
            </a:lnSpc>
            <a:spcBef>
              <a:spcPct val="0"/>
            </a:spcBef>
            <a:spcAft>
              <a:spcPct val="35000"/>
            </a:spcAft>
            <a:buNone/>
          </a:pPr>
          <a:r>
            <a:rPr lang="en-IN" sz="1800" b="1" kern="1200" dirty="0">
              <a:solidFill>
                <a:schemeClr val="tx1"/>
              </a:solidFill>
              <a:latin typeface="+mn-lt"/>
              <a:ea typeface="+mn-ea"/>
              <a:cs typeface="Arial" panose="020B0604020202020204" pitchFamily="34" charset="0"/>
            </a:rPr>
            <a:t>1.4.9  Rest and Refreshment rooms</a:t>
          </a:r>
          <a:endParaRPr lang="en-US" sz="1800" b="1" kern="1200" dirty="0">
            <a:solidFill>
              <a:schemeClr val="tx1"/>
            </a:solidFill>
            <a:latin typeface="+mn-lt"/>
            <a:ea typeface="+mn-ea"/>
            <a:cs typeface="Arial" panose="020B0604020202020204" pitchFamily="34" charset="0"/>
          </a:endParaRPr>
        </a:p>
      </dgm:t>
    </dgm:pt>
    <dgm:pt modelId="{0F55A440-2159-47EE-A8F8-90BFA7606C7E}" type="parTrans" cxnId="{88D82D0C-3510-4C2F-B283-7AFE68C9B8F8}">
      <dgm:prSet/>
      <dgm:spPr/>
      <dgm:t>
        <a:bodyPr/>
        <a:lstStyle/>
        <a:p>
          <a:endParaRPr lang="en-US" sz="1800">
            <a:latin typeface="+mn-lt"/>
          </a:endParaRPr>
        </a:p>
      </dgm:t>
    </dgm:pt>
    <dgm:pt modelId="{22878D05-766B-4F03-8C3A-18C137CDAB9F}" type="sibTrans" cxnId="{88D82D0C-3510-4C2F-B283-7AFE68C9B8F8}">
      <dgm:prSet/>
      <dgm:spPr/>
      <dgm:t>
        <a:bodyPr/>
        <a:lstStyle/>
        <a:p>
          <a:endParaRPr lang="en-US" sz="1800">
            <a:latin typeface="+mn-lt"/>
          </a:endParaRPr>
        </a:p>
      </dgm:t>
    </dgm:pt>
    <dgm:pt modelId="{B23E61C5-43CA-4639-B307-2A8D8737203D}">
      <dgm:prSet phldrT="[Text]" custT="1"/>
      <dgm:spPr/>
      <dgm:t>
        <a:bodyPr/>
        <a:lstStyle/>
        <a:p>
          <a:pPr>
            <a:buNone/>
          </a:pPr>
          <a:r>
            <a:rPr lang="en-US" sz="1800" b="1" dirty="0">
              <a:solidFill>
                <a:schemeClr val="tx1"/>
              </a:solidFill>
              <a:latin typeface="+mn-lt"/>
              <a:cs typeface="Arial" panose="020B0604020202020204" pitchFamily="34" charset="0"/>
            </a:rPr>
            <a:t>1.4.1  Water </a:t>
          </a:r>
        </a:p>
      </dgm:t>
    </dgm:pt>
    <dgm:pt modelId="{616A9227-8B3E-48BA-BCF4-A48CEFCE8282}" type="sibTrans" cxnId="{ABEFAEB5-C119-4234-B5F6-8FDBF7933482}">
      <dgm:prSet/>
      <dgm:spPr/>
      <dgm:t>
        <a:bodyPr/>
        <a:lstStyle/>
        <a:p>
          <a:endParaRPr lang="en-US" sz="1800">
            <a:latin typeface="+mn-lt"/>
          </a:endParaRPr>
        </a:p>
      </dgm:t>
    </dgm:pt>
    <dgm:pt modelId="{CA0B6BA9-81EF-455E-B1A5-E8248FD0AC99}" type="parTrans" cxnId="{ABEFAEB5-C119-4234-B5F6-8FDBF7933482}">
      <dgm:prSet/>
      <dgm:spPr/>
      <dgm:t>
        <a:bodyPr/>
        <a:lstStyle/>
        <a:p>
          <a:endParaRPr lang="en-US" sz="1800">
            <a:latin typeface="+mn-lt"/>
          </a:endParaRPr>
        </a:p>
      </dgm:t>
    </dgm:pt>
    <dgm:pt modelId="{A1A10BFF-7D93-4701-8EB9-C3558606B44E}" type="pres">
      <dgm:prSet presAssocID="{914AAE3D-5B73-42F0-A10C-BF649103E8E9}" presName="linear" presStyleCnt="0">
        <dgm:presLayoutVars>
          <dgm:animLvl val="lvl"/>
          <dgm:resizeHandles val="exact"/>
        </dgm:presLayoutVars>
      </dgm:prSet>
      <dgm:spPr/>
    </dgm:pt>
    <dgm:pt modelId="{B3864A27-465D-406A-9B63-65B13BEFAFEC}" type="pres">
      <dgm:prSet presAssocID="{B23E61C5-43CA-4639-B307-2A8D8737203D}" presName="parentText" presStyleLbl="node1" presStyleIdx="0" presStyleCnt="9">
        <dgm:presLayoutVars>
          <dgm:chMax val="0"/>
          <dgm:bulletEnabled val="1"/>
        </dgm:presLayoutVars>
      </dgm:prSet>
      <dgm:spPr/>
    </dgm:pt>
    <dgm:pt modelId="{7EBEC66E-F835-4E92-9AFB-B31D485CFA66}" type="pres">
      <dgm:prSet presAssocID="{616A9227-8B3E-48BA-BCF4-A48CEFCE8282}" presName="spacer" presStyleCnt="0"/>
      <dgm:spPr/>
    </dgm:pt>
    <dgm:pt modelId="{BCFEC00D-AFB2-4418-908C-5C89E5CD9D07}" type="pres">
      <dgm:prSet presAssocID="{5F2287FE-F217-47C7-8C8E-8D728B4BCBF1}" presName="parentText" presStyleLbl="node1" presStyleIdx="1" presStyleCnt="9">
        <dgm:presLayoutVars>
          <dgm:chMax val="0"/>
          <dgm:bulletEnabled val="1"/>
        </dgm:presLayoutVars>
      </dgm:prSet>
      <dgm:spPr/>
    </dgm:pt>
    <dgm:pt modelId="{E04E7694-659A-46D9-BEE8-982897A4A1FE}" type="pres">
      <dgm:prSet presAssocID="{9CF3A2D4-60E8-4C83-A36C-A05424ADF6D2}" presName="spacer" presStyleCnt="0"/>
      <dgm:spPr/>
    </dgm:pt>
    <dgm:pt modelId="{4DAB12D8-BCB8-4BAB-928C-478EA3AD7E32}" type="pres">
      <dgm:prSet presAssocID="{C1A2C003-A814-45E8-9F8E-A1E9D86F36DB}" presName="parentText" presStyleLbl="node1" presStyleIdx="2" presStyleCnt="9">
        <dgm:presLayoutVars>
          <dgm:chMax val="0"/>
          <dgm:bulletEnabled val="1"/>
        </dgm:presLayoutVars>
      </dgm:prSet>
      <dgm:spPr/>
    </dgm:pt>
    <dgm:pt modelId="{97BB7642-81B6-444C-ACB8-CFEAD3167C23}" type="pres">
      <dgm:prSet presAssocID="{53222525-D2E6-43F8-A9E3-4AC6683BB006}" presName="spacer" presStyleCnt="0"/>
      <dgm:spPr/>
    </dgm:pt>
    <dgm:pt modelId="{88F531D9-63B7-4F12-BCED-45C666A2C973}" type="pres">
      <dgm:prSet presAssocID="{3B5A1B06-A894-4B0F-A15D-8E887ED4E839}" presName="parentText" presStyleLbl="node1" presStyleIdx="3" presStyleCnt="9">
        <dgm:presLayoutVars>
          <dgm:chMax val="0"/>
          <dgm:bulletEnabled val="1"/>
        </dgm:presLayoutVars>
      </dgm:prSet>
      <dgm:spPr/>
    </dgm:pt>
    <dgm:pt modelId="{6B34DE73-F1B2-4B8E-9B1B-E661D55EE81C}" type="pres">
      <dgm:prSet presAssocID="{E23DF130-896D-4860-984F-27C1476769EF}" presName="spacer" presStyleCnt="0"/>
      <dgm:spPr/>
    </dgm:pt>
    <dgm:pt modelId="{E36BD71D-5B69-4BED-BA7D-5810DB4920D8}" type="pres">
      <dgm:prSet presAssocID="{16571DCB-5DC7-42A0-90AC-6E90F29D3569}" presName="parentText" presStyleLbl="node1" presStyleIdx="4" presStyleCnt="9">
        <dgm:presLayoutVars>
          <dgm:chMax val="0"/>
          <dgm:bulletEnabled val="1"/>
        </dgm:presLayoutVars>
      </dgm:prSet>
      <dgm:spPr/>
    </dgm:pt>
    <dgm:pt modelId="{0DEC8BF7-9EE1-47ED-81E6-79CF2F4E936F}" type="pres">
      <dgm:prSet presAssocID="{34585D90-C9D1-4A88-919F-C5D32C1CFFC3}" presName="spacer" presStyleCnt="0"/>
      <dgm:spPr/>
    </dgm:pt>
    <dgm:pt modelId="{0B540191-5D61-4256-BDE6-D02FE4835C3B}" type="pres">
      <dgm:prSet presAssocID="{BFF9383A-A800-49DE-A1D0-044E74A486A3}" presName="parentText" presStyleLbl="node1" presStyleIdx="5" presStyleCnt="9">
        <dgm:presLayoutVars>
          <dgm:chMax val="0"/>
          <dgm:bulletEnabled val="1"/>
        </dgm:presLayoutVars>
      </dgm:prSet>
      <dgm:spPr/>
    </dgm:pt>
    <dgm:pt modelId="{10CCB3C1-3732-4B35-851B-94BD86D17D6C}" type="pres">
      <dgm:prSet presAssocID="{8660C3D3-E1A5-441B-B2DE-A1097599ABEC}" presName="spacer" presStyleCnt="0"/>
      <dgm:spPr/>
    </dgm:pt>
    <dgm:pt modelId="{2F7B71D1-D7FC-4818-9C4A-E6B0080591EC}" type="pres">
      <dgm:prSet presAssocID="{AA98D12E-3A5C-4643-85FD-19DF81B9477B}" presName="parentText" presStyleLbl="node1" presStyleIdx="6" presStyleCnt="9">
        <dgm:presLayoutVars>
          <dgm:chMax val="0"/>
          <dgm:bulletEnabled val="1"/>
        </dgm:presLayoutVars>
      </dgm:prSet>
      <dgm:spPr/>
    </dgm:pt>
    <dgm:pt modelId="{A89E13C1-A99E-46D1-893A-FECD6E706CE7}" type="pres">
      <dgm:prSet presAssocID="{EAE938C3-A3E2-45A1-A83B-5E3C1438FF23}" presName="spacer" presStyleCnt="0"/>
      <dgm:spPr/>
    </dgm:pt>
    <dgm:pt modelId="{B5784050-EE22-4DC2-8E99-7103AAF95276}" type="pres">
      <dgm:prSet presAssocID="{FA81AF53-BC8C-45DC-A2F0-82108458E2BD}" presName="parentText" presStyleLbl="node1" presStyleIdx="7" presStyleCnt="9">
        <dgm:presLayoutVars>
          <dgm:chMax val="0"/>
          <dgm:bulletEnabled val="1"/>
        </dgm:presLayoutVars>
      </dgm:prSet>
      <dgm:spPr/>
    </dgm:pt>
    <dgm:pt modelId="{4D048EDB-0AE6-4C1C-B788-BFD9FFC1990D}" type="pres">
      <dgm:prSet presAssocID="{FA81AF53-BC8C-45DC-A2F0-82108458E2BD}" presName="childText" presStyleLbl="revTx" presStyleIdx="0" presStyleCnt="1">
        <dgm:presLayoutVars>
          <dgm:bulletEnabled val="1"/>
        </dgm:presLayoutVars>
      </dgm:prSet>
      <dgm:spPr/>
    </dgm:pt>
    <dgm:pt modelId="{99808E57-05AE-4970-AF15-58C8FBACE609}" type="pres">
      <dgm:prSet presAssocID="{A6E1D3B0-00DD-4044-B830-19504B3351D4}" presName="parentText" presStyleLbl="node1" presStyleIdx="8" presStyleCnt="9" custLinFactNeighborY="-69187">
        <dgm:presLayoutVars>
          <dgm:chMax val="0"/>
          <dgm:bulletEnabled val="1"/>
        </dgm:presLayoutVars>
      </dgm:prSet>
      <dgm:spPr/>
    </dgm:pt>
  </dgm:ptLst>
  <dgm:cxnLst>
    <dgm:cxn modelId="{7A15F20B-9442-4CF6-AD8C-4AA1F2FEB3FB}" type="presOf" srcId="{A6E1D3B0-00DD-4044-B830-19504B3351D4}" destId="{99808E57-05AE-4970-AF15-58C8FBACE609}" srcOrd="0" destOrd="0" presId="urn:microsoft.com/office/officeart/2005/8/layout/vList2"/>
    <dgm:cxn modelId="{88D82D0C-3510-4C2F-B283-7AFE68C9B8F8}" srcId="{914AAE3D-5B73-42F0-A10C-BF649103E8E9}" destId="{A6E1D3B0-00DD-4044-B830-19504B3351D4}" srcOrd="8" destOrd="0" parTransId="{0F55A440-2159-47EE-A8F8-90BFA7606C7E}" sibTransId="{22878D05-766B-4F03-8C3A-18C137CDAB9F}"/>
    <dgm:cxn modelId="{BE3B5A13-8B2C-4FF5-B918-46547FFD2B4C}" srcId="{914AAE3D-5B73-42F0-A10C-BF649103E8E9}" destId="{C1A2C003-A814-45E8-9F8E-A1E9D86F36DB}" srcOrd="2" destOrd="0" parTransId="{CFC071E9-3EBC-4BED-BDFD-8D2AD366C96D}" sibTransId="{53222525-D2E6-43F8-A9E3-4AC6683BB006}"/>
    <dgm:cxn modelId="{62967418-CFDF-45CB-816D-E9E352EE3521}" srcId="{914AAE3D-5B73-42F0-A10C-BF649103E8E9}" destId="{FA81AF53-BC8C-45DC-A2F0-82108458E2BD}" srcOrd="7" destOrd="0" parTransId="{222DE3A5-7CF0-437D-AAB1-56A31533368F}" sibTransId="{6F41A58F-2D01-4E51-A8E8-EB52BE94DEF8}"/>
    <dgm:cxn modelId="{8FF13A25-F0A1-4FC0-BFDF-BD6425DDA288}" type="presOf" srcId="{914AAE3D-5B73-42F0-A10C-BF649103E8E9}" destId="{A1A10BFF-7D93-4701-8EB9-C3558606B44E}" srcOrd="0" destOrd="0" presId="urn:microsoft.com/office/officeart/2005/8/layout/vList2"/>
    <dgm:cxn modelId="{765AF026-7953-41C5-AB95-28A806FAF388}" srcId="{914AAE3D-5B73-42F0-A10C-BF649103E8E9}" destId="{5F2287FE-F217-47C7-8C8E-8D728B4BCBF1}" srcOrd="1" destOrd="0" parTransId="{FA7538D1-0D9E-4E99-A8BA-60EF671C73F7}" sibTransId="{9CF3A2D4-60E8-4C83-A36C-A05424ADF6D2}"/>
    <dgm:cxn modelId="{2D2DBC35-89B4-4A34-8942-CA1C79246B6D}" type="presOf" srcId="{16571DCB-5DC7-42A0-90AC-6E90F29D3569}" destId="{E36BD71D-5B69-4BED-BA7D-5810DB4920D8}" srcOrd="0" destOrd="0" presId="urn:microsoft.com/office/officeart/2005/8/layout/vList2"/>
    <dgm:cxn modelId="{91D25337-9C3F-4EA1-8B5A-4107B911E78C}" type="presOf" srcId="{C1A2C003-A814-45E8-9F8E-A1E9D86F36DB}" destId="{4DAB12D8-BCB8-4BAB-928C-478EA3AD7E32}" srcOrd="0" destOrd="0" presId="urn:microsoft.com/office/officeart/2005/8/layout/vList2"/>
    <dgm:cxn modelId="{3131CB42-2F9A-4578-BE59-67E4EAE9797A}" type="presOf" srcId="{B23E61C5-43CA-4639-B307-2A8D8737203D}" destId="{B3864A27-465D-406A-9B63-65B13BEFAFEC}" srcOrd="0" destOrd="0" presId="urn:microsoft.com/office/officeart/2005/8/layout/vList2"/>
    <dgm:cxn modelId="{8CD5AB4C-8502-496C-95D4-D49E7FEE3C6F}" srcId="{914AAE3D-5B73-42F0-A10C-BF649103E8E9}" destId="{AA98D12E-3A5C-4643-85FD-19DF81B9477B}" srcOrd="6" destOrd="0" parTransId="{CA4F3393-F75E-4C92-A03A-F195EAB7BB26}" sibTransId="{EAE938C3-A3E2-45A1-A83B-5E3C1438FF23}"/>
    <dgm:cxn modelId="{CC8C2F6D-80A5-40D4-903C-6026A3008E2D}" type="presOf" srcId="{BFF9383A-A800-49DE-A1D0-044E74A486A3}" destId="{0B540191-5D61-4256-BDE6-D02FE4835C3B}" srcOrd="0" destOrd="0" presId="urn:microsoft.com/office/officeart/2005/8/layout/vList2"/>
    <dgm:cxn modelId="{300EAB57-5981-42DA-8D4C-D4FBCD8AE058}" type="presOf" srcId="{FA81AF53-BC8C-45DC-A2F0-82108458E2BD}" destId="{B5784050-EE22-4DC2-8E99-7103AAF95276}" srcOrd="0" destOrd="0" presId="urn:microsoft.com/office/officeart/2005/8/layout/vList2"/>
    <dgm:cxn modelId="{E2F2B786-D2D1-480A-B029-361320D0FE32}" srcId="{FA81AF53-BC8C-45DC-A2F0-82108458E2BD}" destId="{42466360-3562-499F-958B-CD51F2558AA7}" srcOrd="0" destOrd="0" parTransId="{97B064B4-B531-4878-BDEE-9533D94FD253}" sibTransId="{41E4DC3E-E96A-4B07-A6E6-52E47102018D}"/>
    <dgm:cxn modelId="{B8378592-E3CF-4BC9-9C13-907848ABC5D5}" type="presOf" srcId="{42466360-3562-499F-958B-CD51F2558AA7}" destId="{4D048EDB-0AE6-4C1C-B788-BFD9FFC1990D}" srcOrd="0" destOrd="0" presId="urn:microsoft.com/office/officeart/2005/8/layout/vList2"/>
    <dgm:cxn modelId="{5196769E-2CA6-4015-B5F9-0A9B596932B7}" type="presOf" srcId="{3B5A1B06-A894-4B0F-A15D-8E887ED4E839}" destId="{88F531D9-63B7-4F12-BCED-45C666A2C973}" srcOrd="0" destOrd="0" presId="urn:microsoft.com/office/officeart/2005/8/layout/vList2"/>
    <dgm:cxn modelId="{4492AAAC-CD05-43A7-8D16-34D50610EA53}" type="presOf" srcId="{AA98D12E-3A5C-4643-85FD-19DF81B9477B}" destId="{2F7B71D1-D7FC-4818-9C4A-E6B0080591EC}" srcOrd="0" destOrd="0" presId="urn:microsoft.com/office/officeart/2005/8/layout/vList2"/>
    <dgm:cxn modelId="{ABEFAEB5-C119-4234-B5F6-8FDBF7933482}" srcId="{914AAE3D-5B73-42F0-A10C-BF649103E8E9}" destId="{B23E61C5-43CA-4639-B307-2A8D8737203D}" srcOrd="0" destOrd="0" parTransId="{CA0B6BA9-81EF-455E-B1A5-E8248FD0AC99}" sibTransId="{616A9227-8B3E-48BA-BCF4-A48CEFCE8282}"/>
    <dgm:cxn modelId="{B3C142B8-CEBD-4715-B02F-2397AEBB2194}" type="presOf" srcId="{5F2287FE-F217-47C7-8C8E-8D728B4BCBF1}" destId="{BCFEC00D-AFB2-4418-908C-5C89E5CD9D07}" srcOrd="0" destOrd="0" presId="urn:microsoft.com/office/officeart/2005/8/layout/vList2"/>
    <dgm:cxn modelId="{7FAA59D0-05E9-4E9E-AE27-3E109A330594}" srcId="{914AAE3D-5B73-42F0-A10C-BF649103E8E9}" destId="{3B5A1B06-A894-4B0F-A15D-8E887ED4E839}" srcOrd="3" destOrd="0" parTransId="{02FF44E8-C94C-43D6-8D5B-AF51941F78C9}" sibTransId="{E23DF130-896D-4860-984F-27C1476769EF}"/>
    <dgm:cxn modelId="{120E2ED7-972A-4170-8D09-51516D770FA8}" srcId="{914AAE3D-5B73-42F0-A10C-BF649103E8E9}" destId="{16571DCB-5DC7-42A0-90AC-6E90F29D3569}" srcOrd="4" destOrd="0" parTransId="{418EC640-5E14-4A43-9990-F170B9DCA99C}" sibTransId="{34585D90-C9D1-4A88-919F-C5D32C1CFFC3}"/>
    <dgm:cxn modelId="{9834B3D8-4E0E-4E4E-987B-9D23815BAD30}" srcId="{914AAE3D-5B73-42F0-A10C-BF649103E8E9}" destId="{BFF9383A-A800-49DE-A1D0-044E74A486A3}" srcOrd="5" destOrd="0" parTransId="{28F9C8BD-9189-4F85-9DE1-0A7CD82127A3}" sibTransId="{8660C3D3-E1A5-441B-B2DE-A1097599ABEC}"/>
    <dgm:cxn modelId="{F69B71AE-A232-4709-8286-6C1C6F9350D2}" type="presParOf" srcId="{A1A10BFF-7D93-4701-8EB9-C3558606B44E}" destId="{B3864A27-465D-406A-9B63-65B13BEFAFEC}" srcOrd="0" destOrd="0" presId="urn:microsoft.com/office/officeart/2005/8/layout/vList2"/>
    <dgm:cxn modelId="{607CDF09-1B80-4447-8211-5B1B548C4642}" type="presParOf" srcId="{A1A10BFF-7D93-4701-8EB9-C3558606B44E}" destId="{7EBEC66E-F835-4E92-9AFB-B31D485CFA66}" srcOrd="1" destOrd="0" presId="urn:microsoft.com/office/officeart/2005/8/layout/vList2"/>
    <dgm:cxn modelId="{2B44B182-0BEC-49A2-8532-C84ED4A1FBDE}" type="presParOf" srcId="{A1A10BFF-7D93-4701-8EB9-C3558606B44E}" destId="{BCFEC00D-AFB2-4418-908C-5C89E5CD9D07}" srcOrd="2" destOrd="0" presId="urn:microsoft.com/office/officeart/2005/8/layout/vList2"/>
    <dgm:cxn modelId="{0E728101-B006-4136-9511-FE3E6BB10CDA}" type="presParOf" srcId="{A1A10BFF-7D93-4701-8EB9-C3558606B44E}" destId="{E04E7694-659A-46D9-BEE8-982897A4A1FE}" srcOrd="3" destOrd="0" presId="urn:microsoft.com/office/officeart/2005/8/layout/vList2"/>
    <dgm:cxn modelId="{5CD6F8FA-F958-487D-9918-125B6FA3299C}" type="presParOf" srcId="{A1A10BFF-7D93-4701-8EB9-C3558606B44E}" destId="{4DAB12D8-BCB8-4BAB-928C-478EA3AD7E32}" srcOrd="4" destOrd="0" presId="urn:microsoft.com/office/officeart/2005/8/layout/vList2"/>
    <dgm:cxn modelId="{8D41D6C3-6639-4C67-9F36-04A16380FEE5}" type="presParOf" srcId="{A1A10BFF-7D93-4701-8EB9-C3558606B44E}" destId="{97BB7642-81B6-444C-ACB8-CFEAD3167C23}" srcOrd="5" destOrd="0" presId="urn:microsoft.com/office/officeart/2005/8/layout/vList2"/>
    <dgm:cxn modelId="{D6E8EE67-E9A9-4358-BC47-5B01D6DBCA66}" type="presParOf" srcId="{A1A10BFF-7D93-4701-8EB9-C3558606B44E}" destId="{88F531D9-63B7-4F12-BCED-45C666A2C973}" srcOrd="6" destOrd="0" presId="urn:microsoft.com/office/officeart/2005/8/layout/vList2"/>
    <dgm:cxn modelId="{8013D82D-6BB6-4FF0-8A75-02D13E492042}" type="presParOf" srcId="{A1A10BFF-7D93-4701-8EB9-C3558606B44E}" destId="{6B34DE73-F1B2-4B8E-9B1B-E661D55EE81C}" srcOrd="7" destOrd="0" presId="urn:microsoft.com/office/officeart/2005/8/layout/vList2"/>
    <dgm:cxn modelId="{08D0FB0C-ACF3-4C7B-8B0A-43C9B65CD1A1}" type="presParOf" srcId="{A1A10BFF-7D93-4701-8EB9-C3558606B44E}" destId="{E36BD71D-5B69-4BED-BA7D-5810DB4920D8}" srcOrd="8" destOrd="0" presId="urn:microsoft.com/office/officeart/2005/8/layout/vList2"/>
    <dgm:cxn modelId="{3E748C7B-985E-48B5-9A30-6783300FB81C}" type="presParOf" srcId="{A1A10BFF-7D93-4701-8EB9-C3558606B44E}" destId="{0DEC8BF7-9EE1-47ED-81E6-79CF2F4E936F}" srcOrd="9" destOrd="0" presId="urn:microsoft.com/office/officeart/2005/8/layout/vList2"/>
    <dgm:cxn modelId="{14755A4C-9D5E-4A20-8180-4B404C22148B}" type="presParOf" srcId="{A1A10BFF-7D93-4701-8EB9-C3558606B44E}" destId="{0B540191-5D61-4256-BDE6-D02FE4835C3B}" srcOrd="10" destOrd="0" presId="urn:microsoft.com/office/officeart/2005/8/layout/vList2"/>
    <dgm:cxn modelId="{FED01E34-B139-477A-942B-4CB3B4EB9BA1}" type="presParOf" srcId="{A1A10BFF-7D93-4701-8EB9-C3558606B44E}" destId="{10CCB3C1-3732-4B35-851B-94BD86D17D6C}" srcOrd="11" destOrd="0" presId="urn:microsoft.com/office/officeart/2005/8/layout/vList2"/>
    <dgm:cxn modelId="{3E1CEA6B-B945-465A-B148-212D0505FFD3}" type="presParOf" srcId="{A1A10BFF-7D93-4701-8EB9-C3558606B44E}" destId="{2F7B71D1-D7FC-4818-9C4A-E6B0080591EC}" srcOrd="12" destOrd="0" presId="urn:microsoft.com/office/officeart/2005/8/layout/vList2"/>
    <dgm:cxn modelId="{07EB3C5E-EAB5-4363-ABE6-5D138E65C348}" type="presParOf" srcId="{A1A10BFF-7D93-4701-8EB9-C3558606B44E}" destId="{A89E13C1-A99E-46D1-893A-FECD6E706CE7}" srcOrd="13" destOrd="0" presId="urn:microsoft.com/office/officeart/2005/8/layout/vList2"/>
    <dgm:cxn modelId="{D935BBF8-4571-4484-B98E-B211E28C5F3A}" type="presParOf" srcId="{A1A10BFF-7D93-4701-8EB9-C3558606B44E}" destId="{B5784050-EE22-4DC2-8E99-7103AAF95276}" srcOrd="14" destOrd="0" presId="urn:microsoft.com/office/officeart/2005/8/layout/vList2"/>
    <dgm:cxn modelId="{89F44EFC-17F7-48EC-BC70-55C94100EA20}" type="presParOf" srcId="{A1A10BFF-7D93-4701-8EB9-C3558606B44E}" destId="{4D048EDB-0AE6-4C1C-B788-BFD9FFC1990D}" srcOrd="15" destOrd="0" presId="urn:microsoft.com/office/officeart/2005/8/layout/vList2"/>
    <dgm:cxn modelId="{F9771F8E-1406-4D39-85F1-C87F6E100A67}" type="presParOf" srcId="{A1A10BFF-7D93-4701-8EB9-C3558606B44E}" destId="{99808E57-05AE-4970-AF15-58C8FBACE609}"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2DF7B5-6B8F-4B62-BD22-5AE02564C69B}"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en-US"/>
        </a:p>
      </dgm:t>
    </dgm:pt>
    <dgm:pt modelId="{F3080E15-2DEB-4E9F-9400-76CD20185166}">
      <dgm:prSet phldrT="[Text]" custT="1"/>
      <dgm:spPr/>
      <dgm:t>
        <a:bodyPr/>
        <a:lstStyle/>
        <a:p>
          <a:r>
            <a:rPr lang="en-IN" sz="1400" dirty="0">
              <a:latin typeface="Arial" panose="020B0604020202020204" pitchFamily="34" charset="0"/>
              <a:cs typeface="Arial" panose="020B0604020202020204" pitchFamily="34" charset="0"/>
            </a:rPr>
            <a:t>Separate &amp; not directly connected to storage and manufacturing areas.</a:t>
          </a:r>
          <a:endParaRPr lang="en-US" sz="1400" dirty="0">
            <a:latin typeface="Arial" panose="020B0604020202020204" pitchFamily="34" charset="0"/>
            <a:cs typeface="Arial" panose="020B0604020202020204" pitchFamily="34" charset="0"/>
          </a:endParaRPr>
        </a:p>
      </dgm:t>
    </dgm:pt>
    <dgm:pt modelId="{77F3B66E-76DB-4432-B26A-137FE6EDA599}" type="parTrans" cxnId="{400B8C6C-37EA-4E52-A6AF-89B8BD809CF7}">
      <dgm:prSet/>
      <dgm:spPr/>
      <dgm:t>
        <a:bodyPr/>
        <a:lstStyle/>
        <a:p>
          <a:endParaRPr lang="en-US" sz="1400">
            <a:latin typeface="Arial" panose="020B0604020202020204" pitchFamily="34" charset="0"/>
            <a:cs typeface="Arial" panose="020B0604020202020204" pitchFamily="34" charset="0"/>
          </a:endParaRPr>
        </a:p>
      </dgm:t>
    </dgm:pt>
    <dgm:pt modelId="{F748E6D5-0AA2-478B-94E7-B3AB41BB0E4F}" type="sibTrans" cxnId="{400B8C6C-37EA-4E52-A6AF-89B8BD809CF7}">
      <dgm:prSet/>
      <dgm:spPr/>
      <dgm:t>
        <a:bodyPr/>
        <a:lstStyle/>
        <a:p>
          <a:endParaRPr lang="en-US" sz="1400">
            <a:latin typeface="Arial" panose="020B0604020202020204" pitchFamily="34" charset="0"/>
            <a:cs typeface="Arial" panose="020B0604020202020204" pitchFamily="34" charset="0"/>
          </a:endParaRPr>
        </a:p>
      </dgm:t>
    </dgm:pt>
    <dgm:pt modelId="{570E4C59-AA8B-4A80-AD0E-EF52EC7BBE25}">
      <dgm:prSet phldrT="[Text]" custT="1"/>
      <dgm:spPr/>
      <dgm:t>
        <a:bodyPr/>
        <a:lstStyle/>
        <a:p>
          <a:r>
            <a:rPr lang="en-IN" sz="1400" dirty="0">
              <a:latin typeface="Arial" panose="020B0604020202020204" pitchFamily="34" charset="0"/>
              <a:cs typeface="Arial" panose="020B0604020202020204" pitchFamily="34" charset="0"/>
            </a:rPr>
            <a:t>Separate and adequate number of toilets / urinals for male and female.  (1:25 ratio for facility : employee  to be followed).</a:t>
          </a:r>
          <a:endParaRPr lang="en-US" sz="1400" dirty="0">
            <a:latin typeface="Arial" panose="020B0604020202020204" pitchFamily="34" charset="0"/>
            <a:cs typeface="Arial" panose="020B0604020202020204" pitchFamily="34" charset="0"/>
          </a:endParaRPr>
        </a:p>
      </dgm:t>
    </dgm:pt>
    <dgm:pt modelId="{62D56E47-9E89-4155-A78B-023C34DB8AB3}" type="parTrans" cxnId="{0045B772-FF83-4C66-A47B-EC39D29D042C}">
      <dgm:prSet/>
      <dgm:spPr/>
      <dgm:t>
        <a:bodyPr/>
        <a:lstStyle/>
        <a:p>
          <a:endParaRPr lang="en-US" sz="1400">
            <a:latin typeface="Arial" panose="020B0604020202020204" pitchFamily="34" charset="0"/>
            <a:cs typeface="Arial" panose="020B0604020202020204" pitchFamily="34" charset="0"/>
          </a:endParaRPr>
        </a:p>
      </dgm:t>
    </dgm:pt>
    <dgm:pt modelId="{CA421BED-D4BC-4053-93C6-2049B8F817C9}" type="sibTrans" cxnId="{0045B772-FF83-4C66-A47B-EC39D29D042C}">
      <dgm:prSet/>
      <dgm:spPr/>
      <dgm:t>
        <a:bodyPr/>
        <a:lstStyle/>
        <a:p>
          <a:endParaRPr lang="en-US" sz="1400">
            <a:latin typeface="Arial" panose="020B0604020202020204" pitchFamily="34" charset="0"/>
            <a:cs typeface="Arial" panose="020B0604020202020204" pitchFamily="34" charset="0"/>
          </a:endParaRPr>
        </a:p>
      </dgm:t>
    </dgm:pt>
    <dgm:pt modelId="{4B9C0CB4-0278-4F50-9199-CA2ECD6A7597}">
      <dgm:prSet phldrT="[Text]" custT="1"/>
      <dgm:spPr/>
      <dgm:t>
        <a:bodyPr/>
        <a:lstStyle/>
        <a:p>
          <a:r>
            <a:rPr lang="en-IN" sz="1400" dirty="0">
              <a:latin typeface="Arial" panose="020B0604020202020204" pitchFamily="34" charset="0"/>
              <a:cs typeface="Arial" panose="020B0604020202020204" pitchFamily="34" charset="0"/>
            </a:rPr>
            <a:t>Adequate water supply in toilets and urinals. </a:t>
          </a:r>
          <a:endParaRPr lang="en-US" sz="1400" dirty="0">
            <a:latin typeface="Arial" panose="020B0604020202020204" pitchFamily="34" charset="0"/>
            <a:cs typeface="Arial" panose="020B0604020202020204" pitchFamily="34" charset="0"/>
          </a:endParaRPr>
        </a:p>
      </dgm:t>
    </dgm:pt>
    <dgm:pt modelId="{A3C99AA2-8729-4506-BCA4-C266E7B8C862}" type="parTrans" cxnId="{8472BECC-7CB9-4F59-B7EE-D8F71EE8700A}">
      <dgm:prSet/>
      <dgm:spPr/>
      <dgm:t>
        <a:bodyPr/>
        <a:lstStyle/>
        <a:p>
          <a:endParaRPr lang="en-US" sz="1400">
            <a:latin typeface="Arial" panose="020B0604020202020204" pitchFamily="34" charset="0"/>
            <a:cs typeface="Arial" panose="020B0604020202020204" pitchFamily="34" charset="0"/>
          </a:endParaRPr>
        </a:p>
      </dgm:t>
    </dgm:pt>
    <dgm:pt modelId="{56B835E0-5283-4D8B-A28A-623C06D4C0CB}" type="sibTrans" cxnId="{8472BECC-7CB9-4F59-B7EE-D8F71EE8700A}">
      <dgm:prSet/>
      <dgm:spPr/>
      <dgm:t>
        <a:bodyPr/>
        <a:lstStyle/>
        <a:p>
          <a:endParaRPr lang="en-US" sz="1400">
            <a:latin typeface="Arial" panose="020B0604020202020204" pitchFamily="34" charset="0"/>
            <a:cs typeface="Arial" panose="020B0604020202020204" pitchFamily="34" charset="0"/>
          </a:endParaRPr>
        </a:p>
      </dgm:t>
    </dgm:pt>
    <dgm:pt modelId="{A957947B-29DE-4D6F-AFFA-57AA0B525A20}">
      <dgm:prSet phldrT="[Text]" custT="1"/>
      <dgm:spPr/>
      <dgm:t>
        <a:bodyPr/>
        <a:lstStyle/>
        <a:p>
          <a:r>
            <a:rPr lang="en-IN" sz="1400" dirty="0">
              <a:latin typeface="Arial" panose="020B0604020202020204" pitchFamily="34" charset="0"/>
              <a:cs typeface="Arial" panose="020B0604020202020204" pitchFamily="34" charset="0"/>
            </a:rPr>
            <a:t>Use of potable water at toilet wash basin stations.</a:t>
          </a:r>
          <a:endParaRPr lang="en-US" sz="1400" dirty="0">
            <a:latin typeface="Arial" panose="020B0604020202020204" pitchFamily="34" charset="0"/>
            <a:cs typeface="Arial" panose="020B0604020202020204" pitchFamily="34" charset="0"/>
          </a:endParaRPr>
        </a:p>
      </dgm:t>
    </dgm:pt>
    <dgm:pt modelId="{EE3B309D-EA27-4BD2-A12E-D33BF6A5D67D}" type="parTrans" cxnId="{9A580A60-E603-4F8C-B7CA-A27A52B951C0}">
      <dgm:prSet/>
      <dgm:spPr/>
      <dgm:t>
        <a:bodyPr/>
        <a:lstStyle/>
        <a:p>
          <a:endParaRPr lang="en-US" sz="1400">
            <a:latin typeface="Arial" panose="020B0604020202020204" pitchFamily="34" charset="0"/>
            <a:cs typeface="Arial" panose="020B0604020202020204" pitchFamily="34" charset="0"/>
          </a:endParaRPr>
        </a:p>
      </dgm:t>
    </dgm:pt>
    <dgm:pt modelId="{917AA9CA-89EA-4205-A9CF-9653963C3271}" type="sibTrans" cxnId="{9A580A60-E603-4F8C-B7CA-A27A52B951C0}">
      <dgm:prSet/>
      <dgm:spPr/>
      <dgm:t>
        <a:bodyPr/>
        <a:lstStyle/>
        <a:p>
          <a:endParaRPr lang="en-US" sz="1400">
            <a:latin typeface="Arial" panose="020B0604020202020204" pitchFamily="34" charset="0"/>
            <a:cs typeface="Arial" panose="020B0604020202020204" pitchFamily="34" charset="0"/>
          </a:endParaRPr>
        </a:p>
      </dgm:t>
    </dgm:pt>
    <dgm:pt modelId="{88331BA9-FBAD-4DFD-BC33-4595B458FEFA}">
      <dgm:prSet phldrT="[Text]" custT="1"/>
      <dgm:spPr/>
      <dgm:t>
        <a:bodyPr/>
        <a:lstStyle/>
        <a:p>
          <a:r>
            <a:rPr lang="en-IN" sz="1400" dirty="0">
              <a:latin typeface="Arial" panose="020B0604020202020204" pitchFamily="34" charset="0"/>
              <a:cs typeface="Arial" panose="020B0604020202020204" pitchFamily="34" charset="0"/>
            </a:rPr>
            <a:t>Clean and sanitized toilet facilities during working hours.</a:t>
          </a:r>
          <a:endParaRPr lang="en-US" sz="1400" dirty="0">
            <a:latin typeface="Arial" panose="020B0604020202020204" pitchFamily="34" charset="0"/>
            <a:cs typeface="Arial" panose="020B0604020202020204" pitchFamily="34" charset="0"/>
          </a:endParaRPr>
        </a:p>
      </dgm:t>
    </dgm:pt>
    <dgm:pt modelId="{64A20BD2-3EE5-4C2C-AA86-D7D7C9A11F9C}" type="parTrans" cxnId="{80E5A0E3-026A-4692-B8BD-4A30F8D1F160}">
      <dgm:prSet/>
      <dgm:spPr/>
      <dgm:t>
        <a:bodyPr/>
        <a:lstStyle/>
        <a:p>
          <a:endParaRPr lang="en-US" sz="1400">
            <a:latin typeface="Arial" panose="020B0604020202020204" pitchFamily="34" charset="0"/>
            <a:cs typeface="Arial" panose="020B0604020202020204" pitchFamily="34" charset="0"/>
          </a:endParaRPr>
        </a:p>
      </dgm:t>
    </dgm:pt>
    <dgm:pt modelId="{13F1636B-ED24-45A6-BFDF-F7BA0E61C5F6}" type="sibTrans" cxnId="{80E5A0E3-026A-4692-B8BD-4A30F8D1F160}">
      <dgm:prSet/>
      <dgm:spPr/>
      <dgm:t>
        <a:bodyPr/>
        <a:lstStyle/>
        <a:p>
          <a:endParaRPr lang="en-US" sz="1400">
            <a:latin typeface="Arial" panose="020B0604020202020204" pitchFamily="34" charset="0"/>
            <a:cs typeface="Arial" panose="020B0604020202020204" pitchFamily="34" charset="0"/>
          </a:endParaRPr>
        </a:p>
      </dgm:t>
    </dgm:pt>
    <dgm:pt modelId="{BE7DDB05-6C53-4CC9-A912-AF4BF29DEEA8}">
      <dgm:prSet phldrT="[Text]" custT="1"/>
      <dgm:spPr/>
      <dgm:t>
        <a:bodyPr/>
        <a:lstStyle/>
        <a:p>
          <a:r>
            <a:rPr lang="en-IN" sz="1400" dirty="0">
              <a:latin typeface="Arial" panose="020B0604020202020204" pitchFamily="34" charset="0"/>
              <a:cs typeface="Arial" panose="020B0604020202020204" pitchFamily="34" charset="0"/>
            </a:rPr>
            <a:t>Designed to ensure hygienic removal of waste matter. </a:t>
          </a:r>
          <a:endParaRPr lang="en-US" sz="1400" dirty="0">
            <a:latin typeface="Arial" panose="020B0604020202020204" pitchFamily="34" charset="0"/>
            <a:cs typeface="Arial" panose="020B0604020202020204" pitchFamily="34" charset="0"/>
          </a:endParaRPr>
        </a:p>
      </dgm:t>
    </dgm:pt>
    <dgm:pt modelId="{A43E24B3-9657-429D-9EAE-76DFCD05DAE1}" type="parTrans" cxnId="{295649E6-740F-42EF-A67B-E6049A5F6DD2}">
      <dgm:prSet/>
      <dgm:spPr/>
      <dgm:t>
        <a:bodyPr/>
        <a:lstStyle/>
        <a:p>
          <a:endParaRPr lang="en-US" sz="1400">
            <a:latin typeface="Arial" panose="020B0604020202020204" pitchFamily="34" charset="0"/>
            <a:cs typeface="Arial" panose="020B0604020202020204" pitchFamily="34" charset="0"/>
          </a:endParaRPr>
        </a:p>
      </dgm:t>
    </dgm:pt>
    <dgm:pt modelId="{F695276E-0139-4300-BEFA-7B511F82BC73}" type="sibTrans" cxnId="{295649E6-740F-42EF-A67B-E6049A5F6DD2}">
      <dgm:prSet/>
      <dgm:spPr/>
      <dgm:t>
        <a:bodyPr/>
        <a:lstStyle/>
        <a:p>
          <a:endParaRPr lang="en-US" sz="1400">
            <a:latin typeface="Arial" panose="020B0604020202020204" pitchFamily="34" charset="0"/>
            <a:cs typeface="Arial" panose="020B0604020202020204" pitchFamily="34" charset="0"/>
          </a:endParaRPr>
        </a:p>
      </dgm:t>
    </dgm:pt>
    <dgm:pt modelId="{C07894C1-24C6-405B-AA36-6E3E97B373E1}">
      <dgm:prSet phldrT="[Text]" custT="1"/>
      <dgm:spPr/>
      <dgm:t>
        <a:bodyPr/>
        <a:lstStyle/>
        <a:p>
          <a:r>
            <a:rPr lang="en-IN" sz="1400" dirty="0">
              <a:latin typeface="Arial" panose="020B0604020202020204" pitchFamily="34" charset="0"/>
              <a:cs typeface="Arial" panose="020B0604020202020204" pitchFamily="34" charset="0"/>
            </a:rPr>
            <a:t>Well lit, ventilated and not opening directly into food handling areas.</a:t>
          </a:r>
          <a:endParaRPr lang="en-US" sz="1400" dirty="0">
            <a:latin typeface="Arial" panose="020B0604020202020204" pitchFamily="34" charset="0"/>
            <a:cs typeface="Arial" panose="020B0604020202020204" pitchFamily="34" charset="0"/>
          </a:endParaRPr>
        </a:p>
      </dgm:t>
    </dgm:pt>
    <dgm:pt modelId="{C32DCA78-CEA0-46A6-9FA0-BDE8EC6ED01A}" type="parTrans" cxnId="{C804710B-07E6-49C4-A3AF-6F2C9EE08418}">
      <dgm:prSet/>
      <dgm:spPr/>
      <dgm:t>
        <a:bodyPr/>
        <a:lstStyle/>
        <a:p>
          <a:endParaRPr lang="en-US" sz="1400">
            <a:latin typeface="Arial" panose="020B0604020202020204" pitchFamily="34" charset="0"/>
            <a:cs typeface="Arial" panose="020B0604020202020204" pitchFamily="34" charset="0"/>
          </a:endParaRPr>
        </a:p>
      </dgm:t>
    </dgm:pt>
    <dgm:pt modelId="{F0EB1ED3-4B41-44A9-A0BE-2EA3ACD7D2A3}" type="sibTrans" cxnId="{C804710B-07E6-49C4-A3AF-6F2C9EE08418}">
      <dgm:prSet/>
      <dgm:spPr/>
      <dgm:t>
        <a:bodyPr/>
        <a:lstStyle/>
        <a:p>
          <a:endParaRPr lang="en-US" sz="1400">
            <a:latin typeface="Arial" panose="020B0604020202020204" pitchFamily="34" charset="0"/>
            <a:cs typeface="Arial" panose="020B0604020202020204" pitchFamily="34" charset="0"/>
          </a:endParaRPr>
        </a:p>
      </dgm:t>
    </dgm:pt>
    <dgm:pt modelId="{8B245FB6-542F-4C04-9BF4-39DE083E5FF7}" type="pres">
      <dgm:prSet presAssocID="{B32DF7B5-6B8F-4B62-BD22-5AE02564C69B}" presName="Name0" presStyleCnt="0">
        <dgm:presLayoutVars>
          <dgm:chMax val="7"/>
          <dgm:chPref val="7"/>
          <dgm:dir/>
        </dgm:presLayoutVars>
      </dgm:prSet>
      <dgm:spPr/>
    </dgm:pt>
    <dgm:pt modelId="{5C3A6A6C-FF8A-4846-8696-179C8707BD74}" type="pres">
      <dgm:prSet presAssocID="{B32DF7B5-6B8F-4B62-BD22-5AE02564C69B}" presName="Name1" presStyleCnt="0"/>
      <dgm:spPr/>
    </dgm:pt>
    <dgm:pt modelId="{E284B7CC-DD59-471E-9C1B-CA86E32BC302}" type="pres">
      <dgm:prSet presAssocID="{B32DF7B5-6B8F-4B62-BD22-5AE02564C69B}" presName="cycle" presStyleCnt="0"/>
      <dgm:spPr/>
    </dgm:pt>
    <dgm:pt modelId="{5C9C4057-26E2-461F-BD33-7CD1589852FA}" type="pres">
      <dgm:prSet presAssocID="{B32DF7B5-6B8F-4B62-BD22-5AE02564C69B}" presName="srcNode" presStyleLbl="node1" presStyleIdx="0" presStyleCnt="7"/>
      <dgm:spPr/>
    </dgm:pt>
    <dgm:pt modelId="{4D3B5E65-A4E3-4BB8-ACA4-5C07F74DABEE}" type="pres">
      <dgm:prSet presAssocID="{B32DF7B5-6B8F-4B62-BD22-5AE02564C69B}" presName="conn" presStyleLbl="parChTrans1D2" presStyleIdx="0" presStyleCnt="1"/>
      <dgm:spPr/>
    </dgm:pt>
    <dgm:pt modelId="{1058EB9A-5ED6-407F-8D2C-106893D94E11}" type="pres">
      <dgm:prSet presAssocID="{B32DF7B5-6B8F-4B62-BD22-5AE02564C69B}" presName="extraNode" presStyleLbl="node1" presStyleIdx="0" presStyleCnt="7"/>
      <dgm:spPr/>
    </dgm:pt>
    <dgm:pt modelId="{84380AF1-79B5-46D4-A55F-73B98552C77B}" type="pres">
      <dgm:prSet presAssocID="{B32DF7B5-6B8F-4B62-BD22-5AE02564C69B}" presName="dstNode" presStyleLbl="node1" presStyleIdx="0" presStyleCnt="7"/>
      <dgm:spPr/>
    </dgm:pt>
    <dgm:pt modelId="{03FB06A1-F0D5-4CD5-BF2D-F909C3A43D99}" type="pres">
      <dgm:prSet presAssocID="{F3080E15-2DEB-4E9F-9400-76CD20185166}" presName="text_1" presStyleLbl="node1" presStyleIdx="0" presStyleCnt="7" custScaleX="92856">
        <dgm:presLayoutVars>
          <dgm:bulletEnabled val="1"/>
        </dgm:presLayoutVars>
      </dgm:prSet>
      <dgm:spPr/>
    </dgm:pt>
    <dgm:pt modelId="{5C03E944-F6D4-4ABA-85B6-A0819FDCD00F}" type="pres">
      <dgm:prSet presAssocID="{F3080E15-2DEB-4E9F-9400-76CD20185166}" presName="accent_1" presStyleCnt="0"/>
      <dgm:spPr/>
    </dgm:pt>
    <dgm:pt modelId="{19300BE4-3D54-4E01-A0DC-8DA65271227F}" type="pres">
      <dgm:prSet presAssocID="{F3080E15-2DEB-4E9F-9400-76CD20185166}" presName="accentRepeatNode" presStyleLbl="solidFgAcc1" presStyleIdx="0" presStyleCnt="7"/>
      <dgm:spPr/>
    </dgm:pt>
    <dgm:pt modelId="{5B119A40-4ECD-431D-BCA8-736D1FBAB5E7}" type="pres">
      <dgm:prSet presAssocID="{570E4C59-AA8B-4A80-AD0E-EF52EC7BBE25}" presName="text_2" presStyleLbl="node1" presStyleIdx="1" presStyleCnt="7" custScaleX="92414" custLinFactNeighborY="4603">
        <dgm:presLayoutVars>
          <dgm:bulletEnabled val="1"/>
        </dgm:presLayoutVars>
      </dgm:prSet>
      <dgm:spPr/>
    </dgm:pt>
    <dgm:pt modelId="{80422670-34D6-44B2-A101-29E9B401AB97}" type="pres">
      <dgm:prSet presAssocID="{570E4C59-AA8B-4A80-AD0E-EF52EC7BBE25}" presName="accent_2" presStyleCnt="0"/>
      <dgm:spPr/>
    </dgm:pt>
    <dgm:pt modelId="{AE37BDA1-E616-4EBA-B2C5-308CCA11CF7E}" type="pres">
      <dgm:prSet presAssocID="{570E4C59-AA8B-4A80-AD0E-EF52EC7BBE25}" presName="accentRepeatNode" presStyleLbl="solidFgAcc1" presStyleIdx="1" presStyleCnt="7"/>
      <dgm:spPr/>
    </dgm:pt>
    <dgm:pt modelId="{0A14BACB-3A81-4D60-93F0-81493C30579C}" type="pres">
      <dgm:prSet presAssocID="{4B9C0CB4-0278-4F50-9199-CA2ECD6A7597}" presName="text_3" presStyleLbl="node1" presStyleIdx="2" presStyleCnt="7" custScaleX="92147">
        <dgm:presLayoutVars>
          <dgm:bulletEnabled val="1"/>
        </dgm:presLayoutVars>
      </dgm:prSet>
      <dgm:spPr/>
    </dgm:pt>
    <dgm:pt modelId="{3534AB01-EF97-4A04-B017-DFFB325BB036}" type="pres">
      <dgm:prSet presAssocID="{4B9C0CB4-0278-4F50-9199-CA2ECD6A7597}" presName="accent_3" presStyleCnt="0"/>
      <dgm:spPr/>
    </dgm:pt>
    <dgm:pt modelId="{5A5B07BD-95E4-40A1-8C8A-41B7B237D385}" type="pres">
      <dgm:prSet presAssocID="{4B9C0CB4-0278-4F50-9199-CA2ECD6A7597}" presName="accentRepeatNode" presStyleLbl="solidFgAcc1" presStyleIdx="2" presStyleCnt="7"/>
      <dgm:spPr/>
    </dgm:pt>
    <dgm:pt modelId="{DBC04838-C901-4E34-BD6F-EB8A6373CC7E}" type="pres">
      <dgm:prSet presAssocID="{A957947B-29DE-4D6F-AFFA-57AA0B525A20}" presName="text_4" presStyleLbl="node1" presStyleIdx="3" presStyleCnt="7" custScaleX="92058">
        <dgm:presLayoutVars>
          <dgm:bulletEnabled val="1"/>
        </dgm:presLayoutVars>
      </dgm:prSet>
      <dgm:spPr/>
    </dgm:pt>
    <dgm:pt modelId="{191B8EF4-55A4-4F31-8D6A-6FBCD54852D4}" type="pres">
      <dgm:prSet presAssocID="{A957947B-29DE-4D6F-AFFA-57AA0B525A20}" presName="accent_4" presStyleCnt="0"/>
      <dgm:spPr/>
    </dgm:pt>
    <dgm:pt modelId="{BE94037C-EF9F-45C8-9030-AB7878BF41A4}" type="pres">
      <dgm:prSet presAssocID="{A957947B-29DE-4D6F-AFFA-57AA0B525A20}" presName="accentRepeatNode" presStyleLbl="solidFgAcc1" presStyleIdx="3" presStyleCnt="7"/>
      <dgm:spPr/>
    </dgm:pt>
    <dgm:pt modelId="{7880BDD1-B9CD-4C4C-ABE0-6E9A1402E211}" type="pres">
      <dgm:prSet presAssocID="{88331BA9-FBAD-4DFD-BC33-4595B458FEFA}" presName="text_5" presStyleLbl="node1" presStyleIdx="4" presStyleCnt="7" custScaleX="92147">
        <dgm:presLayoutVars>
          <dgm:bulletEnabled val="1"/>
        </dgm:presLayoutVars>
      </dgm:prSet>
      <dgm:spPr/>
    </dgm:pt>
    <dgm:pt modelId="{9E87FA5F-9865-4360-930D-A20F485A1827}" type="pres">
      <dgm:prSet presAssocID="{88331BA9-FBAD-4DFD-BC33-4595B458FEFA}" presName="accent_5" presStyleCnt="0"/>
      <dgm:spPr/>
    </dgm:pt>
    <dgm:pt modelId="{D4834CC2-DAB3-4C30-86CC-7BB1F2893B49}" type="pres">
      <dgm:prSet presAssocID="{88331BA9-FBAD-4DFD-BC33-4595B458FEFA}" presName="accentRepeatNode" presStyleLbl="solidFgAcc1" presStyleIdx="4" presStyleCnt="7"/>
      <dgm:spPr/>
    </dgm:pt>
    <dgm:pt modelId="{4D5739BF-D15D-4D17-A8D2-146F9ECB42E5}" type="pres">
      <dgm:prSet presAssocID="{BE7DDB05-6C53-4CC9-A912-AF4BF29DEEA8}" presName="text_6" presStyleLbl="node1" presStyleIdx="5" presStyleCnt="7" custScaleX="92414">
        <dgm:presLayoutVars>
          <dgm:bulletEnabled val="1"/>
        </dgm:presLayoutVars>
      </dgm:prSet>
      <dgm:spPr/>
    </dgm:pt>
    <dgm:pt modelId="{8966552F-4F2B-4D8F-B518-BD92C0DDF71A}" type="pres">
      <dgm:prSet presAssocID="{BE7DDB05-6C53-4CC9-A912-AF4BF29DEEA8}" presName="accent_6" presStyleCnt="0"/>
      <dgm:spPr/>
    </dgm:pt>
    <dgm:pt modelId="{F3D9C77A-C76A-4336-A6E1-60F4CE5866B2}" type="pres">
      <dgm:prSet presAssocID="{BE7DDB05-6C53-4CC9-A912-AF4BF29DEEA8}" presName="accentRepeatNode" presStyleLbl="solidFgAcc1" presStyleIdx="5" presStyleCnt="7"/>
      <dgm:spPr/>
    </dgm:pt>
    <dgm:pt modelId="{421BFEED-4140-4C5A-9C26-463ECC6D9E09}" type="pres">
      <dgm:prSet presAssocID="{C07894C1-24C6-405B-AA36-6E3E97B373E1}" presName="text_7" presStyleLbl="node1" presStyleIdx="6" presStyleCnt="7" custScaleX="92856">
        <dgm:presLayoutVars>
          <dgm:bulletEnabled val="1"/>
        </dgm:presLayoutVars>
      </dgm:prSet>
      <dgm:spPr/>
    </dgm:pt>
    <dgm:pt modelId="{5BCB6036-ABC3-4BB1-A10D-EC7D0710F9AD}" type="pres">
      <dgm:prSet presAssocID="{C07894C1-24C6-405B-AA36-6E3E97B373E1}" presName="accent_7" presStyleCnt="0"/>
      <dgm:spPr/>
    </dgm:pt>
    <dgm:pt modelId="{F6F082AB-6DE5-4B3F-B8F9-B4A981F61740}" type="pres">
      <dgm:prSet presAssocID="{C07894C1-24C6-405B-AA36-6E3E97B373E1}" presName="accentRepeatNode" presStyleLbl="solidFgAcc1" presStyleIdx="6" presStyleCnt="7"/>
      <dgm:spPr/>
    </dgm:pt>
  </dgm:ptLst>
  <dgm:cxnLst>
    <dgm:cxn modelId="{C804710B-07E6-49C4-A3AF-6F2C9EE08418}" srcId="{B32DF7B5-6B8F-4B62-BD22-5AE02564C69B}" destId="{C07894C1-24C6-405B-AA36-6E3E97B373E1}" srcOrd="6" destOrd="0" parTransId="{C32DCA78-CEA0-46A6-9FA0-BDE8EC6ED01A}" sibTransId="{F0EB1ED3-4B41-44A9-A0BE-2EA3ACD7D2A3}"/>
    <dgm:cxn modelId="{C013345D-652F-4D36-81D0-CF337E7256EC}" type="presOf" srcId="{B32DF7B5-6B8F-4B62-BD22-5AE02564C69B}" destId="{8B245FB6-542F-4C04-9BF4-39DE083E5FF7}" srcOrd="0" destOrd="0" presId="urn:microsoft.com/office/officeart/2008/layout/VerticalCurvedList"/>
    <dgm:cxn modelId="{9A580A60-E603-4F8C-B7CA-A27A52B951C0}" srcId="{B32DF7B5-6B8F-4B62-BD22-5AE02564C69B}" destId="{A957947B-29DE-4D6F-AFFA-57AA0B525A20}" srcOrd="3" destOrd="0" parTransId="{EE3B309D-EA27-4BD2-A12E-D33BF6A5D67D}" sibTransId="{917AA9CA-89EA-4205-A9CF-9653963C3271}"/>
    <dgm:cxn modelId="{DF5ABA64-0C42-4EF2-BE18-76C14B4AEBA8}" type="presOf" srcId="{BE7DDB05-6C53-4CC9-A912-AF4BF29DEEA8}" destId="{4D5739BF-D15D-4D17-A8D2-146F9ECB42E5}" srcOrd="0" destOrd="0" presId="urn:microsoft.com/office/officeart/2008/layout/VerticalCurvedList"/>
    <dgm:cxn modelId="{400B8C6C-37EA-4E52-A6AF-89B8BD809CF7}" srcId="{B32DF7B5-6B8F-4B62-BD22-5AE02564C69B}" destId="{F3080E15-2DEB-4E9F-9400-76CD20185166}" srcOrd="0" destOrd="0" parTransId="{77F3B66E-76DB-4432-B26A-137FE6EDA599}" sibTransId="{F748E6D5-0AA2-478B-94E7-B3AB41BB0E4F}"/>
    <dgm:cxn modelId="{0045B772-FF83-4C66-A47B-EC39D29D042C}" srcId="{B32DF7B5-6B8F-4B62-BD22-5AE02564C69B}" destId="{570E4C59-AA8B-4A80-AD0E-EF52EC7BBE25}" srcOrd="1" destOrd="0" parTransId="{62D56E47-9E89-4155-A78B-023C34DB8AB3}" sibTransId="{CA421BED-D4BC-4053-93C6-2049B8F817C9}"/>
    <dgm:cxn modelId="{C3E44853-5CF0-4A7C-AA97-0DADFCD3FBBB}" type="presOf" srcId="{C07894C1-24C6-405B-AA36-6E3E97B373E1}" destId="{421BFEED-4140-4C5A-9C26-463ECC6D9E09}" srcOrd="0" destOrd="0" presId="urn:microsoft.com/office/officeart/2008/layout/VerticalCurvedList"/>
    <dgm:cxn modelId="{E7D3E876-41FF-4B3F-971E-E4F05D030649}" type="presOf" srcId="{F3080E15-2DEB-4E9F-9400-76CD20185166}" destId="{03FB06A1-F0D5-4CD5-BF2D-F909C3A43D99}" srcOrd="0" destOrd="0" presId="urn:microsoft.com/office/officeart/2008/layout/VerticalCurvedList"/>
    <dgm:cxn modelId="{64EAE47F-2D1B-4F98-875B-8048D5DDDD9B}" type="presOf" srcId="{88331BA9-FBAD-4DFD-BC33-4595B458FEFA}" destId="{7880BDD1-B9CD-4C4C-ABE0-6E9A1402E211}" srcOrd="0" destOrd="0" presId="urn:microsoft.com/office/officeart/2008/layout/VerticalCurvedList"/>
    <dgm:cxn modelId="{906894B0-DBBE-408D-966E-A278C328AD95}" type="presOf" srcId="{F748E6D5-0AA2-478B-94E7-B3AB41BB0E4F}" destId="{4D3B5E65-A4E3-4BB8-ACA4-5C07F74DABEE}" srcOrd="0" destOrd="0" presId="urn:microsoft.com/office/officeart/2008/layout/VerticalCurvedList"/>
    <dgm:cxn modelId="{91A3D3B5-A267-40FB-BAC6-F5416EA69ADF}" type="presOf" srcId="{A957947B-29DE-4D6F-AFFA-57AA0B525A20}" destId="{DBC04838-C901-4E34-BD6F-EB8A6373CC7E}" srcOrd="0" destOrd="0" presId="urn:microsoft.com/office/officeart/2008/layout/VerticalCurvedList"/>
    <dgm:cxn modelId="{3052F6B7-C496-4772-920E-F826CF6AF484}" type="presOf" srcId="{570E4C59-AA8B-4A80-AD0E-EF52EC7BBE25}" destId="{5B119A40-4ECD-431D-BCA8-736D1FBAB5E7}" srcOrd="0" destOrd="0" presId="urn:microsoft.com/office/officeart/2008/layout/VerticalCurvedList"/>
    <dgm:cxn modelId="{1A6673C7-1D05-45EB-B24B-99670CB1C7F3}" type="presOf" srcId="{4B9C0CB4-0278-4F50-9199-CA2ECD6A7597}" destId="{0A14BACB-3A81-4D60-93F0-81493C30579C}" srcOrd="0" destOrd="0" presId="urn:microsoft.com/office/officeart/2008/layout/VerticalCurvedList"/>
    <dgm:cxn modelId="{8472BECC-7CB9-4F59-B7EE-D8F71EE8700A}" srcId="{B32DF7B5-6B8F-4B62-BD22-5AE02564C69B}" destId="{4B9C0CB4-0278-4F50-9199-CA2ECD6A7597}" srcOrd="2" destOrd="0" parTransId="{A3C99AA2-8729-4506-BCA4-C266E7B8C862}" sibTransId="{56B835E0-5283-4D8B-A28A-623C06D4C0CB}"/>
    <dgm:cxn modelId="{80E5A0E3-026A-4692-B8BD-4A30F8D1F160}" srcId="{B32DF7B5-6B8F-4B62-BD22-5AE02564C69B}" destId="{88331BA9-FBAD-4DFD-BC33-4595B458FEFA}" srcOrd="4" destOrd="0" parTransId="{64A20BD2-3EE5-4C2C-AA86-D7D7C9A11F9C}" sibTransId="{13F1636B-ED24-45A6-BFDF-F7BA0E61C5F6}"/>
    <dgm:cxn modelId="{295649E6-740F-42EF-A67B-E6049A5F6DD2}" srcId="{B32DF7B5-6B8F-4B62-BD22-5AE02564C69B}" destId="{BE7DDB05-6C53-4CC9-A912-AF4BF29DEEA8}" srcOrd="5" destOrd="0" parTransId="{A43E24B3-9657-429D-9EAE-76DFCD05DAE1}" sibTransId="{F695276E-0139-4300-BEFA-7B511F82BC73}"/>
    <dgm:cxn modelId="{BB72813D-FACC-42DF-B62C-DD9FBE11746F}" type="presParOf" srcId="{8B245FB6-542F-4C04-9BF4-39DE083E5FF7}" destId="{5C3A6A6C-FF8A-4846-8696-179C8707BD74}" srcOrd="0" destOrd="0" presId="urn:microsoft.com/office/officeart/2008/layout/VerticalCurvedList"/>
    <dgm:cxn modelId="{652A961F-0BC8-4BD6-8DF7-3FCF1E8BABAB}" type="presParOf" srcId="{5C3A6A6C-FF8A-4846-8696-179C8707BD74}" destId="{E284B7CC-DD59-471E-9C1B-CA86E32BC302}" srcOrd="0" destOrd="0" presId="urn:microsoft.com/office/officeart/2008/layout/VerticalCurvedList"/>
    <dgm:cxn modelId="{9F7935D6-7A57-4896-AA9E-4DDAEE6DBB10}" type="presParOf" srcId="{E284B7CC-DD59-471E-9C1B-CA86E32BC302}" destId="{5C9C4057-26E2-461F-BD33-7CD1589852FA}" srcOrd="0" destOrd="0" presId="urn:microsoft.com/office/officeart/2008/layout/VerticalCurvedList"/>
    <dgm:cxn modelId="{666A77CB-F1AD-4ECF-8DED-3E04CE87E1B1}" type="presParOf" srcId="{E284B7CC-DD59-471E-9C1B-CA86E32BC302}" destId="{4D3B5E65-A4E3-4BB8-ACA4-5C07F74DABEE}" srcOrd="1" destOrd="0" presId="urn:microsoft.com/office/officeart/2008/layout/VerticalCurvedList"/>
    <dgm:cxn modelId="{0F2796A6-DD90-4619-AAB2-E5B3E69C0E92}" type="presParOf" srcId="{E284B7CC-DD59-471E-9C1B-CA86E32BC302}" destId="{1058EB9A-5ED6-407F-8D2C-106893D94E11}" srcOrd="2" destOrd="0" presId="urn:microsoft.com/office/officeart/2008/layout/VerticalCurvedList"/>
    <dgm:cxn modelId="{C9E7E999-C745-4153-A4C7-4F7E5BE11670}" type="presParOf" srcId="{E284B7CC-DD59-471E-9C1B-CA86E32BC302}" destId="{84380AF1-79B5-46D4-A55F-73B98552C77B}" srcOrd="3" destOrd="0" presId="urn:microsoft.com/office/officeart/2008/layout/VerticalCurvedList"/>
    <dgm:cxn modelId="{6F06A862-02E3-46C6-B1AE-F5A1D3E34AA5}" type="presParOf" srcId="{5C3A6A6C-FF8A-4846-8696-179C8707BD74}" destId="{03FB06A1-F0D5-4CD5-BF2D-F909C3A43D99}" srcOrd="1" destOrd="0" presId="urn:microsoft.com/office/officeart/2008/layout/VerticalCurvedList"/>
    <dgm:cxn modelId="{98FB2656-B632-4537-A00F-277E96627761}" type="presParOf" srcId="{5C3A6A6C-FF8A-4846-8696-179C8707BD74}" destId="{5C03E944-F6D4-4ABA-85B6-A0819FDCD00F}" srcOrd="2" destOrd="0" presId="urn:microsoft.com/office/officeart/2008/layout/VerticalCurvedList"/>
    <dgm:cxn modelId="{5FE9E3A2-5D00-4DB1-B98A-363E86C98291}" type="presParOf" srcId="{5C03E944-F6D4-4ABA-85B6-A0819FDCD00F}" destId="{19300BE4-3D54-4E01-A0DC-8DA65271227F}" srcOrd="0" destOrd="0" presId="urn:microsoft.com/office/officeart/2008/layout/VerticalCurvedList"/>
    <dgm:cxn modelId="{4A7996F8-BE78-4BEB-8360-4C4801D35314}" type="presParOf" srcId="{5C3A6A6C-FF8A-4846-8696-179C8707BD74}" destId="{5B119A40-4ECD-431D-BCA8-736D1FBAB5E7}" srcOrd="3" destOrd="0" presId="urn:microsoft.com/office/officeart/2008/layout/VerticalCurvedList"/>
    <dgm:cxn modelId="{E52FCAAC-EFDB-446E-A00B-570A3F349B22}" type="presParOf" srcId="{5C3A6A6C-FF8A-4846-8696-179C8707BD74}" destId="{80422670-34D6-44B2-A101-29E9B401AB97}" srcOrd="4" destOrd="0" presId="urn:microsoft.com/office/officeart/2008/layout/VerticalCurvedList"/>
    <dgm:cxn modelId="{982ED2E9-CC59-4ECD-A96F-5788BFC110E5}" type="presParOf" srcId="{80422670-34D6-44B2-A101-29E9B401AB97}" destId="{AE37BDA1-E616-4EBA-B2C5-308CCA11CF7E}" srcOrd="0" destOrd="0" presId="urn:microsoft.com/office/officeart/2008/layout/VerticalCurvedList"/>
    <dgm:cxn modelId="{FCE5F8C7-1992-4D4A-A43D-0CC83DC52A4C}" type="presParOf" srcId="{5C3A6A6C-FF8A-4846-8696-179C8707BD74}" destId="{0A14BACB-3A81-4D60-93F0-81493C30579C}" srcOrd="5" destOrd="0" presId="urn:microsoft.com/office/officeart/2008/layout/VerticalCurvedList"/>
    <dgm:cxn modelId="{CAE2B88D-38B9-4486-A72C-C33F2E18A23F}" type="presParOf" srcId="{5C3A6A6C-FF8A-4846-8696-179C8707BD74}" destId="{3534AB01-EF97-4A04-B017-DFFB325BB036}" srcOrd="6" destOrd="0" presId="urn:microsoft.com/office/officeart/2008/layout/VerticalCurvedList"/>
    <dgm:cxn modelId="{DB490370-807F-42EC-87A1-89A05477B839}" type="presParOf" srcId="{3534AB01-EF97-4A04-B017-DFFB325BB036}" destId="{5A5B07BD-95E4-40A1-8C8A-41B7B237D385}" srcOrd="0" destOrd="0" presId="urn:microsoft.com/office/officeart/2008/layout/VerticalCurvedList"/>
    <dgm:cxn modelId="{D2690A42-3D3D-4F4F-AA32-08CA44B8CBED}" type="presParOf" srcId="{5C3A6A6C-FF8A-4846-8696-179C8707BD74}" destId="{DBC04838-C901-4E34-BD6F-EB8A6373CC7E}" srcOrd="7" destOrd="0" presId="urn:microsoft.com/office/officeart/2008/layout/VerticalCurvedList"/>
    <dgm:cxn modelId="{65DC2146-E186-4578-8623-9CC929FED881}" type="presParOf" srcId="{5C3A6A6C-FF8A-4846-8696-179C8707BD74}" destId="{191B8EF4-55A4-4F31-8D6A-6FBCD54852D4}" srcOrd="8" destOrd="0" presId="urn:microsoft.com/office/officeart/2008/layout/VerticalCurvedList"/>
    <dgm:cxn modelId="{24BC2811-E5D6-4087-825B-42DF931A123B}" type="presParOf" srcId="{191B8EF4-55A4-4F31-8D6A-6FBCD54852D4}" destId="{BE94037C-EF9F-45C8-9030-AB7878BF41A4}" srcOrd="0" destOrd="0" presId="urn:microsoft.com/office/officeart/2008/layout/VerticalCurvedList"/>
    <dgm:cxn modelId="{BAF1F0DE-949F-4F49-9A80-C5DBD7E75D18}" type="presParOf" srcId="{5C3A6A6C-FF8A-4846-8696-179C8707BD74}" destId="{7880BDD1-B9CD-4C4C-ABE0-6E9A1402E211}" srcOrd="9" destOrd="0" presId="urn:microsoft.com/office/officeart/2008/layout/VerticalCurvedList"/>
    <dgm:cxn modelId="{86D58A1D-FA0A-4EB4-B1DE-8BBA4C7246F1}" type="presParOf" srcId="{5C3A6A6C-FF8A-4846-8696-179C8707BD74}" destId="{9E87FA5F-9865-4360-930D-A20F485A1827}" srcOrd="10" destOrd="0" presId="urn:microsoft.com/office/officeart/2008/layout/VerticalCurvedList"/>
    <dgm:cxn modelId="{E48691A7-D958-497B-838A-5737665BE114}" type="presParOf" srcId="{9E87FA5F-9865-4360-930D-A20F485A1827}" destId="{D4834CC2-DAB3-4C30-86CC-7BB1F2893B49}" srcOrd="0" destOrd="0" presId="urn:microsoft.com/office/officeart/2008/layout/VerticalCurvedList"/>
    <dgm:cxn modelId="{F3C372EB-FB58-4267-9BAA-D327CD9EC8B1}" type="presParOf" srcId="{5C3A6A6C-FF8A-4846-8696-179C8707BD74}" destId="{4D5739BF-D15D-4D17-A8D2-146F9ECB42E5}" srcOrd="11" destOrd="0" presId="urn:microsoft.com/office/officeart/2008/layout/VerticalCurvedList"/>
    <dgm:cxn modelId="{E4B913EF-A4E9-4220-A8CE-18D29936F208}" type="presParOf" srcId="{5C3A6A6C-FF8A-4846-8696-179C8707BD74}" destId="{8966552F-4F2B-4D8F-B518-BD92C0DDF71A}" srcOrd="12" destOrd="0" presId="urn:microsoft.com/office/officeart/2008/layout/VerticalCurvedList"/>
    <dgm:cxn modelId="{3A59DD27-CC46-408F-857A-D66713E4E076}" type="presParOf" srcId="{8966552F-4F2B-4D8F-B518-BD92C0DDF71A}" destId="{F3D9C77A-C76A-4336-A6E1-60F4CE5866B2}" srcOrd="0" destOrd="0" presId="urn:microsoft.com/office/officeart/2008/layout/VerticalCurvedList"/>
    <dgm:cxn modelId="{20B81B5E-DE9D-4553-A3C5-1704565FA0A7}" type="presParOf" srcId="{5C3A6A6C-FF8A-4846-8696-179C8707BD74}" destId="{421BFEED-4140-4C5A-9C26-463ECC6D9E09}" srcOrd="13" destOrd="0" presId="urn:microsoft.com/office/officeart/2008/layout/VerticalCurvedList"/>
    <dgm:cxn modelId="{A743C47F-D99A-4E2C-B0B4-0AC437A90234}" type="presParOf" srcId="{5C3A6A6C-FF8A-4846-8696-179C8707BD74}" destId="{5BCB6036-ABC3-4BB1-A10D-EC7D0710F9AD}" srcOrd="14" destOrd="0" presId="urn:microsoft.com/office/officeart/2008/layout/VerticalCurvedList"/>
    <dgm:cxn modelId="{1CA7D4CE-0CB2-4545-A8E3-A519FA11A080}" type="presParOf" srcId="{5BCB6036-ABC3-4BB1-A10D-EC7D0710F9AD}" destId="{F6F082AB-6DE5-4B3F-B8F9-B4A981F6174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95EC0E-9393-4E1A-B395-5A5709D92CB6}" type="doc">
      <dgm:prSet loTypeId="urn:microsoft.com/office/officeart/2005/8/layout/matrix1" loCatId="matrix" qsTypeId="urn:microsoft.com/office/officeart/2005/8/quickstyle/simple3" qsCatId="simple" csTypeId="urn:microsoft.com/office/officeart/2005/8/colors/colorful2" csCatId="colorful" phldr="1"/>
      <dgm:spPr/>
      <dgm:t>
        <a:bodyPr/>
        <a:lstStyle/>
        <a:p>
          <a:endParaRPr lang="en-US"/>
        </a:p>
      </dgm:t>
    </dgm:pt>
    <dgm:pt modelId="{CCFE368D-E045-4CD4-8EB7-C98F59FD52D9}">
      <dgm:prSet phldrT="[Text]" custT="1"/>
      <dgm:spPr/>
      <dgm:t>
        <a:bodyPr/>
        <a:lstStyle/>
        <a:p>
          <a:r>
            <a:rPr lang="en-IN" sz="1600" dirty="0">
              <a:latin typeface="Arial" panose="020B0604020202020204" pitchFamily="34" charset="0"/>
              <a:cs typeface="Arial" panose="020B0604020202020204" pitchFamily="34" charset="0"/>
            </a:rPr>
            <a:t>Restricted access to authorized personnel / only those personnel working in material and product storage areas.</a:t>
          </a:r>
          <a:endParaRPr lang="en-US" sz="1600" dirty="0">
            <a:latin typeface="Arial" panose="020B0604020202020204" pitchFamily="34" charset="0"/>
            <a:cs typeface="Arial" panose="020B0604020202020204" pitchFamily="34" charset="0"/>
          </a:endParaRPr>
        </a:p>
      </dgm:t>
    </dgm:pt>
    <dgm:pt modelId="{A0CC80CE-5FB5-43E0-A5EC-80177BA76928}" type="parTrans" cxnId="{03738B97-3CEE-402E-84F0-7EDCBD8A7E37}">
      <dgm:prSet/>
      <dgm:spPr/>
      <dgm:t>
        <a:bodyPr/>
        <a:lstStyle/>
        <a:p>
          <a:endParaRPr lang="en-US" sz="1600">
            <a:latin typeface="Arial" panose="020B0604020202020204" pitchFamily="34" charset="0"/>
            <a:cs typeface="Arial" panose="020B0604020202020204" pitchFamily="34" charset="0"/>
          </a:endParaRPr>
        </a:p>
      </dgm:t>
    </dgm:pt>
    <dgm:pt modelId="{7B679210-0C05-466A-8539-1BB530C57FB2}" type="sibTrans" cxnId="{03738B97-3CEE-402E-84F0-7EDCBD8A7E37}">
      <dgm:prSet/>
      <dgm:spPr/>
      <dgm:t>
        <a:bodyPr/>
        <a:lstStyle/>
        <a:p>
          <a:endParaRPr lang="en-US" sz="1600">
            <a:latin typeface="Arial" panose="020B0604020202020204" pitchFamily="34" charset="0"/>
            <a:cs typeface="Arial" panose="020B0604020202020204" pitchFamily="34" charset="0"/>
          </a:endParaRPr>
        </a:p>
      </dgm:t>
    </dgm:pt>
    <dgm:pt modelId="{CC9E72C4-AD4B-4071-93F7-1658B7B62992}">
      <dgm:prSet phldrT="[Text]" custT="1"/>
      <dgm:spPr/>
      <dgm:t>
        <a:bodyPr/>
        <a:lstStyle/>
        <a:p>
          <a:r>
            <a:rPr lang="en-IN" sz="1600" dirty="0">
              <a:latin typeface="Arial" panose="020B0604020202020204" pitchFamily="34" charset="0"/>
              <a:cs typeface="Arial" panose="020B0604020202020204" pitchFamily="34" charset="0"/>
            </a:rPr>
            <a:t>Air curtain at all entrances and exits opening to the external environment</a:t>
          </a:r>
          <a:endParaRPr lang="en-US" sz="1600" dirty="0">
            <a:latin typeface="Arial" panose="020B0604020202020204" pitchFamily="34" charset="0"/>
            <a:cs typeface="Arial" panose="020B0604020202020204" pitchFamily="34" charset="0"/>
          </a:endParaRPr>
        </a:p>
      </dgm:t>
    </dgm:pt>
    <dgm:pt modelId="{64683107-B336-4918-A945-990EB60A0902}" type="parTrans" cxnId="{3FFDC6AD-AA91-44FA-A965-F7490BF77EC9}">
      <dgm:prSet/>
      <dgm:spPr/>
      <dgm:t>
        <a:bodyPr/>
        <a:lstStyle/>
        <a:p>
          <a:endParaRPr lang="en-US" sz="1600">
            <a:latin typeface="Arial" panose="020B0604020202020204" pitchFamily="34" charset="0"/>
            <a:cs typeface="Arial" panose="020B0604020202020204" pitchFamily="34" charset="0"/>
          </a:endParaRPr>
        </a:p>
      </dgm:t>
    </dgm:pt>
    <dgm:pt modelId="{0CF71BB2-5A0A-4B53-AF6A-5C3F61BB5193}" type="sibTrans" cxnId="{3FFDC6AD-AA91-44FA-A965-F7490BF77EC9}">
      <dgm:prSet/>
      <dgm:spPr/>
      <dgm:t>
        <a:bodyPr/>
        <a:lstStyle/>
        <a:p>
          <a:endParaRPr lang="en-US" sz="1600">
            <a:latin typeface="Arial" panose="020B0604020202020204" pitchFamily="34" charset="0"/>
            <a:cs typeface="Arial" panose="020B0604020202020204" pitchFamily="34" charset="0"/>
          </a:endParaRPr>
        </a:p>
      </dgm:t>
    </dgm:pt>
    <dgm:pt modelId="{54EC73C0-06C7-4D58-9322-7CC894B6F469}">
      <dgm:prSet phldrT="[Text]" custT="1"/>
      <dgm:spPr/>
      <dgm:t>
        <a:bodyPr/>
        <a:lstStyle/>
        <a:p>
          <a:r>
            <a:rPr lang="en-IN" sz="1600" dirty="0">
              <a:latin typeface="Arial" panose="020B0604020202020204" pitchFamily="34" charset="0"/>
              <a:cs typeface="Arial" panose="020B0604020202020204" pitchFamily="34" charset="0"/>
            </a:rPr>
            <a:t>Controlled access to High Risk Zone through  Biometrics.</a:t>
          </a:r>
          <a:endParaRPr lang="en-US" sz="1600" dirty="0">
            <a:latin typeface="Arial" panose="020B0604020202020204" pitchFamily="34" charset="0"/>
            <a:cs typeface="Arial" panose="020B0604020202020204" pitchFamily="34" charset="0"/>
          </a:endParaRPr>
        </a:p>
      </dgm:t>
    </dgm:pt>
    <dgm:pt modelId="{3A2E061B-8435-458A-8F58-34718525B335}" type="parTrans" cxnId="{594380AF-1494-47BE-9392-19192A67ADAB}">
      <dgm:prSet/>
      <dgm:spPr/>
      <dgm:t>
        <a:bodyPr/>
        <a:lstStyle/>
        <a:p>
          <a:endParaRPr lang="en-US" sz="1600">
            <a:latin typeface="Arial" panose="020B0604020202020204" pitchFamily="34" charset="0"/>
            <a:cs typeface="Arial" panose="020B0604020202020204" pitchFamily="34" charset="0"/>
          </a:endParaRPr>
        </a:p>
      </dgm:t>
    </dgm:pt>
    <dgm:pt modelId="{2B5DAA1F-8B2D-423E-8636-836BD748535E}" type="sibTrans" cxnId="{594380AF-1494-47BE-9392-19192A67ADAB}">
      <dgm:prSet/>
      <dgm:spPr/>
      <dgm:t>
        <a:bodyPr/>
        <a:lstStyle/>
        <a:p>
          <a:endParaRPr lang="en-US" sz="1600">
            <a:latin typeface="Arial" panose="020B0604020202020204" pitchFamily="34" charset="0"/>
            <a:cs typeface="Arial" panose="020B0604020202020204" pitchFamily="34" charset="0"/>
          </a:endParaRPr>
        </a:p>
      </dgm:t>
    </dgm:pt>
    <dgm:pt modelId="{C5F79090-15E7-40CE-B411-2B365DEBD187}">
      <dgm:prSet phldrT="[Text]" custT="1"/>
      <dgm:spPr/>
      <dgm:t>
        <a:bodyPr/>
        <a:lstStyle/>
        <a:p>
          <a:r>
            <a:rPr lang="en-IN" sz="1600" dirty="0">
              <a:latin typeface="Arial" panose="020B0604020202020204" pitchFamily="34" charset="0"/>
              <a:cs typeface="Arial" panose="020B0604020202020204" pitchFamily="34" charset="0"/>
            </a:rPr>
            <a:t>Provision of buffer area / pass box / air lock between storage area and manufacturing area in case they are directly connected </a:t>
          </a:r>
          <a:endParaRPr lang="en-US" sz="1600" dirty="0">
            <a:latin typeface="Arial" panose="020B0604020202020204" pitchFamily="34" charset="0"/>
            <a:cs typeface="Arial" panose="020B0604020202020204" pitchFamily="34" charset="0"/>
          </a:endParaRPr>
        </a:p>
      </dgm:t>
    </dgm:pt>
    <dgm:pt modelId="{290757C5-AC39-472C-BDAD-98ADF581F3DD}" type="parTrans" cxnId="{9B81133E-A017-4F12-969B-4E97C07F4113}">
      <dgm:prSet/>
      <dgm:spPr/>
      <dgm:t>
        <a:bodyPr/>
        <a:lstStyle/>
        <a:p>
          <a:endParaRPr lang="en-US" sz="1600">
            <a:latin typeface="Arial" panose="020B0604020202020204" pitchFamily="34" charset="0"/>
            <a:cs typeface="Arial" panose="020B0604020202020204" pitchFamily="34" charset="0"/>
          </a:endParaRPr>
        </a:p>
      </dgm:t>
    </dgm:pt>
    <dgm:pt modelId="{5B217303-3F36-492F-A17B-3F56A66012A8}" type="sibTrans" cxnId="{9B81133E-A017-4F12-969B-4E97C07F4113}">
      <dgm:prSet/>
      <dgm:spPr/>
      <dgm:t>
        <a:bodyPr/>
        <a:lstStyle/>
        <a:p>
          <a:endParaRPr lang="en-US" sz="1600">
            <a:latin typeface="Arial" panose="020B0604020202020204" pitchFamily="34" charset="0"/>
            <a:cs typeface="Arial" panose="020B0604020202020204" pitchFamily="34" charset="0"/>
          </a:endParaRPr>
        </a:p>
      </dgm:t>
    </dgm:pt>
    <dgm:pt modelId="{DFEE80E1-CC69-4EAA-B65D-B95F268770BA}">
      <dgm:prSet phldrT="[Text]" custT="1"/>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l="-2426" r="-6270"/>
          </a:stretch>
        </a:blipFill>
      </dgm:spPr>
      <dgm:t>
        <a:bodyPr/>
        <a:lstStyle/>
        <a:p>
          <a:r>
            <a:rPr lang="en-US" sz="1600" dirty="0">
              <a:latin typeface="Arial" panose="020B0604020202020204" pitchFamily="34" charset="0"/>
              <a:cs typeface="Arial" panose="020B0604020202020204" pitchFamily="34" charset="0"/>
            </a:rPr>
            <a:t>   </a:t>
          </a:r>
        </a:p>
      </dgm:t>
    </dgm:pt>
    <dgm:pt modelId="{A8FA07CD-0666-4230-A47D-AD82125F64AA}" type="sibTrans" cxnId="{D52D3319-3FB9-47B0-8B7C-D4D26C47819C}">
      <dgm:prSet/>
      <dgm:spPr/>
      <dgm:t>
        <a:bodyPr/>
        <a:lstStyle/>
        <a:p>
          <a:endParaRPr lang="en-US" sz="1600">
            <a:latin typeface="Arial" panose="020B0604020202020204" pitchFamily="34" charset="0"/>
            <a:cs typeface="Arial" panose="020B0604020202020204" pitchFamily="34" charset="0"/>
          </a:endParaRPr>
        </a:p>
      </dgm:t>
    </dgm:pt>
    <dgm:pt modelId="{DD44A4A2-CCB0-4611-A923-9670EA04DBF4}" type="parTrans" cxnId="{D52D3319-3FB9-47B0-8B7C-D4D26C47819C}">
      <dgm:prSet/>
      <dgm:spPr/>
      <dgm:t>
        <a:bodyPr/>
        <a:lstStyle/>
        <a:p>
          <a:endParaRPr lang="en-US" sz="1600">
            <a:latin typeface="Arial" panose="020B0604020202020204" pitchFamily="34" charset="0"/>
            <a:cs typeface="Arial" panose="020B0604020202020204" pitchFamily="34" charset="0"/>
          </a:endParaRPr>
        </a:p>
      </dgm:t>
    </dgm:pt>
    <dgm:pt modelId="{7FC1994D-4EFF-40F0-B9A0-ADB5C732AAF3}" type="pres">
      <dgm:prSet presAssocID="{C895EC0E-9393-4E1A-B395-5A5709D92CB6}" presName="diagram" presStyleCnt="0">
        <dgm:presLayoutVars>
          <dgm:chMax val="1"/>
          <dgm:dir/>
          <dgm:animLvl val="ctr"/>
          <dgm:resizeHandles val="exact"/>
        </dgm:presLayoutVars>
      </dgm:prSet>
      <dgm:spPr/>
    </dgm:pt>
    <dgm:pt modelId="{D73AC21F-A41E-4ACF-B5F2-CEFAE12DE372}" type="pres">
      <dgm:prSet presAssocID="{C895EC0E-9393-4E1A-B395-5A5709D92CB6}" presName="matrix" presStyleCnt="0"/>
      <dgm:spPr/>
    </dgm:pt>
    <dgm:pt modelId="{8513B4DB-8BC7-433D-B6A8-543A57EE9C80}" type="pres">
      <dgm:prSet presAssocID="{C895EC0E-9393-4E1A-B395-5A5709D92CB6}" presName="tile1" presStyleLbl="node1" presStyleIdx="0" presStyleCnt="4" custLinFactNeighborX="-22966" custLinFactNeighborY="-1862"/>
      <dgm:spPr/>
    </dgm:pt>
    <dgm:pt modelId="{2B481BC6-9BB7-4EEB-A758-956E911A3C23}" type="pres">
      <dgm:prSet presAssocID="{C895EC0E-9393-4E1A-B395-5A5709D92CB6}" presName="tile1text" presStyleLbl="node1" presStyleIdx="0" presStyleCnt="4">
        <dgm:presLayoutVars>
          <dgm:chMax val="0"/>
          <dgm:chPref val="0"/>
          <dgm:bulletEnabled val="1"/>
        </dgm:presLayoutVars>
      </dgm:prSet>
      <dgm:spPr/>
    </dgm:pt>
    <dgm:pt modelId="{A12935A4-A13C-41D8-8A52-6510CBAE2817}" type="pres">
      <dgm:prSet presAssocID="{C895EC0E-9393-4E1A-B395-5A5709D92CB6}" presName="tile2" presStyleLbl="node1" presStyleIdx="1" presStyleCnt="4" custLinFactNeighborX="4854" custLinFactNeighborY="390"/>
      <dgm:spPr/>
    </dgm:pt>
    <dgm:pt modelId="{69DDE364-4B65-42B0-B660-965827C7675A}" type="pres">
      <dgm:prSet presAssocID="{C895EC0E-9393-4E1A-B395-5A5709D92CB6}" presName="tile2text" presStyleLbl="node1" presStyleIdx="1" presStyleCnt="4">
        <dgm:presLayoutVars>
          <dgm:chMax val="0"/>
          <dgm:chPref val="0"/>
          <dgm:bulletEnabled val="1"/>
        </dgm:presLayoutVars>
      </dgm:prSet>
      <dgm:spPr/>
    </dgm:pt>
    <dgm:pt modelId="{D920E7C3-293A-4DAA-98A7-31B33B6B61B4}" type="pres">
      <dgm:prSet presAssocID="{C895EC0E-9393-4E1A-B395-5A5709D92CB6}" presName="tile3" presStyleLbl="node1" presStyleIdx="2" presStyleCnt="4"/>
      <dgm:spPr/>
    </dgm:pt>
    <dgm:pt modelId="{D8EE8489-5C46-4ABB-95D0-C8F81453AB45}" type="pres">
      <dgm:prSet presAssocID="{C895EC0E-9393-4E1A-B395-5A5709D92CB6}" presName="tile3text" presStyleLbl="node1" presStyleIdx="2" presStyleCnt="4">
        <dgm:presLayoutVars>
          <dgm:chMax val="0"/>
          <dgm:chPref val="0"/>
          <dgm:bulletEnabled val="1"/>
        </dgm:presLayoutVars>
      </dgm:prSet>
      <dgm:spPr/>
    </dgm:pt>
    <dgm:pt modelId="{8785EBF9-AFE5-4F6D-BFB4-0531DAD3B2AF}" type="pres">
      <dgm:prSet presAssocID="{C895EC0E-9393-4E1A-B395-5A5709D92CB6}" presName="tile4" presStyleLbl="node1" presStyleIdx="3" presStyleCnt="4"/>
      <dgm:spPr/>
    </dgm:pt>
    <dgm:pt modelId="{71BB5CAC-0C4F-4AA7-8863-E8C24CF68A16}" type="pres">
      <dgm:prSet presAssocID="{C895EC0E-9393-4E1A-B395-5A5709D92CB6}" presName="tile4text" presStyleLbl="node1" presStyleIdx="3" presStyleCnt="4">
        <dgm:presLayoutVars>
          <dgm:chMax val="0"/>
          <dgm:chPref val="0"/>
          <dgm:bulletEnabled val="1"/>
        </dgm:presLayoutVars>
      </dgm:prSet>
      <dgm:spPr/>
    </dgm:pt>
    <dgm:pt modelId="{ABA1E7F2-9683-4BF5-B3F8-64881FD8BE44}" type="pres">
      <dgm:prSet presAssocID="{C895EC0E-9393-4E1A-B395-5A5709D92CB6}" presName="centerTile" presStyleLbl="fgShp" presStyleIdx="0" presStyleCnt="1" custScaleX="77671" custScaleY="139959" custLinFactNeighborX="0" custLinFactNeighborY="-7098">
        <dgm:presLayoutVars>
          <dgm:chMax val="0"/>
          <dgm:chPref val="0"/>
        </dgm:presLayoutVars>
      </dgm:prSet>
      <dgm:spPr/>
    </dgm:pt>
  </dgm:ptLst>
  <dgm:cxnLst>
    <dgm:cxn modelId="{A6BD3F0C-D91C-4134-821E-FDC7D423D243}" type="presOf" srcId="{DFEE80E1-CC69-4EAA-B65D-B95F268770BA}" destId="{ABA1E7F2-9683-4BF5-B3F8-64881FD8BE44}" srcOrd="0" destOrd="0" presId="urn:microsoft.com/office/officeart/2005/8/layout/matrix1"/>
    <dgm:cxn modelId="{06519F11-0F8E-456E-B657-93207C7D27F4}" type="presOf" srcId="{C5F79090-15E7-40CE-B411-2B365DEBD187}" destId="{8785EBF9-AFE5-4F6D-BFB4-0531DAD3B2AF}" srcOrd="0" destOrd="0" presId="urn:microsoft.com/office/officeart/2005/8/layout/matrix1"/>
    <dgm:cxn modelId="{D52D3319-3FB9-47B0-8B7C-D4D26C47819C}" srcId="{C895EC0E-9393-4E1A-B395-5A5709D92CB6}" destId="{DFEE80E1-CC69-4EAA-B65D-B95F268770BA}" srcOrd="0" destOrd="0" parTransId="{DD44A4A2-CCB0-4611-A923-9670EA04DBF4}" sibTransId="{A8FA07CD-0666-4230-A47D-AD82125F64AA}"/>
    <dgm:cxn modelId="{9B81133E-A017-4F12-969B-4E97C07F4113}" srcId="{DFEE80E1-CC69-4EAA-B65D-B95F268770BA}" destId="{C5F79090-15E7-40CE-B411-2B365DEBD187}" srcOrd="3" destOrd="0" parTransId="{290757C5-AC39-472C-BDAD-98ADF581F3DD}" sibTransId="{5B217303-3F36-492F-A17B-3F56A66012A8}"/>
    <dgm:cxn modelId="{ED689162-9161-4F10-9E3B-0BC0D9020458}" type="presOf" srcId="{54EC73C0-06C7-4D58-9322-7CC894B6F469}" destId="{D920E7C3-293A-4DAA-98A7-31B33B6B61B4}" srcOrd="0" destOrd="0" presId="urn:microsoft.com/office/officeart/2005/8/layout/matrix1"/>
    <dgm:cxn modelId="{9AEFA76A-B1EC-4F89-8396-F5738CB0DDE6}" type="presOf" srcId="{CCFE368D-E045-4CD4-8EB7-C98F59FD52D9}" destId="{2B481BC6-9BB7-4EEB-A758-956E911A3C23}" srcOrd="1" destOrd="0" presId="urn:microsoft.com/office/officeart/2005/8/layout/matrix1"/>
    <dgm:cxn modelId="{8320EC71-C0E2-4F72-A7F5-9E22CA4FC971}" type="presOf" srcId="{C5F79090-15E7-40CE-B411-2B365DEBD187}" destId="{71BB5CAC-0C4F-4AA7-8863-E8C24CF68A16}" srcOrd="1" destOrd="0" presId="urn:microsoft.com/office/officeart/2005/8/layout/matrix1"/>
    <dgm:cxn modelId="{7CEFF792-18AC-4422-93D7-A16D7AC451E3}" type="presOf" srcId="{CCFE368D-E045-4CD4-8EB7-C98F59FD52D9}" destId="{8513B4DB-8BC7-433D-B6A8-543A57EE9C80}" srcOrd="0" destOrd="0" presId="urn:microsoft.com/office/officeart/2005/8/layout/matrix1"/>
    <dgm:cxn modelId="{03738B97-3CEE-402E-84F0-7EDCBD8A7E37}" srcId="{DFEE80E1-CC69-4EAA-B65D-B95F268770BA}" destId="{CCFE368D-E045-4CD4-8EB7-C98F59FD52D9}" srcOrd="0" destOrd="0" parTransId="{A0CC80CE-5FB5-43E0-A5EC-80177BA76928}" sibTransId="{7B679210-0C05-466A-8539-1BB530C57FB2}"/>
    <dgm:cxn modelId="{3F6C64A4-0971-4DEE-890B-7405CFECF759}" type="presOf" srcId="{CC9E72C4-AD4B-4071-93F7-1658B7B62992}" destId="{69DDE364-4B65-42B0-B660-965827C7675A}" srcOrd="1" destOrd="0" presId="urn:microsoft.com/office/officeart/2005/8/layout/matrix1"/>
    <dgm:cxn modelId="{3FFDC6AD-AA91-44FA-A965-F7490BF77EC9}" srcId="{DFEE80E1-CC69-4EAA-B65D-B95F268770BA}" destId="{CC9E72C4-AD4B-4071-93F7-1658B7B62992}" srcOrd="1" destOrd="0" parTransId="{64683107-B336-4918-A945-990EB60A0902}" sibTransId="{0CF71BB2-5A0A-4B53-AF6A-5C3F61BB5193}"/>
    <dgm:cxn modelId="{594380AF-1494-47BE-9392-19192A67ADAB}" srcId="{DFEE80E1-CC69-4EAA-B65D-B95F268770BA}" destId="{54EC73C0-06C7-4D58-9322-7CC894B6F469}" srcOrd="2" destOrd="0" parTransId="{3A2E061B-8435-458A-8F58-34718525B335}" sibTransId="{2B5DAA1F-8B2D-423E-8636-836BD748535E}"/>
    <dgm:cxn modelId="{2A8B32D3-962B-40BD-A012-BCD18629C6DD}" type="presOf" srcId="{CC9E72C4-AD4B-4071-93F7-1658B7B62992}" destId="{A12935A4-A13C-41D8-8A52-6510CBAE2817}" srcOrd="0" destOrd="0" presId="urn:microsoft.com/office/officeart/2005/8/layout/matrix1"/>
    <dgm:cxn modelId="{2D0D97D6-3CD3-49C6-B5AD-8B2A86E34C4E}" type="presOf" srcId="{C895EC0E-9393-4E1A-B395-5A5709D92CB6}" destId="{7FC1994D-4EFF-40F0-B9A0-ADB5C732AAF3}" srcOrd="0" destOrd="0" presId="urn:microsoft.com/office/officeart/2005/8/layout/matrix1"/>
    <dgm:cxn modelId="{95E92BDA-5951-4681-8EC0-9CF7634DF6D0}" type="presOf" srcId="{54EC73C0-06C7-4D58-9322-7CC894B6F469}" destId="{D8EE8489-5C46-4ABB-95D0-C8F81453AB45}" srcOrd="1" destOrd="0" presId="urn:microsoft.com/office/officeart/2005/8/layout/matrix1"/>
    <dgm:cxn modelId="{56145F4E-D5AE-4616-B213-645EDD2A4F75}" type="presParOf" srcId="{7FC1994D-4EFF-40F0-B9A0-ADB5C732AAF3}" destId="{D73AC21F-A41E-4ACF-B5F2-CEFAE12DE372}" srcOrd="0" destOrd="0" presId="urn:microsoft.com/office/officeart/2005/8/layout/matrix1"/>
    <dgm:cxn modelId="{189952CF-1F90-4B42-BA95-AFA7A8D4B750}" type="presParOf" srcId="{D73AC21F-A41E-4ACF-B5F2-CEFAE12DE372}" destId="{8513B4DB-8BC7-433D-B6A8-543A57EE9C80}" srcOrd="0" destOrd="0" presId="urn:microsoft.com/office/officeart/2005/8/layout/matrix1"/>
    <dgm:cxn modelId="{6781AD0A-0979-4356-9483-E45A61759D88}" type="presParOf" srcId="{D73AC21F-A41E-4ACF-B5F2-CEFAE12DE372}" destId="{2B481BC6-9BB7-4EEB-A758-956E911A3C23}" srcOrd="1" destOrd="0" presId="urn:microsoft.com/office/officeart/2005/8/layout/matrix1"/>
    <dgm:cxn modelId="{CF524936-90CA-42AC-8ABD-E820B73EE770}" type="presParOf" srcId="{D73AC21F-A41E-4ACF-B5F2-CEFAE12DE372}" destId="{A12935A4-A13C-41D8-8A52-6510CBAE2817}" srcOrd="2" destOrd="0" presId="urn:microsoft.com/office/officeart/2005/8/layout/matrix1"/>
    <dgm:cxn modelId="{73337195-9E78-4B1D-A7C0-78DF5694B5DD}" type="presParOf" srcId="{D73AC21F-A41E-4ACF-B5F2-CEFAE12DE372}" destId="{69DDE364-4B65-42B0-B660-965827C7675A}" srcOrd="3" destOrd="0" presId="urn:microsoft.com/office/officeart/2005/8/layout/matrix1"/>
    <dgm:cxn modelId="{4F2685D9-C1E3-4602-B037-9FADE73FC819}" type="presParOf" srcId="{D73AC21F-A41E-4ACF-B5F2-CEFAE12DE372}" destId="{D920E7C3-293A-4DAA-98A7-31B33B6B61B4}" srcOrd="4" destOrd="0" presId="urn:microsoft.com/office/officeart/2005/8/layout/matrix1"/>
    <dgm:cxn modelId="{4D189661-3BB6-44E7-8E46-930C2DBEB3AF}" type="presParOf" srcId="{D73AC21F-A41E-4ACF-B5F2-CEFAE12DE372}" destId="{D8EE8489-5C46-4ABB-95D0-C8F81453AB45}" srcOrd="5" destOrd="0" presId="urn:microsoft.com/office/officeart/2005/8/layout/matrix1"/>
    <dgm:cxn modelId="{1850CC80-7151-45C3-955B-D221193078CA}" type="presParOf" srcId="{D73AC21F-A41E-4ACF-B5F2-CEFAE12DE372}" destId="{8785EBF9-AFE5-4F6D-BFB4-0531DAD3B2AF}" srcOrd="6" destOrd="0" presId="urn:microsoft.com/office/officeart/2005/8/layout/matrix1"/>
    <dgm:cxn modelId="{D06D35A4-225D-4C94-B6FA-A87DE231F246}" type="presParOf" srcId="{D73AC21F-A41E-4ACF-B5F2-CEFAE12DE372}" destId="{71BB5CAC-0C4F-4AA7-8863-E8C24CF68A16}" srcOrd="7" destOrd="0" presId="urn:microsoft.com/office/officeart/2005/8/layout/matrix1"/>
    <dgm:cxn modelId="{1577B5EE-6316-49C7-A5E0-F24D60BD01E9}" type="presParOf" srcId="{7FC1994D-4EFF-40F0-B9A0-ADB5C732AAF3}" destId="{ABA1E7F2-9683-4BF5-B3F8-64881FD8BE44}"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5A725-6544-4DF7-8F33-1CA9762FD736}">
      <dsp:nvSpPr>
        <dsp:cNvPr id="0" name=""/>
        <dsp:cNvSpPr/>
      </dsp:nvSpPr>
      <dsp:spPr>
        <a:xfrm>
          <a:off x="0" y="0"/>
          <a:ext cx="8451276" cy="825610"/>
        </a:xfrm>
        <a:prstGeom prst="roundRect">
          <a:avLst/>
        </a:prstGeom>
        <a:solidFill>
          <a:schemeClr val="accent3">
            <a:lumMod val="75000"/>
            <a:alpha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Wingdings" pitchFamily="2" charset="2"/>
            <a:buNone/>
          </a:pPr>
          <a:r>
            <a:rPr lang="en-IN" sz="2000" b="1" u="sng" kern="1200" dirty="0">
              <a:latin typeface="Arial" panose="020B0604020202020204" pitchFamily="34" charset="0"/>
              <a:cs typeface="Arial" panose="020B0604020202020204" pitchFamily="34" charset="0"/>
            </a:rPr>
            <a:t>Industry shall be away from following areas </a:t>
          </a:r>
          <a:r>
            <a:rPr lang="en-IN" sz="2000" kern="1200" dirty="0">
              <a:latin typeface="Arial" panose="020B0604020202020204" pitchFamily="34" charset="0"/>
              <a:cs typeface="Arial" panose="020B0604020202020204" pitchFamily="34" charset="0"/>
            </a:rPr>
            <a:t>- </a:t>
          </a:r>
          <a:endParaRPr lang="en-US" sz="2000" kern="1200" dirty="0">
            <a:latin typeface="Arial" panose="020B0604020202020204" pitchFamily="34" charset="0"/>
            <a:cs typeface="Arial" panose="020B0604020202020204" pitchFamily="34" charset="0"/>
          </a:endParaRPr>
        </a:p>
      </dsp:txBody>
      <dsp:txXfrm>
        <a:off x="40303" y="40303"/>
        <a:ext cx="8370670" cy="745004"/>
      </dsp:txXfrm>
    </dsp:sp>
    <dsp:sp modelId="{89EB9E75-DBDD-4BBF-B77D-C3F5694AB6FA}">
      <dsp:nvSpPr>
        <dsp:cNvPr id="0" name=""/>
        <dsp:cNvSpPr/>
      </dsp:nvSpPr>
      <dsp:spPr>
        <a:xfrm>
          <a:off x="0" y="858429"/>
          <a:ext cx="8451276" cy="1311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8328"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IN" sz="1600" kern="1200" dirty="0">
              <a:latin typeface="Arial" panose="020B0604020202020204" pitchFamily="34" charset="0"/>
              <a:cs typeface="Arial" panose="020B0604020202020204" pitchFamily="34" charset="0"/>
            </a:rPr>
            <a:t>Environmentally polluted.</a:t>
          </a:r>
          <a:endParaRPr lang="en-US" sz="1600" kern="1200" dirty="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20000"/>
            </a:spcAft>
            <a:buChar char="•"/>
          </a:pPr>
          <a:r>
            <a:rPr lang="en-IN" sz="1600" kern="1200" dirty="0">
              <a:latin typeface="Arial" panose="020B0604020202020204" pitchFamily="34" charset="0"/>
              <a:cs typeface="Arial" panose="020B0604020202020204" pitchFamily="34" charset="0"/>
            </a:rPr>
            <a:t>Emitting wastes, air pollutants, etc.</a:t>
          </a:r>
        </a:p>
        <a:p>
          <a:pPr marL="171450" lvl="1" indent="-171450" algn="l" defTabSz="711200">
            <a:lnSpc>
              <a:spcPct val="90000"/>
            </a:lnSpc>
            <a:spcBef>
              <a:spcPct val="0"/>
            </a:spcBef>
            <a:spcAft>
              <a:spcPct val="20000"/>
            </a:spcAft>
            <a:buChar char="•"/>
          </a:pPr>
          <a:r>
            <a:rPr lang="en-IN" sz="1600" kern="1200" dirty="0">
              <a:latin typeface="Arial" panose="020B0604020202020204" pitchFamily="34" charset="0"/>
              <a:cs typeface="Arial" panose="020B0604020202020204" pitchFamily="34" charset="0"/>
            </a:rPr>
            <a:t>Prone to infestations of pests.</a:t>
          </a:r>
        </a:p>
        <a:p>
          <a:pPr marL="171450" lvl="1" indent="-171450" algn="l" defTabSz="711200">
            <a:lnSpc>
              <a:spcPct val="90000"/>
            </a:lnSpc>
            <a:spcBef>
              <a:spcPct val="0"/>
            </a:spcBef>
            <a:spcAft>
              <a:spcPct val="20000"/>
            </a:spcAft>
            <a:buChar char="•"/>
          </a:pPr>
          <a:r>
            <a:rPr lang="en-IN" sz="1600" kern="1200" dirty="0">
              <a:latin typeface="Arial" panose="020B0604020202020204" pitchFamily="34" charset="0"/>
              <a:cs typeface="Arial" panose="020B0604020202020204" pitchFamily="34" charset="0"/>
            </a:rPr>
            <a:t>Where industrial wastes cannot be removed effectively. </a:t>
          </a:r>
        </a:p>
        <a:p>
          <a:pPr marL="171450" lvl="1" indent="-171450" algn="l" defTabSz="711200">
            <a:lnSpc>
              <a:spcPct val="90000"/>
            </a:lnSpc>
            <a:spcBef>
              <a:spcPct val="0"/>
            </a:spcBef>
            <a:spcAft>
              <a:spcPts val="600"/>
            </a:spcAft>
            <a:buChar char="•"/>
          </a:pPr>
          <a:r>
            <a:rPr lang="en-IN" sz="1600" kern="1200" dirty="0">
              <a:latin typeface="Arial" panose="020B0604020202020204" pitchFamily="34" charset="0"/>
              <a:cs typeface="Arial" panose="020B0604020202020204" pitchFamily="34" charset="0"/>
            </a:rPr>
            <a:t>Residential  / flood prone.</a:t>
          </a:r>
        </a:p>
      </dsp:txBody>
      <dsp:txXfrm>
        <a:off x="0" y="858429"/>
        <a:ext cx="8451276" cy="1311862"/>
      </dsp:txXfrm>
    </dsp:sp>
    <dsp:sp modelId="{0C152F69-F80D-458E-8175-DBB90BD718AB}">
      <dsp:nvSpPr>
        <dsp:cNvPr id="0" name=""/>
        <dsp:cNvSpPr/>
      </dsp:nvSpPr>
      <dsp:spPr>
        <a:xfrm>
          <a:off x="0" y="2103937"/>
          <a:ext cx="8451276" cy="548886"/>
        </a:xfrm>
        <a:prstGeom prst="roundRect">
          <a:avLst/>
        </a:prstGeom>
        <a:solidFill>
          <a:schemeClr val="accent3">
            <a:lumMod val="7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ts val="0"/>
            </a:spcAft>
            <a:buNone/>
          </a:pPr>
          <a:r>
            <a:rPr lang="en-US" sz="2000" kern="1200" dirty="0">
              <a:latin typeface="Arial" panose="020B0604020202020204" pitchFamily="34" charset="0"/>
              <a:cs typeface="Arial" panose="020B0604020202020204" pitchFamily="34" charset="0"/>
            </a:rPr>
            <a:t>Other Requirements </a:t>
          </a:r>
        </a:p>
      </dsp:txBody>
      <dsp:txXfrm>
        <a:off x="26794" y="2130731"/>
        <a:ext cx="8397688" cy="495298"/>
      </dsp:txXfrm>
    </dsp:sp>
    <dsp:sp modelId="{EF025AE6-6400-4487-B074-0E19DBC2C83E}">
      <dsp:nvSpPr>
        <dsp:cNvPr id="0" name=""/>
        <dsp:cNvSpPr/>
      </dsp:nvSpPr>
      <dsp:spPr>
        <a:xfrm>
          <a:off x="0" y="2719178"/>
          <a:ext cx="8451276" cy="1311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8328" tIns="20320" rIns="113792" bIns="20320" numCol="1" spcCol="1270" anchor="t" anchorCtr="0">
          <a:noAutofit/>
        </a:bodyPr>
        <a:lstStyle/>
        <a:p>
          <a:pPr marL="171450" lvl="1" indent="-171450" algn="l" defTabSz="711200">
            <a:lnSpc>
              <a:spcPct val="90000"/>
            </a:lnSpc>
            <a:spcBef>
              <a:spcPct val="0"/>
            </a:spcBef>
            <a:spcAft>
              <a:spcPct val="20000"/>
            </a:spcAft>
            <a:buFont typeface="Arial" panose="020B0604020202020204" pitchFamily="34" charset="0"/>
            <a:buChar char="•"/>
          </a:pPr>
          <a:r>
            <a:rPr lang="en-US" sz="1600" kern="1200" dirty="0">
              <a:latin typeface="Arial" panose="020B0604020202020204" pitchFamily="34" charset="0"/>
              <a:cs typeface="Arial" panose="020B0604020202020204" pitchFamily="34" charset="0"/>
            </a:rPr>
            <a:t>Demarcated site boundaries / access control</a:t>
          </a:r>
        </a:p>
        <a:p>
          <a:pPr marL="171450" lvl="1" indent="-171450" algn="l" defTabSz="711200">
            <a:lnSpc>
              <a:spcPct val="90000"/>
            </a:lnSpc>
            <a:spcBef>
              <a:spcPct val="0"/>
            </a:spcBef>
            <a:spcAft>
              <a:spcPct val="20000"/>
            </a:spcAft>
            <a:buChar char="•"/>
          </a:pPr>
          <a:r>
            <a:rPr lang="en-US" sz="1600" kern="1200" dirty="0">
              <a:latin typeface="Arial" panose="020B0604020202020204" pitchFamily="34" charset="0"/>
              <a:cs typeface="Arial" panose="020B0604020202020204" pitchFamily="34" charset="0"/>
            </a:rPr>
            <a:t>Clean surrounding areas </a:t>
          </a:r>
        </a:p>
        <a:p>
          <a:pPr marL="171450" lvl="1" indent="-171450" algn="l" defTabSz="711200">
            <a:lnSpc>
              <a:spcPct val="90000"/>
            </a:lnSpc>
            <a:spcBef>
              <a:spcPct val="0"/>
            </a:spcBef>
            <a:spcAft>
              <a:spcPct val="20000"/>
            </a:spcAft>
            <a:buChar char="•"/>
          </a:pPr>
          <a:r>
            <a:rPr lang="en-US" sz="1600" kern="1200" dirty="0">
              <a:latin typeface="Arial" panose="020B0604020202020204" pitchFamily="34" charset="0"/>
              <a:cs typeface="Arial" panose="020B0604020202020204" pitchFamily="34" charset="0"/>
            </a:rPr>
            <a:t>No stagnant water surrounding the facilities.</a:t>
          </a:r>
        </a:p>
        <a:p>
          <a:pPr marL="171450" lvl="1" indent="-171450" algn="l" defTabSz="711200">
            <a:lnSpc>
              <a:spcPct val="90000"/>
            </a:lnSpc>
            <a:spcBef>
              <a:spcPct val="0"/>
            </a:spcBef>
            <a:spcAft>
              <a:spcPct val="20000"/>
            </a:spcAft>
            <a:buChar char="•"/>
          </a:pPr>
          <a:r>
            <a:rPr lang="en-US" sz="1600" kern="1200">
              <a:latin typeface="Arial" panose="020B0604020202020204" pitchFamily="34" charset="0"/>
              <a:cs typeface="Arial" panose="020B0604020202020204" pitchFamily="34" charset="0"/>
            </a:rPr>
            <a:t>Trimmed vegetation.</a:t>
          </a:r>
          <a:endParaRPr lang="en-US" sz="1600" kern="1200" dirty="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20000"/>
            </a:spcAft>
            <a:buChar char="•"/>
          </a:pPr>
          <a:r>
            <a:rPr lang="en-IN" sz="1600" kern="1200" dirty="0">
              <a:latin typeface="Arial" panose="020B0604020202020204" pitchFamily="34" charset="0"/>
              <a:cs typeface="Arial" panose="020B0604020202020204" pitchFamily="34" charset="0"/>
            </a:rPr>
            <a:t>Adequate measures to protect from any other potential contamination. </a:t>
          </a:r>
        </a:p>
      </dsp:txBody>
      <dsp:txXfrm>
        <a:off x="0" y="2719178"/>
        <a:ext cx="8451276" cy="13118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64A27-465D-406A-9B63-65B13BEFAFEC}">
      <dsp:nvSpPr>
        <dsp:cNvPr id="0" name=""/>
        <dsp:cNvSpPr/>
      </dsp:nvSpPr>
      <dsp:spPr>
        <a:xfrm>
          <a:off x="0" y="28589"/>
          <a:ext cx="7848872" cy="432900"/>
        </a:xfrm>
        <a:prstGeom prst="round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latin typeface="+mn-lt"/>
              <a:cs typeface="Arial" panose="020B0604020202020204" pitchFamily="34" charset="0"/>
            </a:rPr>
            <a:t>1.4.1  Water </a:t>
          </a:r>
        </a:p>
      </dsp:txBody>
      <dsp:txXfrm>
        <a:off x="21132" y="49721"/>
        <a:ext cx="7806608" cy="390636"/>
      </dsp:txXfrm>
    </dsp:sp>
    <dsp:sp modelId="{BCFEC00D-AFB2-4418-908C-5C89E5CD9D07}">
      <dsp:nvSpPr>
        <dsp:cNvPr id="0" name=""/>
        <dsp:cNvSpPr/>
      </dsp:nvSpPr>
      <dsp:spPr>
        <a:xfrm>
          <a:off x="0" y="490289"/>
          <a:ext cx="7848872" cy="432900"/>
        </a:xfrm>
        <a:prstGeom prst="round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IN" sz="1800" b="1" kern="1200" dirty="0">
              <a:solidFill>
                <a:schemeClr val="tx1"/>
              </a:solidFill>
              <a:latin typeface="+mn-lt"/>
              <a:cs typeface="Arial" panose="020B0604020202020204" pitchFamily="34" charset="0"/>
            </a:rPr>
            <a:t>1.4.2  Air Quality and Environment conditions</a:t>
          </a:r>
          <a:endParaRPr lang="en-US" sz="1800" b="1" kern="1200" dirty="0">
            <a:solidFill>
              <a:schemeClr val="tx1"/>
            </a:solidFill>
            <a:latin typeface="+mn-lt"/>
            <a:cs typeface="Arial" panose="020B0604020202020204" pitchFamily="34" charset="0"/>
          </a:endParaRPr>
        </a:p>
      </dsp:txBody>
      <dsp:txXfrm>
        <a:off x="21132" y="511421"/>
        <a:ext cx="7806608" cy="390636"/>
      </dsp:txXfrm>
    </dsp:sp>
    <dsp:sp modelId="{4DAB12D8-BCB8-4BAB-928C-478EA3AD7E32}">
      <dsp:nvSpPr>
        <dsp:cNvPr id="0" name=""/>
        <dsp:cNvSpPr/>
      </dsp:nvSpPr>
      <dsp:spPr>
        <a:xfrm>
          <a:off x="0" y="951989"/>
          <a:ext cx="7848872" cy="432900"/>
        </a:xfrm>
        <a:prstGeom prst="round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IN" sz="1800" b="1" kern="1200" dirty="0">
              <a:solidFill>
                <a:schemeClr val="tx1"/>
              </a:solidFill>
              <a:latin typeface="+mn-lt"/>
              <a:cs typeface="Arial" panose="020B0604020202020204" pitchFamily="34" charset="0"/>
            </a:rPr>
            <a:t>1.4.3 Backup &amp; Uninterrupted Power Supply</a:t>
          </a:r>
          <a:endParaRPr lang="en-US" sz="1800" b="1" kern="1200" dirty="0">
            <a:solidFill>
              <a:schemeClr val="tx1"/>
            </a:solidFill>
            <a:latin typeface="+mn-lt"/>
            <a:cs typeface="Arial" panose="020B0604020202020204" pitchFamily="34" charset="0"/>
          </a:endParaRPr>
        </a:p>
      </dsp:txBody>
      <dsp:txXfrm>
        <a:off x="21132" y="973121"/>
        <a:ext cx="7806608" cy="390636"/>
      </dsp:txXfrm>
    </dsp:sp>
    <dsp:sp modelId="{88F531D9-63B7-4F12-BCED-45C666A2C973}">
      <dsp:nvSpPr>
        <dsp:cNvPr id="0" name=""/>
        <dsp:cNvSpPr/>
      </dsp:nvSpPr>
      <dsp:spPr>
        <a:xfrm>
          <a:off x="0" y="1413689"/>
          <a:ext cx="7848872" cy="432900"/>
        </a:xfrm>
        <a:prstGeom prst="round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IN" sz="1800" b="1" kern="1200" dirty="0">
              <a:solidFill>
                <a:schemeClr val="tx1"/>
              </a:solidFill>
              <a:latin typeface="+mn-lt"/>
              <a:cs typeface="Arial" panose="020B0604020202020204" pitchFamily="34" charset="0"/>
            </a:rPr>
            <a:t>1.4.4 Compressed air and other gases</a:t>
          </a:r>
          <a:endParaRPr lang="en-US" sz="1800" b="1" kern="1200" dirty="0">
            <a:solidFill>
              <a:schemeClr val="tx1"/>
            </a:solidFill>
            <a:latin typeface="+mn-lt"/>
            <a:cs typeface="Arial" panose="020B0604020202020204" pitchFamily="34" charset="0"/>
          </a:endParaRPr>
        </a:p>
      </dsp:txBody>
      <dsp:txXfrm>
        <a:off x="21132" y="1434821"/>
        <a:ext cx="7806608" cy="390636"/>
      </dsp:txXfrm>
    </dsp:sp>
    <dsp:sp modelId="{E36BD71D-5B69-4BED-BA7D-5810DB4920D8}">
      <dsp:nvSpPr>
        <dsp:cNvPr id="0" name=""/>
        <dsp:cNvSpPr/>
      </dsp:nvSpPr>
      <dsp:spPr>
        <a:xfrm>
          <a:off x="0" y="1875390"/>
          <a:ext cx="7848872" cy="432900"/>
        </a:xfrm>
        <a:prstGeom prst="round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IN" sz="1800" b="1" kern="1200" dirty="0">
              <a:solidFill>
                <a:schemeClr val="tx1"/>
              </a:solidFill>
              <a:latin typeface="+mn-lt"/>
              <a:cs typeface="Arial" panose="020B0604020202020204" pitchFamily="34" charset="0"/>
            </a:rPr>
            <a:t>1.4.5 Lighting</a:t>
          </a:r>
          <a:endParaRPr lang="en-US" sz="1800" b="1" kern="1200" dirty="0">
            <a:solidFill>
              <a:schemeClr val="tx1"/>
            </a:solidFill>
            <a:latin typeface="+mn-lt"/>
            <a:cs typeface="Arial" panose="020B0604020202020204" pitchFamily="34" charset="0"/>
          </a:endParaRPr>
        </a:p>
      </dsp:txBody>
      <dsp:txXfrm>
        <a:off x="21132" y="1896522"/>
        <a:ext cx="7806608" cy="390636"/>
      </dsp:txXfrm>
    </dsp:sp>
    <dsp:sp modelId="{0B540191-5D61-4256-BDE6-D02FE4835C3B}">
      <dsp:nvSpPr>
        <dsp:cNvPr id="0" name=""/>
        <dsp:cNvSpPr/>
      </dsp:nvSpPr>
      <dsp:spPr>
        <a:xfrm>
          <a:off x="0" y="2337090"/>
          <a:ext cx="7848872" cy="432900"/>
        </a:xfrm>
        <a:prstGeom prst="round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IN" sz="1800" b="1" kern="1200" dirty="0">
              <a:solidFill>
                <a:schemeClr val="tx1"/>
              </a:solidFill>
              <a:latin typeface="+mn-lt"/>
              <a:cs typeface="Arial" panose="020B0604020202020204" pitchFamily="34" charset="0"/>
            </a:rPr>
            <a:t>1.4.6 Hand washing, drying and sanitizing facilities</a:t>
          </a:r>
          <a:endParaRPr lang="en-US" sz="1800" b="1" kern="1200" dirty="0">
            <a:solidFill>
              <a:schemeClr val="tx1"/>
            </a:solidFill>
            <a:latin typeface="+mn-lt"/>
            <a:cs typeface="Arial" panose="020B0604020202020204" pitchFamily="34" charset="0"/>
          </a:endParaRPr>
        </a:p>
      </dsp:txBody>
      <dsp:txXfrm>
        <a:off x="21132" y="2358222"/>
        <a:ext cx="7806608" cy="390636"/>
      </dsp:txXfrm>
    </dsp:sp>
    <dsp:sp modelId="{2F7B71D1-D7FC-4818-9C4A-E6B0080591EC}">
      <dsp:nvSpPr>
        <dsp:cNvPr id="0" name=""/>
        <dsp:cNvSpPr/>
      </dsp:nvSpPr>
      <dsp:spPr>
        <a:xfrm>
          <a:off x="0" y="2798790"/>
          <a:ext cx="7848872" cy="432900"/>
        </a:xfrm>
        <a:prstGeom prst="round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IN" sz="1800" b="1" kern="1200" dirty="0">
              <a:solidFill>
                <a:schemeClr val="tx1"/>
              </a:solidFill>
              <a:latin typeface="+mn-lt"/>
              <a:cs typeface="Arial" panose="020B0604020202020204" pitchFamily="34" charset="0"/>
            </a:rPr>
            <a:t>1.4.7 </a:t>
          </a:r>
          <a:r>
            <a:rPr lang="en-US" sz="1800" b="1" kern="1200" dirty="0">
              <a:solidFill>
                <a:schemeClr val="tx1"/>
              </a:solidFill>
              <a:latin typeface="+mn-lt"/>
              <a:cs typeface="Arial" panose="020B0604020202020204" pitchFamily="34" charset="0"/>
            </a:rPr>
            <a:t>Toilet facilities</a:t>
          </a:r>
        </a:p>
      </dsp:txBody>
      <dsp:txXfrm>
        <a:off x="21132" y="2819922"/>
        <a:ext cx="7806608" cy="390636"/>
      </dsp:txXfrm>
    </dsp:sp>
    <dsp:sp modelId="{B5784050-EE22-4DC2-8E99-7103AAF95276}">
      <dsp:nvSpPr>
        <dsp:cNvPr id="0" name=""/>
        <dsp:cNvSpPr/>
      </dsp:nvSpPr>
      <dsp:spPr>
        <a:xfrm>
          <a:off x="0" y="3260490"/>
          <a:ext cx="7848872" cy="432900"/>
        </a:xfrm>
        <a:prstGeom prst="round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latin typeface="+mn-lt"/>
              <a:cs typeface="Arial" panose="020B0604020202020204" pitchFamily="34" charset="0"/>
            </a:rPr>
            <a:t>1.4.8 </a:t>
          </a:r>
          <a:r>
            <a:rPr lang="en-IN" sz="1800" b="1" kern="1200" dirty="0">
              <a:solidFill>
                <a:schemeClr val="tx1"/>
              </a:solidFill>
              <a:latin typeface="+mn-lt"/>
              <a:cs typeface="Arial" panose="020B0604020202020204" pitchFamily="34" charset="0"/>
            </a:rPr>
            <a:t>Changing facilities</a:t>
          </a:r>
          <a:endParaRPr lang="en-US" sz="1800" b="1" kern="1200" dirty="0">
            <a:solidFill>
              <a:schemeClr val="tx1"/>
            </a:solidFill>
            <a:latin typeface="+mn-lt"/>
            <a:cs typeface="Arial" panose="020B0604020202020204" pitchFamily="34" charset="0"/>
          </a:endParaRPr>
        </a:p>
      </dsp:txBody>
      <dsp:txXfrm>
        <a:off x="21132" y="3281622"/>
        <a:ext cx="7806608" cy="390636"/>
      </dsp:txXfrm>
    </dsp:sp>
    <dsp:sp modelId="{4D048EDB-0AE6-4C1C-B788-BFD9FFC1990D}">
      <dsp:nvSpPr>
        <dsp:cNvPr id="0" name=""/>
        <dsp:cNvSpPr/>
      </dsp:nvSpPr>
      <dsp:spPr>
        <a:xfrm>
          <a:off x="0" y="3693390"/>
          <a:ext cx="7848872" cy="16560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249202" tIns="22860" rIns="128016" bIns="22860" numCol="1" spcCol="1270" anchor="t" anchorCtr="0">
          <a:noAutofit/>
        </a:bodyPr>
        <a:lstStyle/>
        <a:p>
          <a:pPr marL="171450" lvl="1" indent="-171450" algn="l" defTabSz="800100">
            <a:lnSpc>
              <a:spcPct val="90000"/>
            </a:lnSpc>
            <a:spcBef>
              <a:spcPct val="0"/>
            </a:spcBef>
            <a:spcAft>
              <a:spcPct val="20000"/>
            </a:spcAft>
            <a:buChar char="•"/>
          </a:pPr>
          <a:endParaRPr lang="en-US" sz="1800" kern="1200">
            <a:latin typeface="+mn-lt"/>
          </a:endParaRPr>
        </a:p>
      </dsp:txBody>
      <dsp:txXfrm>
        <a:off x="0" y="3693390"/>
        <a:ext cx="7848872" cy="165600"/>
      </dsp:txXfrm>
    </dsp:sp>
    <dsp:sp modelId="{99808E57-05AE-4970-AF15-58C8FBACE609}">
      <dsp:nvSpPr>
        <dsp:cNvPr id="0" name=""/>
        <dsp:cNvSpPr/>
      </dsp:nvSpPr>
      <dsp:spPr>
        <a:xfrm>
          <a:off x="0" y="3744416"/>
          <a:ext cx="7848872" cy="432900"/>
        </a:xfrm>
        <a:prstGeom prst="round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711200">
            <a:lnSpc>
              <a:spcPct val="90000"/>
            </a:lnSpc>
            <a:spcBef>
              <a:spcPct val="0"/>
            </a:spcBef>
            <a:spcAft>
              <a:spcPct val="35000"/>
            </a:spcAft>
            <a:buNone/>
          </a:pPr>
          <a:r>
            <a:rPr lang="en-IN" sz="1800" b="1" kern="1200" dirty="0">
              <a:solidFill>
                <a:schemeClr val="tx1"/>
              </a:solidFill>
              <a:latin typeface="+mn-lt"/>
              <a:ea typeface="+mn-ea"/>
              <a:cs typeface="Arial" panose="020B0604020202020204" pitchFamily="34" charset="0"/>
            </a:rPr>
            <a:t>1.4.9  Rest and Refreshment rooms</a:t>
          </a:r>
          <a:endParaRPr lang="en-US" sz="1800" b="1" kern="1200" dirty="0">
            <a:solidFill>
              <a:schemeClr val="tx1"/>
            </a:solidFill>
            <a:latin typeface="+mn-lt"/>
            <a:ea typeface="+mn-ea"/>
            <a:cs typeface="Arial" panose="020B0604020202020204" pitchFamily="34" charset="0"/>
          </a:endParaRPr>
        </a:p>
      </dsp:txBody>
      <dsp:txXfrm>
        <a:off x="21132" y="3765548"/>
        <a:ext cx="7806608" cy="3906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B5E65-A4E3-4BB8-ACA4-5C07F74DABEE}">
      <dsp:nvSpPr>
        <dsp:cNvPr id="0" name=""/>
        <dsp:cNvSpPr/>
      </dsp:nvSpPr>
      <dsp:spPr>
        <a:xfrm>
          <a:off x="-5174530" y="-810449"/>
          <a:ext cx="6301418" cy="6301418"/>
        </a:xfrm>
        <a:prstGeom prst="blockArc">
          <a:avLst>
            <a:gd name="adj1" fmla="val 18900000"/>
            <a:gd name="adj2" fmla="val 2700000"/>
            <a:gd name="adj3" fmla="val 343"/>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FB06A1-F0D5-4CD5-BF2D-F909C3A43D99}">
      <dsp:nvSpPr>
        <dsp:cNvPr id="0" name=""/>
        <dsp:cNvSpPr/>
      </dsp:nvSpPr>
      <dsp:spPr>
        <a:xfrm>
          <a:off x="673615" y="212776"/>
          <a:ext cx="5989153" cy="425365"/>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7634" tIns="35560" rIns="35560" bIns="35560" numCol="1" spcCol="1270" anchor="ctr" anchorCtr="0">
          <a:noAutofit/>
        </a:bodyPr>
        <a:lstStyle/>
        <a:p>
          <a:pPr marL="0" lvl="0" indent="0" algn="l" defTabSz="622300">
            <a:lnSpc>
              <a:spcPct val="90000"/>
            </a:lnSpc>
            <a:spcBef>
              <a:spcPct val="0"/>
            </a:spcBef>
            <a:spcAft>
              <a:spcPct val="35000"/>
            </a:spcAft>
            <a:buNone/>
          </a:pPr>
          <a:r>
            <a:rPr lang="en-IN" sz="1400" kern="1200" dirty="0">
              <a:latin typeface="Arial" panose="020B0604020202020204" pitchFamily="34" charset="0"/>
              <a:cs typeface="Arial" panose="020B0604020202020204" pitchFamily="34" charset="0"/>
            </a:rPr>
            <a:t>Separate &amp; not directly connected to storage and manufacturing areas.</a:t>
          </a:r>
          <a:endParaRPr lang="en-US" sz="1400" kern="1200" dirty="0">
            <a:latin typeface="Arial" panose="020B0604020202020204" pitchFamily="34" charset="0"/>
            <a:cs typeface="Arial" panose="020B0604020202020204" pitchFamily="34" charset="0"/>
          </a:endParaRPr>
        </a:p>
      </dsp:txBody>
      <dsp:txXfrm>
        <a:off x="673615" y="212776"/>
        <a:ext cx="5989153" cy="425365"/>
      </dsp:txXfrm>
    </dsp:sp>
    <dsp:sp modelId="{19300BE4-3D54-4E01-A0DC-8DA65271227F}">
      <dsp:nvSpPr>
        <dsp:cNvPr id="0" name=""/>
        <dsp:cNvSpPr/>
      </dsp:nvSpPr>
      <dsp:spPr>
        <a:xfrm>
          <a:off x="177370" y="159605"/>
          <a:ext cx="531707" cy="53170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5B119A40-4ECD-431D-BCA8-736D1FBAB5E7}">
      <dsp:nvSpPr>
        <dsp:cNvPr id="0" name=""/>
        <dsp:cNvSpPr/>
      </dsp:nvSpPr>
      <dsp:spPr>
        <a:xfrm>
          <a:off x="1058466" y="870778"/>
          <a:ext cx="5604659" cy="425365"/>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7634" tIns="35560" rIns="35560" bIns="35560" numCol="1" spcCol="1270" anchor="ctr" anchorCtr="0">
          <a:noAutofit/>
        </a:bodyPr>
        <a:lstStyle/>
        <a:p>
          <a:pPr marL="0" lvl="0" indent="0" algn="l" defTabSz="622300">
            <a:lnSpc>
              <a:spcPct val="90000"/>
            </a:lnSpc>
            <a:spcBef>
              <a:spcPct val="0"/>
            </a:spcBef>
            <a:spcAft>
              <a:spcPct val="35000"/>
            </a:spcAft>
            <a:buNone/>
          </a:pPr>
          <a:r>
            <a:rPr lang="en-IN" sz="1400" kern="1200" dirty="0">
              <a:latin typeface="Arial" panose="020B0604020202020204" pitchFamily="34" charset="0"/>
              <a:cs typeface="Arial" panose="020B0604020202020204" pitchFamily="34" charset="0"/>
            </a:rPr>
            <a:t>Separate and adequate number of toilets / urinals for male and female.  (1:25 ratio for facility : employee  to be followed).</a:t>
          </a:r>
          <a:endParaRPr lang="en-US" sz="1400" kern="1200" dirty="0">
            <a:latin typeface="Arial" panose="020B0604020202020204" pitchFamily="34" charset="0"/>
            <a:cs typeface="Arial" panose="020B0604020202020204" pitchFamily="34" charset="0"/>
          </a:endParaRPr>
        </a:p>
      </dsp:txBody>
      <dsp:txXfrm>
        <a:off x="1058466" y="870778"/>
        <a:ext cx="5604659" cy="425365"/>
      </dsp:txXfrm>
    </dsp:sp>
    <dsp:sp modelId="{AE37BDA1-E616-4EBA-B2C5-308CCA11CF7E}">
      <dsp:nvSpPr>
        <dsp:cNvPr id="0" name=""/>
        <dsp:cNvSpPr/>
      </dsp:nvSpPr>
      <dsp:spPr>
        <a:xfrm>
          <a:off x="562577" y="798028"/>
          <a:ext cx="531707" cy="53170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0A14BACB-3A81-4D60-93F0-81493C30579C}">
      <dsp:nvSpPr>
        <dsp:cNvPr id="0" name=""/>
        <dsp:cNvSpPr/>
      </dsp:nvSpPr>
      <dsp:spPr>
        <a:xfrm>
          <a:off x="1269365" y="1489154"/>
          <a:ext cx="5393952" cy="425365"/>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7634" tIns="35560" rIns="35560" bIns="35560" numCol="1" spcCol="1270" anchor="ctr" anchorCtr="0">
          <a:noAutofit/>
        </a:bodyPr>
        <a:lstStyle/>
        <a:p>
          <a:pPr marL="0" lvl="0" indent="0" algn="l" defTabSz="622300">
            <a:lnSpc>
              <a:spcPct val="90000"/>
            </a:lnSpc>
            <a:spcBef>
              <a:spcPct val="0"/>
            </a:spcBef>
            <a:spcAft>
              <a:spcPct val="35000"/>
            </a:spcAft>
            <a:buNone/>
          </a:pPr>
          <a:r>
            <a:rPr lang="en-IN" sz="1400" kern="1200" dirty="0">
              <a:latin typeface="Arial" panose="020B0604020202020204" pitchFamily="34" charset="0"/>
              <a:cs typeface="Arial" panose="020B0604020202020204" pitchFamily="34" charset="0"/>
            </a:rPr>
            <a:t>Adequate water supply in toilets and urinals. </a:t>
          </a:r>
          <a:endParaRPr lang="en-US" sz="1400" kern="1200" dirty="0">
            <a:latin typeface="Arial" panose="020B0604020202020204" pitchFamily="34" charset="0"/>
            <a:cs typeface="Arial" panose="020B0604020202020204" pitchFamily="34" charset="0"/>
          </a:endParaRPr>
        </a:p>
      </dsp:txBody>
      <dsp:txXfrm>
        <a:off x="1269365" y="1489154"/>
        <a:ext cx="5393952" cy="425365"/>
      </dsp:txXfrm>
    </dsp:sp>
    <dsp:sp modelId="{5A5B07BD-95E4-40A1-8C8A-41B7B237D385}">
      <dsp:nvSpPr>
        <dsp:cNvPr id="0" name=""/>
        <dsp:cNvSpPr/>
      </dsp:nvSpPr>
      <dsp:spPr>
        <a:xfrm>
          <a:off x="773668" y="1435983"/>
          <a:ext cx="531707" cy="53170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BC04838-C901-4E34-BD6F-EB8A6373CC7E}">
      <dsp:nvSpPr>
        <dsp:cNvPr id="0" name=""/>
        <dsp:cNvSpPr/>
      </dsp:nvSpPr>
      <dsp:spPr>
        <a:xfrm>
          <a:off x="1336693" y="2127577"/>
          <a:ext cx="5326695" cy="425365"/>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7634" tIns="35560" rIns="35560" bIns="35560" numCol="1" spcCol="1270" anchor="ctr" anchorCtr="0">
          <a:noAutofit/>
        </a:bodyPr>
        <a:lstStyle/>
        <a:p>
          <a:pPr marL="0" lvl="0" indent="0" algn="l" defTabSz="622300">
            <a:lnSpc>
              <a:spcPct val="90000"/>
            </a:lnSpc>
            <a:spcBef>
              <a:spcPct val="0"/>
            </a:spcBef>
            <a:spcAft>
              <a:spcPct val="35000"/>
            </a:spcAft>
            <a:buNone/>
          </a:pPr>
          <a:r>
            <a:rPr lang="en-IN" sz="1400" kern="1200" dirty="0">
              <a:latin typeface="Arial" panose="020B0604020202020204" pitchFamily="34" charset="0"/>
              <a:cs typeface="Arial" panose="020B0604020202020204" pitchFamily="34" charset="0"/>
            </a:rPr>
            <a:t>Use of potable water at toilet wash basin stations.</a:t>
          </a:r>
          <a:endParaRPr lang="en-US" sz="1400" kern="1200" dirty="0">
            <a:latin typeface="Arial" panose="020B0604020202020204" pitchFamily="34" charset="0"/>
            <a:cs typeface="Arial" panose="020B0604020202020204" pitchFamily="34" charset="0"/>
          </a:endParaRPr>
        </a:p>
      </dsp:txBody>
      <dsp:txXfrm>
        <a:off x="1336693" y="2127577"/>
        <a:ext cx="5326695" cy="425365"/>
      </dsp:txXfrm>
    </dsp:sp>
    <dsp:sp modelId="{BE94037C-EF9F-45C8-9030-AB7878BF41A4}">
      <dsp:nvSpPr>
        <dsp:cNvPr id="0" name=""/>
        <dsp:cNvSpPr/>
      </dsp:nvSpPr>
      <dsp:spPr>
        <a:xfrm>
          <a:off x="841068" y="2074406"/>
          <a:ext cx="531707" cy="53170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7880BDD1-B9CD-4C4C-ABE0-6E9A1402E211}">
      <dsp:nvSpPr>
        <dsp:cNvPr id="0" name=""/>
        <dsp:cNvSpPr/>
      </dsp:nvSpPr>
      <dsp:spPr>
        <a:xfrm>
          <a:off x="1269365" y="2766000"/>
          <a:ext cx="5393952" cy="425365"/>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7634" tIns="35560" rIns="35560" bIns="35560" numCol="1" spcCol="1270" anchor="ctr" anchorCtr="0">
          <a:noAutofit/>
        </a:bodyPr>
        <a:lstStyle/>
        <a:p>
          <a:pPr marL="0" lvl="0" indent="0" algn="l" defTabSz="622300">
            <a:lnSpc>
              <a:spcPct val="90000"/>
            </a:lnSpc>
            <a:spcBef>
              <a:spcPct val="0"/>
            </a:spcBef>
            <a:spcAft>
              <a:spcPct val="35000"/>
            </a:spcAft>
            <a:buNone/>
          </a:pPr>
          <a:r>
            <a:rPr lang="en-IN" sz="1400" kern="1200" dirty="0">
              <a:latin typeface="Arial" panose="020B0604020202020204" pitchFamily="34" charset="0"/>
              <a:cs typeface="Arial" panose="020B0604020202020204" pitchFamily="34" charset="0"/>
            </a:rPr>
            <a:t>Clean and sanitized toilet facilities during working hours.</a:t>
          </a:r>
          <a:endParaRPr lang="en-US" sz="1400" kern="1200" dirty="0">
            <a:latin typeface="Arial" panose="020B0604020202020204" pitchFamily="34" charset="0"/>
            <a:cs typeface="Arial" panose="020B0604020202020204" pitchFamily="34" charset="0"/>
          </a:endParaRPr>
        </a:p>
      </dsp:txBody>
      <dsp:txXfrm>
        <a:off x="1269365" y="2766000"/>
        <a:ext cx="5393952" cy="425365"/>
      </dsp:txXfrm>
    </dsp:sp>
    <dsp:sp modelId="{D4834CC2-DAB3-4C30-86CC-7BB1F2893B49}">
      <dsp:nvSpPr>
        <dsp:cNvPr id="0" name=""/>
        <dsp:cNvSpPr/>
      </dsp:nvSpPr>
      <dsp:spPr>
        <a:xfrm>
          <a:off x="773668" y="2712829"/>
          <a:ext cx="531707" cy="53170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D5739BF-D15D-4D17-A8D2-146F9ECB42E5}">
      <dsp:nvSpPr>
        <dsp:cNvPr id="0" name=""/>
        <dsp:cNvSpPr/>
      </dsp:nvSpPr>
      <dsp:spPr>
        <a:xfrm>
          <a:off x="1058466" y="3403954"/>
          <a:ext cx="5604659" cy="425365"/>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7634" tIns="35560" rIns="35560" bIns="35560" numCol="1" spcCol="1270" anchor="ctr" anchorCtr="0">
          <a:noAutofit/>
        </a:bodyPr>
        <a:lstStyle/>
        <a:p>
          <a:pPr marL="0" lvl="0" indent="0" algn="l" defTabSz="622300">
            <a:lnSpc>
              <a:spcPct val="90000"/>
            </a:lnSpc>
            <a:spcBef>
              <a:spcPct val="0"/>
            </a:spcBef>
            <a:spcAft>
              <a:spcPct val="35000"/>
            </a:spcAft>
            <a:buNone/>
          </a:pPr>
          <a:r>
            <a:rPr lang="en-IN" sz="1400" kern="1200" dirty="0">
              <a:latin typeface="Arial" panose="020B0604020202020204" pitchFamily="34" charset="0"/>
              <a:cs typeface="Arial" panose="020B0604020202020204" pitchFamily="34" charset="0"/>
            </a:rPr>
            <a:t>Designed to ensure hygienic removal of waste matter. </a:t>
          </a:r>
          <a:endParaRPr lang="en-US" sz="1400" kern="1200" dirty="0">
            <a:latin typeface="Arial" panose="020B0604020202020204" pitchFamily="34" charset="0"/>
            <a:cs typeface="Arial" panose="020B0604020202020204" pitchFamily="34" charset="0"/>
          </a:endParaRPr>
        </a:p>
      </dsp:txBody>
      <dsp:txXfrm>
        <a:off x="1058466" y="3403954"/>
        <a:ext cx="5604659" cy="425365"/>
      </dsp:txXfrm>
    </dsp:sp>
    <dsp:sp modelId="{F3D9C77A-C76A-4336-A6E1-60F4CE5866B2}">
      <dsp:nvSpPr>
        <dsp:cNvPr id="0" name=""/>
        <dsp:cNvSpPr/>
      </dsp:nvSpPr>
      <dsp:spPr>
        <a:xfrm>
          <a:off x="562577" y="3350784"/>
          <a:ext cx="531707" cy="53170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21BFEED-4140-4C5A-9C26-463ECC6D9E09}">
      <dsp:nvSpPr>
        <dsp:cNvPr id="0" name=""/>
        <dsp:cNvSpPr/>
      </dsp:nvSpPr>
      <dsp:spPr>
        <a:xfrm>
          <a:off x="673615" y="4042377"/>
          <a:ext cx="5989153" cy="425365"/>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7634" tIns="35560" rIns="35560" bIns="35560" numCol="1" spcCol="1270" anchor="ctr" anchorCtr="0">
          <a:noAutofit/>
        </a:bodyPr>
        <a:lstStyle/>
        <a:p>
          <a:pPr marL="0" lvl="0" indent="0" algn="l" defTabSz="622300">
            <a:lnSpc>
              <a:spcPct val="90000"/>
            </a:lnSpc>
            <a:spcBef>
              <a:spcPct val="0"/>
            </a:spcBef>
            <a:spcAft>
              <a:spcPct val="35000"/>
            </a:spcAft>
            <a:buNone/>
          </a:pPr>
          <a:r>
            <a:rPr lang="en-IN" sz="1400" kern="1200" dirty="0">
              <a:latin typeface="Arial" panose="020B0604020202020204" pitchFamily="34" charset="0"/>
              <a:cs typeface="Arial" panose="020B0604020202020204" pitchFamily="34" charset="0"/>
            </a:rPr>
            <a:t>Well lit, ventilated and not opening directly into food handling areas.</a:t>
          </a:r>
          <a:endParaRPr lang="en-US" sz="1400" kern="1200" dirty="0">
            <a:latin typeface="Arial" panose="020B0604020202020204" pitchFamily="34" charset="0"/>
            <a:cs typeface="Arial" panose="020B0604020202020204" pitchFamily="34" charset="0"/>
          </a:endParaRPr>
        </a:p>
      </dsp:txBody>
      <dsp:txXfrm>
        <a:off x="673615" y="4042377"/>
        <a:ext cx="5989153" cy="425365"/>
      </dsp:txXfrm>
    </dsp:sp>
    <dsp:sp modelId="{F6F082AB-6DE5-4B3F-B8F9-B4A981F61740}">
      <dsp:nvSpPr>
        <dsp:cNvPr id="0" name=""/>
        <dsp:cNvSpPr/>
      </dsp:nvSpPr>
      <dsp:spPr>
        <a:xfrm>
          <a:off x="177370" y="3989207"/>
          <a:ext cx="531707" cy="53170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13B4DB-8BC7-433D-B6A8-543A57EE9C80}">
      <dsp:nvSpPr>
        <dsp:cNvPr id="0" name=""/>
        <dsp:cNvSpPr/>
      </dsp:nvSpPr>
      <dsp:spPr>
        <a:xfrm rot="16200000">
          <a:off x="1030747" y="-1030747"/>
          <a:ext cx="1646916" cy="3708412"/>
        </a:xfrm>
        <a:prstGeom prst="round1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N" sz="1600" kern="1200" dirty="0">
              <a:latin typeface="Arial" panose="020B0604020202020204" pitchFamily="34" charset="0"/>
              <a:cs typeface="Arial" panose="020B0604020202020204" pitchFamily="34" charset="0"/>
            </a:rPr>
            <a:t>Restricted access to authorized personnel / only those personnel working in material and product storage areas.</a:t>
          </a:r>
          <a:endParaRPr lang="en-US" sz="1600" kern="1200" dirty="0">
            <a:latin typeface="Arial" panose="020B0604020202020204" pitchFamily="34" charset="0"/>
            <a:cs typeface="Arial" panose="020B0604020202020204" pitchFamily="34" charset="0"/>
          </a:endParaRPr>
        </a:p>
      </dsp:txBody>
      <dsp:txXfrm rot="5400000">
        <a:off x="0" y="0"/>
        <a:ext cx="3708412" cy="1235187"/>
      </dsp:txXfrm>
    </dsp:sp>
    <dsp:sp modelId="{A12935A4-A13C-41D8-8A52-6510CBAE2817}">
      <dsp:nvSpPr>
        <dsp:cNvPr id="0" name=""/>
        <dsp:cNvSpPr/>
      </dsp:nvSpPr>
      <dsp:spPr>
        <a:xfrm>
          <a:off x="3708412" y="6422"/>
          <a:ext cx="3708412" cy="1646916"/>
        </a:xfrm>
        <a:prstGeom prst="round1Rect">
          <a:avLst/>
        </a:prstGeom>
        <a:gradFill rotWithShape="0">
          <a:gsLst>
            <a:gs pos="0">
              <a:schemeClr val="accent2">
                <a:hueOff val="1560506"/>
                <a:satOff val="-1946"/>
                <a:lumOff val="458"/>
                <a:alphaOff val="0"/>
                <a:tint val="50000"/>
                <a:satMod val="300000"/>
              </a:schemeClr>
            </a:gs>
            <a:gs pos="35000">
              <a:schemeClr val="accent2">
                <a:hueOff val="1560506"/>
                <a:satOff val="-1946"/>
                <a:lumOff val="458"/>
                <a:alphaOff val="0"/>
                <a:tint val="37000"/>
                <a:satMod val="300000"/>
              </a:schemeClr>
            </a:gs>
            <a:gs pos="100000">
              <a:schemeClr val="accent2">
                <a:hueOff val="1560506"/>
                <a:satOff val="-1946"/>
                <a:lumOff val="45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N" sz="1600" kern="1200" dirty="0">
              <a:latin typeface="Arial" panose="020B0604020202020204" pitchFamily="34" charset="0"/>
              <a:cs typeface="Arial" panose="020B0604020202020204" pitchFamily="34" charset="0"/>
            </a:rPr>
            <a:t>Air curtain at all entrances and exits opening to the external environment</a:t>
          </a:r>
          <a:endParaRPr lang="en-US" sz="1600" kern="1200" dirty="0">
            <a:latin typeface="Arial" panose="020B0604020202020204" pitchFamily="34" charset="0"/>
            <a:cs typeface="Arial" panose="020B0604020202020204" pitchFamily="34" charset="0"/>
          </a:endParaRPr>
        </a:p>
      </dsp:txBody>
      <dsp:txXfrm>
        <a:off x="3708412" y="6422"/>
        <a:ext cx="3708412" cy="1235187"/>
      </dsp:txXfrm>
    </dsp:sp>
    <dsp:sp modelId="{D920E7C3-293A-4DAA-98A7-31B33B6B61B4}">
      <dsp:nvSpPr>
        <dsp:cNvPr id="0" name=""/>
        <dsp:cNvSpPr/>
      </dsp:nvSpPr>
      <dsp:spPr>
        <a:xfrm rot="10800000">
          <a:off x="0" y="1646916"/>
          <a:ext cx="3708412" cy="1646916"/>
        </a:xfrm>
        <a:prstGeom prst="round1Rect">
          <a:avLst/>
        </a:prstGeom>
        <a:gradFill rotWithShape="0">
          <a:gsLst>
            <a:gs pos="0">
              <a:schemeClr val="accent2">
                <a:hueOff val="3121013"/>
                <a:satOff val="-3893"/>
                <a:lumOff val="915"/>
                <a:alphaOff val="0"/>
                <a:tint val="50000"/>
                <a:satMod val="300000"/>
              </a:schemeClr>
            </a:gs>
            <a:gs pos="35000">
              <a:schemeClr val="accent2">
                <a:hueOff val="3121013"/>
                <a:satOff val="-3893"/>
                <a:lumOff val="915"/>
                <a:alphaOff val="0"/>
                <a:tint val="37000"/>
                <a:satMod val="300000"/>
              </a:schemeClr>
            </a:gs>
            <a:gs pos="100000">
              <a:schemeClr val="accent2">
                <a:hueOff val="3121013"/>
                <a:satOff val="-3893"/>
                <a:lumOff val="91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N" sz="1600" kern="1200" dirty="0">
              <a:latin typeface="Arial" panose="020B0604020202020204" pitchFamily="34" charset="0"/>
              <a:cs typeface="Arial" panose="020B0604020202020204" pitchFamily="34" charset="0"/>
            </a:rPr>
            <a:t>Controlled access to High Risk Zone through  Biometrics.</a:t>
          </a:r>
          <a:endParaRPr lang="en-US" sz="1600" kern="1200" dirty="0">
            <a:latin typeface="Arial" panose="020B0604020202020204" pitchFamily="34" charset="0"/>
            <a:cs typeface="Arial" panose="020B0604020202020204" pitchFamily="34" charset="0"/>
          </a:endParaRPr>
        </a:p>
      </dsp:txBody>
      <dsp:txXfrm rot="10800000">
        <a:off x="0" y="2058645"/>
        <a:ext cx="3708412" cy="1235187"/>
      </dsp:txXfrm>
    </dsp:sp>
    <dsp:sp modelId="{8785EBF9-AFE5-4F6D-BFB4-0531DAD3B2AF}">
      <dsp:nvSpPr>
        <dsp:cNvPr id="0" name=""/>
        <dsp:cNvSpPr/>
      </dsp:nvSpPr>
      <dsp:spPr>
        <a:xfrm rot="5400000">
          <a:off x="4739159" y="616168"/>
          <a:ext cx="1646916" cy="3708412"/>
        </a:xfrm>
        <a:prstGeom prst="round1Rect">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N" sz="1600" kern="1200" dirty="0">
              <a:latin typeface="Arial" panose="020B0604020202020204" pitchFamily="34" charset="0"/>
              <a:cs typeface="Arial" panose="020B0604020202020204" pitchFamily="34" charset="0"/>
            </a:rPr>
            <a:t>Provision of buffer area / pass box / air lock between storage area and manufacturing area in case they are directly connected </a:t>
          </a:r>
          <a:endParaRPr lang="en-US" sz="1600" kern="1200" dirty="0">
            <a:latin typeface="Arial" panose="020B0604020202020204" pitchFamily="34" charset="0"/>
            <a:cs typeface="Arial" panose="020B0604020202020204" pitchFamily="34" charset="0"/>
          </a:endParaRPr>
        </a:p>
      </dsp:txBody>
      <dsp:txXfrm rot="-5400000">
        <a:off x="3708412" y="2058645"/>
        <a:ext cx="3708412" cy="1235187"/>
      </dsp:txXfrm>
    </dsp:sp>
    <dsp:sp modelId="{ABA1E7F2-9683-4BF5-B3F8-64881FD8BE44}">
      <dsp:nvSpPr>
        <dsp:cNvPr id="0" name=""/>
        <dsp:cNvSpPr/>
      </dsp:nvSpPr>
      <dsp:spPr>
        <a:xfrm>
          <a:off x="2844303" y="1012215"/>
          <a:ext cx="1728216" cy="1152503"/>
        </a:xfrm>
        <a:prstGeom prst="roundRect">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l="-2426" r="-627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   </a:t>
          </a:r>
        </a:p>
      </dsp:txBody>
      <dsp:txXfrm>
        <a:off x="2900564" y="1068476"/>
        <a:ext cx="1615694" cy="103998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1FD481B-479B-41D8-A3F1-B483926960F8}" type="datetimeFigureOut">
              <a:rPr lang="en-IN" smtClean="0"/>
              <a:pPr/>
              <a:t>04-09-2020</a:t>
            </a:fld>
            <a:endParaRPr lang="en-IN"/>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EC5FCAF-4927-4270-97F0-08F539720B74}" type="slidenum">
              <a:rPr lang="en-IN" smtClean="0"/>
              <a:pPr/>
              <a:t>‹#›</a:t>
            </a:fld>
            <a:endParaRPr lang="en-IN"/>
          </a:p>
        </p:txBody>
      </p:sp>
    </p:spTree>
    <p:extLst>
      <p:ext uri="{BB962C8B-B14F-4D97-AF65-F5344CB8AC3E}">
        <p14:creationId xmlns:p14="http://schemas.microsoft.com/office/powerpoint/2010/main" val="856537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0B9BC7-2084-46B0-A6DD-7DDD74FCEB4E}" type="datetimeFigureOut">
              <a:rPr lang="en-IN" smtClean="0"/>
              <a:pPr/>
              <a:t>04-09-2020</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7C273D-BBDA-455A-9EB6-1D36393CE37B}" type="slidenum">
              <a:rPr lang="en-IN" smtClean="0"/>
              <a:pPr/>
              <a:t>‹#›</a:t>
            </a:fld>
            <a:endParaRPr lang="en-IN"/>
          </a:p>
        </p:txBody>
      </p:sp>
    </p:spTree>
    <p:extLst>
      <p:ext uri="{BB962C8B-B14F-4D97-AF65-F5344CB8AC3E}">
        <p14:creationId xmlns:p14="http://schemas.microsoft.com/office/powerpoint/2010/main" val="2173278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altLang="en-US"/>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ea typeface="MS PGothic" panose="020B0600070205080204" pitchFamily="34" charset="-128"/>
              </a:defRPr>
            </a:lvl1pPr>
            <a:lvl2pPr marL="742950" indent="-285750">
              <a:defRPr>
                <a:solidFill>
                  <a:schemeClr val="tx1"/>
                </a:solidFill>
                <a:latin typeface="Tahoma" panose="020B0604030504040204" pitchFamily="34" charset="0"/>
                <a:ea typeface="MS PGothic" panose="020B0600070205080204" pitchFamily="34" charset="-128"/>
              </a:defRPr>
            </a:lvl2pPr>
            <a:lvl3pPr marL="1143000" indent="-228600">
              <a:defRPr>
                <a:solidFill>
                  <a:schemeClr val="tx1"/>
                </a:solidFill>
                <a:latin typeface="Tahoma" panose="020B0604030504040204" pitchFamily="34" charset="0"/>
                <a:ea typeface="MS PGothic" panose="020B0600070205080204" pitchFamily="34" charset="-128"/>
              </a:defRPr>
            </a:lvl3pPr>
            <a:lvl4pPr marL="1600200" indent="-228600">
              <a:defRPr>
                <a:solidFill>
                  <a:schemeClr val="tx1"/>
                </a:solidFill>
                <a:latin typeface="Tahoma" panose="020B0604030504040204" pitchFamily="34" charset="0"/>
                <a:ea typeface="MS PGothic" panose="020B0600070205080204" pitchFamily="34" charset="-128"/>
              </a:defRPr>
            </a:lvl4pPr>
            <a:lvl5pPr marL="2057400" indent="-22860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F6713E7-3F30-49D8-8E2A-BF33E5C7E59F}" type="slidenum">
              <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49440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B27C273D-BBDA-455A-9EB6-1D36393CE37B}" type="slidenum">
              <a:rPr lang="en-IN" smtClean="0"/>
              <a:pPr/>
              <a:t>33</a:t>
            </a:fld>
            <a:endParaRPr lang="en-IN"/>
          </a:p>
        </p:txBody>
      </p:sp>
    </p:spTree>
    <p:extLst>
      <p:ext uri="{BB962C8B-B14F-4D97-AF65-F5344CB8AC3E}">
        <p14:creationId xmlns:p14="http://schemas.microsoft.com/office/powerpoint/2010/main" val="3634697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7C273D-BBDA-455A-9EB6-1D36393CE37B}" type="slidenum">
              <a:rPr lang="en-IN" smtClean="0"/>
              <a:pPr/>
              <a:t>37</a:t>
            </a:fld>
            <a:endParaRPr lang="en-IN"/>
          </a:p>
        </p:txBody>
      </p:sp>
    </p:spTree>
    <p:extLst>
      <p:ext uri="{BB962C8B-B14F-4D97-AF65-F5344CB8AC3E}">
        <p14:creationId xmlns:p14="http://schemas.microsoft.com/office/powerpoint/2010/main" val="1856811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61529C7-FFE9-4BB7-AD7B-ACBBD810EF8C}" type="slidenum">
              <a:rPr lang="en-IN" smtClean="0"/>
              <a:pPr/>
              <a:t>58</a:t>
            </a:fld>
            <a:endParaRPr lang="en-IN"/>
          </a:p>
        </p:txBody>
      </p:sp>
    </p:spTree>
    <p:extLst>
      <p:ext uri="{BB962C8B-B14F-4D97-AF65-F5344CB8AC3E}">
        <p14:creationId xmlns:p14="http://schemas.microsoft.com/office/powerpoint/2010/main" val="4085537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7C273D-BBDA-455A-9EB6-1D36393CE37B}" type="slidenum">
              <a:rPr lang="en-IN" smtClean="0"/>
              <a:pPr/>
              <a:t>94</a:t>
            </a:fld>
            <a:endParaRPr lang="en-IN"/>
          </a:p>
        </p:txBody>
      </p:sp>
    </p:spTree>
    <p:extLst>
      <p:ext uri="{BB962C8B-B14F-4D97-AF65-F5344CB8AC3E}">
        <p14:creationId xmlns:p14="http://schemas.microsoft.com/office/powerpoint/2010/main" val="2788508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7C273D-BBDA-455A-9EB6-1D36393CE37B}" type="slidenum">
              <a:rPr lang="en-IN" smtClean="0"/>
              <a:pPr/>
              <a:t>108</a:t>
            </a:fld>
            <a:endParaRPr lang="en-IN"/>
          </a:p>
        </p:txBody>
      </p:sp>
    </p:spTree>
    <p:extLst>
      <p:ext uri="{BB962C8B-B14F-4D97-AF65-F5344CB8AC3E}">
        <p14:creationId xmlns:p14="http://schemas.microsoft.com/office/powerpoint/2010/main" val="2617279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B27C273D-BBDA-455A-9EB6-1D36393CE37B}" type="slidenum">
              <a:rPr lang="en-IN" smtClean="0"/>
              <a:pPr/>
              <a:t>126</a:t>
            </a:fld>
            <a:endParaRPr lang="en-IN"/>
          </a:p>
        </p:txBody>
      </p:sp>
    </p:spTree>
    <p:extLst>
      <p:ext uri="{BB962C8B-B14F-4D97-AF65-F5344CB8AC3E}">
        <p14:creationId xmlns:p14="http://schemas.microsoft.com/office/powerpoint/2010/main" val="3559376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7C273D-BBDA-455A-9EB6-1D36393CE37B}" type="slidenum">
              <a:rPr lang="en-IN" smtClean="0"/>
              <a:pPr/>
              <a:t>129</a:t>
            </a:fld>
            <a:endParaRPr lang="en-IN"/>
          </a:p>
        </p:txBody>
      </p:sp>
    </p:spTree>
    <p:extLst>
      <p:ext uri="{BB962C8B-B14F-4D97-AF65-F5344CB8AC3E}">
        <p14:creationId xmlns:p14="http://schemas.microsoft.com/office/powerpoint/2010/main" val="1424100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7C273D-BBDA-455A-9EB6-1D36393CE37B}" type="slidenum">
              <a:rPr lang="en-IN" smtClean="0"/>
              <a:pPr/>
              <a:t>173</a:t>
            </a:fld>
            <a:endParaRPr lang="en-IN"/>
          </a:p>
        </p:txBody>
      </p:sp>
    </p:spTree>
    <p:extLst>
      <p:ext uri="{BB962C8B-B14F-4D97-AF65-F5344CB8AC3E}">
        <p14:creationId xmlns:p14="http://schemas.microsoft.com/office/powerpoint/2010/main" val="2411718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F072BF-232A-B44B-A94D-2E2D70DECDE4}" type="slidenum">
              <a:rPr lang="en-US" smtClean="0"/>
              <a:pPr/>
              <a:t>221</a:t>
            </a:fld>
            <a:endParaRPr lang="en-US"/>
          </a:p>
        </p:txBody>
      </p:sp>
    </p:spTree>
    <p:extLst>
      <p:ext uri="{BB962C8B-B14F-4D97-AF65-F5344CB8AC3E}">
        <p14:creationId xmlns:p14="http://schemas.microsoft.com/office/powerpoint/2010/main" val="4134127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F072BF-232A-B44B-A94D-2E2D70DECDE4}" type="slidenum">
              <a:rPr lang="en-US" smtClean="0"/>
              <a:pPr/>
              <a:t>222</a:t>
            </a:fld>
            <a:endParaRPr lang="en-US"/>
          </a:p>
        </p:txBody>
      </p:sp>
    </p:spTree>
    <p:extLst>
      <p:ext uri="{BB962C8B-B14F-4D97-AF65-F5344CB8AC3E}">
        <p14:creationId xmlns:p14="http://schemas.microsoft.com/office/powerpoint/2010/main" val="385341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a:p>
        </p:txBody>
      </p:sp>
      <p:sp>
        <p:nvSpPr>
          <p:cNvPr id="26628" name="Slide Number Placeholder 3"/>
          <p:cNvSpPr>
            <a:spLocks noGrp="1"/>
          </p:cNvSpPr>
          <p:nvPr>
            <p:ph type="sldNum" sz="quarter" idx="5"/>
          </p:nvPr>
        </p:nvSpPr>
        <p:spPr bwMode="auto">
          <a:noFill/>
          <a:ln>
            <a:miter lim="800000"/>
            <a:headEnd/>
            <a:tailEnd/>
          </a:ln>
        </p:spPr>
        <p:txBody>
          <a:bodyPr/>
          <a:lstStyle/>
          <a:p>
            <a:fld id="{9121CC57-43CC-4A0C-926D-B11A5F358C4A}" type="slidenum">
              <a:rPr lang="en-US" altLang="en-US" smtClean="0"/>
              <a:pPr/>
              <a:t>2</a:t>
            </a:fld>
            <a:endParaRPr lang="en-US" altLang="en-US"/>
          </a:p>
        </p:txBody>
      </p:sp>
    </p:spTree>
    <p:extLst>
      <p:ext uri="{BB962C8B-B14F-4D97-AF65-F5344CB8AC3E}">
        <p14:creationId xmlns:p14="http://schemas.microsoft.com/office/powerpoint/2010/main" val="3244336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F072BF-232A-B44B-A94D-2E2D70DECDE4}" type="slidenum">
              <a:rPr lang="en-US" smtClean="0"/>
              <a:pPr/>
              <a:t>230</a:t>
            </a:fld>
            <a:endParaRPr lang="en-US"/>
          </a:p>
        </p:txBody>
      </p:sp>
    </p:spTree>
    <p:extLst>
      <p:ext uri="{BB962C8B-B14F-4D97-AF65-F5344CB8AC3E}">
        <p14:creationId xmlns:p14="http://schemas.microsoft.com/office/powerpoint/2010/main" val="4202802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F072BF-232A-B44B-A94D-2E2D70DECDE4}" type="slidenum">
              <a:rPr lang="en-US" smtClean="0"/>
              <a:pPr/>
              <a:t>231</a:t>
            </a:fld>
            <a:endParaRPr lang="en-US"/>
          </a:p>
        </p:txBody>
      </p:sp>
    </p:spTree>
    <p:extLst>
      <p:ext uri="{BB962C8B-B14F-4D97-AF65-F5344CB8AC3E}">
        <p14:creationId xmlns:p14="http://schemas.microsoft.com/office/powerpoint/2010/main" val="972080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F072BF-232A-B44B-A94D-2E2D70DECDE4}" type="slidenum">
              <a:rPr lang="en-US" smtClean="0"/>
              <a:pPr/>
              <a:t>239</a:t>
            </a:fld>
            <a:endParaRPr lang="en-US"/>
          </a:p>
        </p:txBody>
      </p:sp>
    </p:spTree>
    <p:extLst>
      <p:ext uri="{BB962C8B-B14F-4D97-AF65-F5344CB8AC3E}">
        <p14:creationId xmlns:p14="http://schemas.microsoft.com/office/powerpoint/2010/main" val="3524063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F072BF-232A-B44B-A94D-2E2D70DECDE4}" type="slidenum">
              <a:rPr lang="en-US" smtClean="0"/>
              <a:pPr/>
              <a:t>240</a:t>
            </a:fld>
            <a:endParaRPr lang="en-US"/>
          </a:p>
        </p:txBody>
      </p:sp>
    </p:spTree>
    <p:extLst>
      <p:ext uri="{BB962C8B-B14F-4D97-AF65-F5344CB8AC3E}">
        <p14:creationId xmlns:p14="http://schemas.microsoft.com/office/powerpoint/2010/main" val="2096828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7C273D-BBDA-455A-9EB6-1D36393CE37B}" type="slidenum">
              <a:rPr lang="en-IN" smtClean="0"/>
              <a:pPr/>
              <a:t>3</a:t>
            </a:fld>
            <a:endParaRPr lang="en-IN"/>
          </a:p>
        </p:txBody>
      </p:sp>
    </p:spTree>
    <p:extLst>
      <p:ext uri="{BB962C8B-B14F-4D97-AF65-F5344CB8AC3E}">
        <p14:creationId xmlns:p14="http://schemas.microsoft.com/office/powerpoint/2010/main" val="4114533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61529C7-FFE9-4BB7-AD7B-ACBBD810EF8C}" type="slidenum">
              <a:rPr lang="en-IN" smtClean="0"/>
              <a:pPr/>
              <a:t>4</a:t>
            </a:fld>
            <a:endParaRPr lang="en-IN"/>
          </a:p>
        </p:txBody>
      </p:sp>
    </p:spTree>
    <p:extLst>
      <p:ext uri="{BB962C8B-B14F-4D97-AF65-F5344CB8AC3E}">
        <p14:creationId xmlns:p14="http://schemas.microsoft.com/office/powerpoint/2010/main" val="3996986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a:p>
        </p:txBody>
      </p:sp>
      <p:sp>
        <p:nvSpPr>
          <p:cNvPr id="26628" name="Slide Number Placeholder 3"/>
          <p:cNvSpPr>
            <a:spLocks noGrp="1"/>
          </p:cNvSpPr>
          <p:nvPr>
            <p:ph type="sldNum" sz="quarter" idx="5"/>
          </p:nvPr>
        </p:nvSpPr>
        <p:spPr bwMode="auto">
          <a:noFill/>
          <a:ln>
            <a:miter lim="800000"/>
            <a:headEnd/>
            <a:tailEnd/>
          </a:ln>
        </p:spPr>
        <p:txBody>
          <a:bodyPr/>
          <a:lstStyle/>
          <a:p>
            <a:fld id="{9121CC57-43CC-4A0C-926D-B11A5F358C4A}" type="slidenum">
              <a:rPr lang="en-US" altLang="en-US" smtClean="0"/>
              <a:pPr/>
              <a:t>16</a:t>
            </a:fld>
            <a:endParaRPr lang="en-US" altLang="en-US"/>
          </a:p>
        </p:txBody>
      </p:sp>
    </p:spTree>
    <p:extLst>
      <p:ext uri="{BB962C8B-B14F-4D97-AF65-F5344CB8AC3E}">
        <p14:creationId xmlns:p14="http://schemas.microsoft.com/office/powerpoint/2010/main" val="1109661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E61529C7-FFE9-4BB7-AD7B-ACBBD810EF8C}" type="slidenum">
              <a:rPr lang="en-IN" smtClean="0"/>
              <a:pPr/>
              <a:t>17</a:t>
            </a:fld>
            <a:endParaRPr lang="en-IN"/>
          </a:p>
        </p:txBody>
      </p:sp>
    </p:spTree>
    <p:extLst>
      <p:ext uri="{BB962C8B-B14F-4D97-AF65-F5344CB8AC3E}">
        <p14:creationId xmlns:p14="http://schemas.microsoft.com/office/powerpoint/2010/main" val="2276335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7C273D-BBDA-455A-9EB6-1D36393CE37B}" type="slidenum">
              <a:rPr lang="en-IN" smtClean="0"/>
              <a:pPr/>
              <a:t>20</a:t>
            </a:fld>
            <a:endParaRPr lang="en-IN"/>
          </a:p>
        </p:txBody>
      </p:sp>
    </p:spTree>
    <p:extLst>
      <p:ext uri="{BB962C8B-B14F-4D97-AF65-F5344CB8AC3E}">
        <p14:creationId xmlns:p14="http://schemas.microsoft.com/office/powerpoint/2010/main" val="2694625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a:p>
        </p:txBody>
      </p:sp>
      <p:sp>
        <p:nvSpPr>
          <p:cNvPr id="51204" name="Slide Number Placeholder 3"/>
          <p:cNvSpPr>
            <a:spLocks noGrp="1"/>
          </p:cNvSpPr>
          <p:nvPr>
            <p:ph type="sldNum" sz="quarter" idx="5"/>
          </p:nvPr>
        </p:nvSpPr>
        <p:spPr bwMode="auto">
          <a:noFill/>
          <a:ln>
            <a:miter lim="800000"/>
            <a:headEnd/>
            <a:tailEnd/>
          </a:ln>
        </p:spPr>
        <p:txBody>
          <a:bodyPr/>
          <a:lstStyle/>
          <a:p>
            <a:fld id="{1D47E417-E1C2-4D46-8C32-4D8066388558}" type="slidenum">
              <a:rPr lang="en-US" altLang="en-US" smtClean="0"/>
              <a:pPr/>
              <a:t>24</a:t>
            </a:fld>
            <a:endParaRPr lang="en-US" altLang="en-US"/>
          </a:p>
        </p:txBody>
      </p:sp>
    </p:spTree>
    <p:extLst>
      <p:ext uri="{BB962C8B-B14F-4D97-AF65-F5344CB8AC3E}">
        <p14:creationId xmlns:p14="http://schemas.microsoft.com/office/powerpoint/2010/main" val="3311783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7C273D-BBDA-455A-9EB6-1D36393CE37B}" type="slidenum">
              <a:rPr lang="en-IN" smtClean="0"/>
              <a:pPr/>
              <a:t>25</a:t>
            </a:fld>
            <a:endParaRPr lang="en-IN"/>
          </a:p>
        </p:txBody>
      </p:sp>
    </p:spTree>
    <p:extLst>
      <p:ext uri="{BB962C8B-B14F-4D97-AF65-F5344CB8AC3E}">
        <p14:creationId xmlns:p14="http://schemas.microsoft.com/office/powerpoint/2010/main" val="3937676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6.jpeg"/><Relationship Id="rId5" Type="http://schemas.openxmlformats.org/officeDocument/2006/relationships/image" Target="../media/image3.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70533A38-3930-425D-BF14-D73BD668A09B}" type="datetime1">
              <a:rPr lang="en-IN" smtClean="0"/>
              <a:pPr/>
              <a:t>04-09-2020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lvl1pPr>
              <a:defRPr>
                <a:latin typeface="+mn-lt"/>
              </a:defRPr>
            </a:lvl1pPr>
          </a:lstStyle>
          <a:p>
            <a:fld id="{BE2412B8-9ECE-40A4-9402-DF6152856802}"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AE557C97-0F66-48DC-B846-DF5FD2D90DA8}" type="datetime1">
              <a:rPr lang="en-IN" smtClean="0"/>
              <a:pPr/>
              <a:t>04-09-2020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E2412B8-9ECE-40A4-9402-DF6152856802}"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437F3CA0-2082-44CA-B26E-438BB04B741C}" type="datetime1">
              <a:rPr lang="en-IN" smtClean="0"/>
              <a:pPr/>
              <a:t>04-09-2020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E2412B8-9ECE-40A4-9402-DF6152856802}" type="slidenum">
              <a:rPr lang="en-IN" smtClean="0"/>
              <a:pPr/>
              <a:t>‹#›</a:t>
            </a:fld>
            <a:endParaRPr lang="en-I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IFSS Slide with Page number">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rot="19724313">
            <a:off x="778392" y="3277502"/>
            <a:ext cx="8583853" cy="996421"/>
          </a:xfrm>
          <a:ln>
            <a:noFill/>
          </a:ln>
        </p:spPr>
        <p:txBody>
          <a:bodyPr>
            <a:noAutofit/>
          </a:bodyPr>
          <a:lstStyle>
            <a:lvl1pPr marL="0" indent="0" algn="ctr">
              <a:buNone/>
              <a:defRPr sz="7385" b="0">
                <a:solidFill>
                  <a:schemeClr val="bg1">
                    <a:lumMod val="85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 R A F T</a:t>
            </a:r>
          </a:p>
        </p:txBody>
      </p:sp>
      <p:sp>
        <p:nvSpPr>
          <p:cNvPr id="2" name="Title 1"/>
          <p:cNvSpPr>
            <a:spLocks noGrp="1"/>
          </p:cNvSpPr>
          <p:nvPr>
            <p:ph type="title"/>
          </p:nvPr>
        </p:nvSpPr>
        <p:spPr>
          <a:xfrm>
            <a:off x="1449506" y="310545"/>
            <a:ext cx="6705600" cy="723901"/>
          </a:xfrm>
        </p:spPr>
        <p:txBody>
          <a:bodyPr/>
          <a:lstStyle/>
          <a:p>
            <a:r>
              <a:rPr lang="en-US"/>
              <a:t>Click to edit Master title style</a:t>
            </a:r>
          </a:p>
        </p:txBody>
      </p:sp>
    </p:spTree>
    <p:extLst>
      <p:ext uri="{BB962C8B-B14F-4D97-AF65-F5344CB8AC3E}">
        <p14:creationId xmlns:p14="http://schemas.microsoft.com/office/powerpoint/2010/main" val="3185134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8CC4A4-7638-41F3-9B6F-52DCA71C0C91}" type="slidenum">
              <a:rPr lang="en-US" altLang="en-US"/>
              <a:pPr>
                <a:defRPr/>
              </a:pPr>
              <a:t>‹#›</a:t>
            </a:fld>
            <a:endParaRPr lang="en-US" altLang="en-US"/>
          </a:p>
        </p:txBody>
      </p:sp>
    </p:spTree>
    <p:extLst>
      <p:ext uri="{BB962C8B-B14F-4D97-AF65-F5344CB8AC3E}">
        <p14:creationId xmlns:p14="http://schemas.microsoft.com/office/powerpoint/2010/main" val="3306599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6553200"/>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0"/>
            <a:ext cx="9144000" cy="762000"/>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2000" b="1" dirty="0">
              <a:solidFill>
                <a:srgbClr val="327E4F"/>
              </a:solidFill>
              <a:latin typeface="Georgia" pitchFamily="18" charset="0"/>
            </a:endParaRPr>
          </a:p>
        </p:txBody>
      </p:sp>
      <p:sp>
        <p:nvSpPr>
          <p:cNvPr id="2" name="Title 1"/>
          <p:cNvSpPr>
            <a:spLocks noGrp="1"/>
          </p:cNvSpPr>
          <p:nvPr>
            <p:ph type="title"/>
          </p:nvPr>
        </p:nvSpPr>
        <p:spPr>
          <a:xfrm>
            <a:off x="457200" y="0"/>
            <a:ext cx="8229600" cy="762000"/>
          </a:xfrm>
        </p:spPr>
        <p:txBody>
          <a:bodyPr/>
          <a:lstStyle>
            <a:lvl1pPr>
              <a:defRPr sz="3200" b="1"/>
            </a:lvl1pPr>
          </a:lstStyle>
          <a:p>
            <a:r>
              <a:rPr lang="en-US" dirty="0"/>
              <a:t>Click to edit Master title style</a:t>
            </a:r>
          </a:p>
        </p:txBody>
      </p:sp>
      <p:sp>
        <p:nvSpPr>
          <p:cNvPr id="3" name="Content Placeholder 2"/>
          <p:cNvSpPr>
            <a:spLocks noGrp="1"/>
          </p:cNvSpPr>
          <p:nvPr>
            <p:ph idx="1"/>
          </p:nvPr>
        </p:nvSpPr>
        <p:spPr>
          <a:xfrm>
            <a:off x="457200" y="1059249"/>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4233862" y="6173787"/>
            <a:ext cx="719138" cy="365125"/>
          </a:xfrm>
        </p:spPr>
        <p:txBody>
          <a:bodyPr/>
          <a:lstStyle>
            <a:lvl1pPr algn="ctr">
              <a:defRPr smtClean="0"/>
            </a:lvl1pPr>
          </a:lstStyle>
          <a:p>
            <a:pPr>
              <a:defRPr/>
            </a:pPr>
            <a:fld id="{950C1CB4-246F-496B-9A59-858CCB608E48}" type="slidenum">
              <a:rPr lang="en-US" altLang="en-US" smtClean="0"/>
              <a:pPr>
                <a:defRPr/>
              </a:pPr>
              <a:t>‹#›</a:t>
            </a:fld>
            <a:endParaRPr lang="en-US" altLang="en-US" dirty="0"/>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048000" y="6013200"/>
            <a:ext cx="640372" cy="540000"/>
          </a:xfrm>
          <a:prstGeom prst="rect">
            <a:avLst/>
          </a:prstGeom>
        </p:spPr>
      </p:pic>
      <p:pic>
        <p:nvPicPr>
          <p:cNvPr id="13" name="Picture 12"/>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52400" y="262985"/>
            <a:ext cx="838200" cy="311888"/>
          </a:xfrm>
          <a:prstGeom prst="rect">
            <a:avLst/>
          </a:prstGeom>
        </p:spPr>
      </p:pic>
      <p:pic>
        <p:nvPicPr>
          <p:cNvPr id="14" name="Picture 8" descr="FSSAI_logo.tif"/>
          <p:cNvPicPr>
            <a:picLocks noChangeAspect="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8153400" y="0"/>
            <a:ext cx="8937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descr="FACE LOGO - APPROVED FINAL"/>
          <p:cNvPicPr>
            <a:picLocks noChangeAspect="1" noChangeArrowheads="1"/>
          </p:cNvPicPr>
          <p:nvPr userDrawn="1"/>
        </p:nvPicPr>
        <p:blipFill>
          <a:blip r:embed="rId6" cstate="email"/>
          <a:srcRect/>
          <a:stretch>
            <a:fillRect/>
          </a:stretch>
        </p:blipFill>
        <p:spPr bwMode="auto">
          <a:xfrm>
            <a:off x="8077200" y="6092825"/>
            <a:ext cx="909638" cy="428625"/>
          </a:xfrm>
          <a:prstGeom prst="rect">
            <a:avLst/>
          </a:prstGeom>
          <a:noFill/>
          <a:ln w="9525">
            <a:noFill/>
            <a:miter lim="800000"/>
            <a:headEnd/>
            <a:tailEnd/>
          </a:ln>
        </p:spPr>
      </p:pic>
    </p:spTree>
    <p:extLst>
      <p:ext uri="{BB962C8B-B14F-4D97-AF65-F5344CB8AC3E}">
        <p14:creationId xmlns:p14="http://schemas.microsoft.com/office/powerpoint/2010/main" val="378875463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9513A8-6D7C-41DE-80C4-C7FCD08524E1}" type="slidenum">
              <a:rPr lang="en-US" altLang="en-US"/>
              <a:pPr>
                <a:defRPr/>
              </a:pPr>
              <a:t>‹#›</a:t>
            </a:fld>
            <a:endParaRPr lang="en-US" altLang="en-US"/>
          </a:p>
        </p:txBody>
      </p:sp>
    </p:spTree>
    <p:extLst>
      <p:ext uri="{BB962C8B-B14F-4D97-AF65-F5344CB8AC3E}">
        <p14:creationId xmlns:p14="http://schemas.microsoft.com/office/powerpoint/2010/main" val="3859158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D30D34-E21E-43A1-BC66-62427246BE7D}" type="slidenum">
              <a:rPr lang="en-US" altLang="en-US"/>
              <a:pPr>
                <a:defRPr/>
              </a:pPr>
              <a:t>‹#›</a:t>
            </a:fld>
            <a:endParaRPr lang="en-US" altLang="en-US"/>
          </a:p>
        </p:txBody>
      </p:sp>
    </p:spTree>
    <p:extLst>
      <p:ext uri="{BB962C8B-B14F-4D97-AF65-F5344CB8AC3E}">
        <p14:creationId xmlns:p14="http://schemas.microsoft.com/office/powerpoint/2010/main" val="3046376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52BB4CF-D9EA-47BD-A82A-999B1B03D4A6}" type="slidenum">
              <a:rPr lang="en-US" altLang="en-US"/>
              <a:pPr>
                <a:defRPr/>
              </a:pPr>
              <a:t>‹#›</a:t>
            </a:fld>
            <a:endParaRPr lang="en-US" altLang="en-US"/>
          </a:p>
        </p:txBody>
      </p:sp>
    </p:spTree>
    <p:extLst>
      <p:ext uri="{BB962C8B-B14F-4D97-AF65-F5344CB8AC3E}">
        <p14:creationId xmlns:p14="http://schemas.microsoft.com/office/powerpoint/2010/main" val="3275198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4890C0C-DFFD-40C3-93AD-3E79DD991CC3}" type="slidenum">
              <a:rPr lang="en-US" altLang="en-US"/>
              <a:pPr>
                <a:defRPr/>
              </a:pPr>
              <a:t>‹#›</a:t>
            </a:fld>
            <a:endParaRPr lang="en-US" altLang="en-US"/>
          </a:p>
        </p:txBody>
      </p:sp>
    </p:spTree>
    <p:extLst>
      <p:ext uri="{BB962C8B-B14F-4D97-AF65-F5344CB8AC3E}">
        <p14:creationId xmlns:p14="http://schemas.microsoft.com/office/powerpoint/2010/main" val="1580219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FCA5A39-260F-4284-B12C-C9663787447A}" type="slidenum">
              <a:rPr lang="en-US" altLang="en-US"/>
              <a:pPr>
                <a:defRPr/>
              </a:pPr>
              <a:t>‹#›</a:t>
            </a:fld>
            <a:endParaRPr lang="en-US" altLang="en-US"/>
          </a:p>
        </p:txBody>
      </p:sp>
    </p:spTree>
    <p:extLst>
      <p:ext uri="{BB962C8B-B14F-4D97-AF65-F5344CB8AC3E}">
        <p14:creationId xmlns:p14="http://schemas.microsoft.com/office/powerpoint/2010/main" val="30739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p:cNvSpPr/>
          <p:nvPr userDrawn="1"/>
        </p:nvSpPr>
        <p:spPr>
          <a:xfrm>
            <a:off x="0" y="0"/>
            <a:ext cx="9144000" cy="1340768"/>
          </a:xfrm>
          <a:prstGeom prst="rect">
            <a:avLst/>
          </a:prstGeom>
          <a:gradFill flip="none" rotWithShape="1">
            <a:gsLst>
              <a:gs pos="0">
                <a:schemeClr val="bg1"/>
              </a:gs>
              <a:gs pos="23000">
                <a:schemeClr val="bg1"/>
              </a:gs>
              <a:gs pos="78000">
                <a:schemeClr val="accent3">
                  <a:lumMod val="40000"/>
                  <a:lumOff val="60000"/>
                </a:schemeClr>
              </a:gs>
              <a:gs pos="99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0CDD70D-DC35-4264-9C5B-0671788DB8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59446" y="6356350"/>
            <a:ext cx="1384554" cy="501650"/>
          </a:xfrm>
          <a:prstGeom prst="rect">
            <a:avLst/>
          </a:prstGeom>
        </p:spPr>
      </p:pic>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51E005E4-A203-41FC-913F-32E304231446}" type="datetime1">
              <a:rPr lang="en-IN" smtClean="0"/>
              <a:pPr/>
              <a:t>04-09-2020</a:t>
            </a:fld>
            <a:endParaRPr lang="en-IN" dirty="0"/>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IN" dirty="0"/>
          </a:p>
        </p:txBody>
      </p:sp>
      <p:sp>
        <p:nvSpPr>
          <p:cNvPr id="6" name="Slide Number Placeholder 5"/>
          <p:cNvSpPr>
            <a:spLocks noGrp="1"/>
          </p:cNvSpPr>
          <p:nvPr>
            <p:ph type="sldNum" sz="quarter" idx="12"/>
          </p:nvPr>
        </p:nvSpPr>
        <p:spPr>
          <a:xfrm>
            <a:off x="3779912" y="6356350"/>
            <a:ext cx="2133600" cy="365125"/>
          </a:xfrm>
        </p:spPr>
        <p:txBody>
          <a:bodyPr/>
          <a:lstStyle>
            <a:lvl1pPr>
              <a:defRPr>
                <a:latin typeface="+mn-lt"/>
                <a:cs typeface="Arial" panose="020B0604020202020204" pitchFamily="34" charset="0"/>
              </a:defRPr>
            </a:lvl1pPr>
          </a:lstStyle>
          <a:p>
            <a:fld id="{BE2412B8-9ECE-40A4-9402-DF6152856802}" type="slidenum">
              <a:rPr lang="en-IN" smtClean="0"/>
              <a:pPr/>
              <a:t>‹#›</a:t>
            </a:fld>
            <a:endParaRPr lang="en-IN" dirty="0"/>
          </a:p>
        </p:txBody>
      </p:sp>
      <p:sp>
        <p:nvSpPr>
          <p:cNvPr id="14" name="Title 1"/>
          <p:cNvSpPr>
            <a:spLocks noGrp="1"/>
          </p:cNvSpPr>
          <p:nvPr>
            <p:ph type="title"/>
          </p:nvPr>
        </p:nvSpPr>
        <p:spPr>
          <a:xfrm>
            <a:off x="457200" y="274638"/>
            <a:ext cx="8229600" cy="1143000"/>
          </a:xfrm>
        </p:spPr>
        <p:txBody>
          <a:bodyPr/>
          <a:lstStyle>
            <a:lvl1pPr>
              <a:defRPr>
                <a:solidFill>
                  <a:schemeClr val="accent3">
                    <a:lumMod val="50000"/>
                  </a:schemeClr>
                </a:solidFill>
                <a:latin typeface="Arial Black" panose="020B0A04020102020204" pitchFamily="34" charset="0"/>
                <a:cs typeface="Arial" panose="020B0604020202020204" pitchFamily="34" charset="0"/>
              </a:defRPr>
            </a:lvl1pPr>
          </a:lstStyle>
          <a:p>
            <a:r>
              <a:rPr lang="en-US" dirty="0"/>
              <a:t>Click to edit Master title style</a:t>
            </a:r>
            <a:endParaRPr lang="en-IN" dirty="0"/>
          </a:p>
        </p:txBody>
      </p:sp>
      <p:pic>
        <p:nvPicPr>
          <p:cNvPr id="11" name="Picture 10">
            <a:extLst>
              <a:ext uri="{FF2B5EF4-FFF2-40B4-BE49-F238E27FC236}">
                <a16:creationId xmlns:a16="http://schemas.microsoft.com/office/drawing/2014/main" id="{721841F1-3DC2-4341-B9CD-28E4A230C0D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52400" y="131659"/>
            <a:ext cx="963216" cy="345013"/>
          </a:xfrm>
          <a:prstGeom prst="rect">
            <a:avLst/>
          </a:prstGeom>
        </p:spPr>
      </p:pic>
      <p:pic>
        <p:nvPicPr>
          <p:cNvPr id="12" name="Picture 8" descr="FSSAI_logo.tif">
            <a:extLst>
              <a:ext uri="{FF2B5EF4-FFF2-40B4-BE49-F238E27FC236}">
                <a16:creationId xmlns:a16="http://schemas.microsoft.com/office/drawing/2014/main" id="{DDCE9A63-BF0F-4A2D-80B3-8CDBA280016D}"/>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8153400" y="-27384"/>
            <a:ext cx="893763" cy="58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BE9E204-50B8-46E0-9374-EC8D572F2489}" type="slidenum">
              <a:rPr lang="en-US" altLang="en-US"/>
              <a:pPr>
                <a:defRPr/>
              </a:pPr>
              <a:t>‹#›</a:t>
            </a:fld>
            <a:endParaRPr lang="en-US" altLang="en-US"/>
          </a:p>
        </p:txBody>
      </p:sp>
    </p:spTree>
    <p:extLst>
      <p:ext uri="{BB962C8B-B14F-4D97-AF65-F5344CB8AC3E}">
        <p14:creationId xmlns:p14="http://schemas.microsoft.com/office/powerpoint/2010/main" val="3430563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5786B09-50DC-4122-9C59-1196406C7D2B}" type="slidenum">
              <a:rPr lang="en-US" altLang="en-US"/>
              <a:pPr>
                <a:defRPr/>
              </a:pPr>
              <a:t>‹#›</a:t>
            </a:fld>
            <a:endParaRPr lang="en-US" altLang="en-US"/>
          </a:p>
        </p:txBody>
      </p:sp>
    </p:spTree>
    <p:extLst>
      <p:ext uri="{BB962C8B-B14F-4D97-AF65-F5344CB8AC3E}">
        <p14:creationId xmlns:p14="http://schemas.microsoft.com/office/powerpoint/2010/main" val="45831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EFFB95-AD5C-416B-A76C-41F12E2F79D4}" type="slidenum">
              <a:rPr lang="en-US" altLang="en-US"/>
              <a:pPr>
                <a:defRPr/>
              </a:pPr>
              <a:t>‹#›</a:t>
            </a:fld>
            <a:endParaRPr lang="en-US" altLang="en-US"/>
          </a:p>
        </p:txBody>
      </p:sp>
    </p:spTree>
    <p:extLst>
      <p:ext uri="{BB962C8B-B14F-4D97-AF65-F5344CB8AC3E}">
        <p14:creationId xmlns:p14="http://schemas.microsoft.com/office/powerpoint/2010/main" val="106074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C3254C-53FA-46F5-8233-BFD499BDEF53}" type="slidenum">
              <a:rPr lang="en-US" altLang="en-US"/>
              <a:pPr>
                <a:defRPr/>
              </a:pPr>
              <a:t>‹#›</a:t>
            </a:fld>
            <a:endParaRPr lang="en-US" altLang="en-US"/>
          </a:p>
        </p:txBody>
      </p:sp>
    </p:spTree>
    <p:extLst>
      <p:ext uri="{BB962C8B-B14F-4D97-AF65-F5344CB8AC3E}">
        <p14:creationId xmlns:p14="http://schemas.microsoft.com/office/powerpoint/2010/main" val="2100970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userDrawn="1"/>
        </p:nvSpPr>
        <p:spPr>
          <a:xfrm>
            <a:off x="7812360" y="-7301"/>
            <a:ext cx="1331640" cy="6865301"/>
          </a:xfrm>
          <a:prstGeom prst="rect">
            <a:avLst/>
          </a:prstGeom>
          <a:gradFill>
            <a:gsLst>
              <a:gs pos="0">
                <a:schemeClr val="bg1"/>
              </a:gs>
              <a:gs pos="35000">
                <a:schemeClr val="bg1"/>
              </a:gs>
              <a:gs pos="85000">
                <a:schemeClr val="accent3">
                  <a:lumMod val="40000"/>
                  <a:lumOff val="60000"/>
                </a:schemeClr>
              </a:gs>
              <a:gs pos="99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C24CDA-6370-4427-ADB7-B8C1971BC389}" type="datetime1">
              <a:rPr lang="en-IN" smtClean="0"/>
              <a:pPr/>
              <a:t>04-09-2020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a:xfrm>
            <a:off x="3541713" y="6356349"/>
            <a:ext cx="2133600" cy="365125"/>
          </a:xfrm>
        </p:spPr>
        <p:txBody>
          <a:bodyPr/>
          <a:lstStyle>
            <a:lvl1pPr>
              <a:defRPr>
                <a:latin typeface="+mn-lt"/>
              </a:defRPr>
            </a:lvl1pPr>
          </a:lstStyle>
          <a:p>
            <a:fld id="{BE2412B8-9ECE-40A4-9402-DF6152856802}" type="slidenum">
              <a:rPr lang="en-IN" smtClean="0"/>
              <a:pPr/>
              <a:t>‹#›</a:t>
            </a:fld>
            <a:endParaRPr lang="en-IN"/>
          </a:p>
        </p:txBody>
      </p:sp>
      <p:pic>
        <p:nvPicPr>
          <p:cNvPr id="10" name="Picture 9">
            <a:extLst>
              <a:ext uri="{FF2B5EF4-FFF2-40B4-BE49-F238E27FC236}">
                <a16:creationId xmlns:a16="http://schemas.microsoft.com/office/drawing/2014/main" id="{783CE6FE-0CF3-4E79-BEBA-1241E3BA6A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59446" y="6335291"/>
            <a:ext cx="1384554" cy="501650"/>
          </a:xfrm>
          <a:prstGeom prst="rect">
            <a:avLst/>
          </a:prstGeom>
        </p:spPr>
      </p:pic>
      <p:pic>
        <p:nvPicPr>
          <p:cNvPr id="11" name="Picture 10">
            <a:extLst>
              <a:ext uri="{FF2B5EF4-FFF2-40B4-BE49-F238E27FC236}">
                <a16:creationId xmlns:a16="http://schemas.microsoft.com/office/drawing/2014/main" id="{0644711A-60FB-4488-8465-BB55F4080CC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52400" y="131659"/>
            <a:ext cx="963216" cy="345013"/>
          </a:xfrm>
          <a:prstGeom prst="rect">
            <a:avLst/>
          </a:prstGeom>
        </p:spPr>
      </p:pic>
      <p:pic>
        <p:nvPicPr>
          <p:cNvPr id="12" name="Picture 8" descr="FSSAI_logo.tif">
            <a:extLst>
              <a:ext uri="{FF2B5EF4-FFF2-40B4-BE49-F238E27FC236}">
                <a16:creationId xmlns:a16="http://schemas.microsoft.com/office/drawing/2014/main" id="{4F0D28DF-A924-4D74-AA71-4DFFCFB5EC46}"/>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8153400" y="-27384"/>
            <a:ext cx="893763" cy="58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21CAD710-E35B-438F-B8E5-CC5F122A5359}" type="datetime1">
              <a:rPr lang="en-IN" smtClean="0"/>
              <a:pPr/>
              <a:t>04-09-2020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lvl1pPr>
              <a:defRPr>
                <a:latin typeface="+mn-lt"/>
              </a:defRPr>
            </a:lvl1pPr>
          </a:lstStyle>
          <a:p>
            <a:fld id="{BE2412B8-9ECE-40A4-9402-DF6152856802}"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28C15B82-FAE1-4957-941C-D164704769D8}" type="datetime1">
              <a:rPr lang="en-IN" smtClean="0"/>
              <a:pPr/>
              <a:t>04-09-2020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BE2412B8-9ECE-40A4-9402-DF6152856802}"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2CAEAD4A-28CC-447E-9862-8A2025BE69A0}" type="datetime1">
              <a:rPr lang="en-IN" smtClean="0"/>
              <a:pPr/>
              <a:t>04-09-2020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E2412B8-9ECE-40A4-9402-DF6152856802}"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E7D55A-D96F-48BC-97D0-C71A7EFDA777}" type="datetime1">
              <a:rPr lang="en-IN" smtClean="0"/>
              <a:pPr/>
              <a:t>04-09-2020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BE2412B8-9ECE-40A4-9402-DF6152856802}"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37E05C-853F-4A8D-A6BF-49720FC670D4}" type="datetime1">
              <a:rPr lang="en-IN" smtClean="0"/>
              <a:pPr/>
              <a:t>04-09-2020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E2412B8-9ECE-40A4-9402-DF6152856802}"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92C900-0026-48ED-825D-25525D759E02}" type="datetime1">
              <a:rPr lang="en-IN" smtClean="0"/>
              <a:pPr/>
              <a:t>04-09-2020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E2412B8-9ECE-40A4-9402-DF6152856802}"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a:t>Click to edit Master title style</a:t>
            </a:r>
            <a:endParaRPr lang="en-IN"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4FF95C32-7ABE-4D9C-A64F-409F8C769248}" type="datetime1">
              <a:rPr lang="en-IN" smtClean="0"/>
              <a:pPr/>
              <a:t>04-09-2020</a:t>
            </a:fld>
            <a:endParaRPr lang="en-IN"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IN"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Arial" panose="020B0604020202020204" pitchFamily="34" charset="0"/>
              </a:defRPr>
            </a:lvl1pPr>
          </a:lstStyle>
          <a:p>
            <a:fld id="{BE2412B8-9ECE-40A4-9402-DF6152856802}" type="slidenum">
              <a:rPr lang="en-IN" smtClean="0"/>
              <a:pPr/>
              <a:t>‹#›</a:t>
            </a:fld>
            <a:endParaRPr lang="en-I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3600" kern="1200">
          <a:solidFill>
            <a:schemeClr val="tx1"/>
          </a:solidFill>
          <a:latin typeface="Arial Black" panose="020B0A040201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ahoma" pitchFamily="34" charset="0"/>
                <a:ea typeface="+mn-ea"/>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ahoma" pitchFamily="34" charset="0"/>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215B0566-2134-4A2F-A86C-5E427D78F058}" type="slidenum">
              <a:rPr lang="en-US" altLang="en-US"/>
              <a:pPr>
                <a:defRPr/>
              </a:pPr>
              <a:t>‹#›</a:t>
            </a:fld>
            <a:endParaRPr lang="en-US" altLang="en-US"/>
          </a:p>
        </p:txBody>
      </p:sp>
    </p:spTree>
    <p:extLst>
      <p:ext uri="{BB962C8B-B14F-4D97-AF65-F5344CB8AC3E}">
        <p14:creationId xmlns:p14="http://schemas.microsoft.com/office/powerpoint/2010/main" val="393296479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jpeg"/><Relationship Id="rId5" Type="http://schemas.openxmlformats.org/officeDocument/2006/relationships/image" Target="../media/image8.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image" Target="../media/image116.jpeg"/><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 Id="rId9" Type="http://schemas.openxmlformats.org/officeDocument/2006/relationships/image" Target="../media/image123.jpeg"/></Relationships>
</file>

<file path=ppt/slides/_rels/slide10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fssai.gov.in/home/fss-legislation/food-safety-and-standards-act.html" TargetMode="External"/><Relationship Id="rId2" Type="http://schemas.openxmlformats.org/officeDocument/2006/relationships/hyperlink" Target="http://www.fssai.gov.in/home/fss-legislation/fss-regulations.html" TargetMode="Externa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150.png"/><Relationship Id="rId7" Type="http://schemas.openxmlformats.org/officeDocument/2006/relationships/image" Target="../media/image154.jpe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 Id="rId9" Type="http://schemas.openxmlformats.org/officeDocument/2006/relationships/image" Target="../media/image156.png"/></Relationships>
</file>

<file path=ppt/slides/_rels/slide133.xml.rels><?xml version="1.0" encoding="UTF-8" standalone="yes"?>
<Relationships xmlns="http://schemas.openxmlformats.org/package/2006/relationships"><Relationship Id="rId2" Type="http://schemas.openxmlformats.org/officeDocument/2006/relationships/image" Target="../media/image157.gi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xml"/><Relationship Id="rId4" Type="http://schemas.openxmlformats.org/officeDocument/2006/relationships/image" Target="../media/image165.jpeg"/></Relationships>
</file>

<file path=ppt/slides/_rels/slide14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86.gif"/><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2.xml"/><Relationship Id="rId5" Type="http://schemas.openxmlformats.org/officeDocument/2006/relationships/image" Target="../media/image199.jpeg"/><Relationship Id="rId4" Type="http://schemas.openxmlformats.org/officeDocument/2006/relationships/image" Target="../media/image198.jpeg"/></Relationships>
</file>

<file path=ppt/slides/_rels/slide172.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2.xml"/><Relationship Id="rId5" Type="http://schemas.openxmlformats.org/officeDocument/2006/relationships/image" Target="../media/image203.jpeg"/><Relationship Id="rId4" Type="http://schemas.openxmlformats.org/officeDocument/2006/relationships/image" Target="../media/image202.jpeg"/></Relationships>
</file>

<file path=ppt/slides/_rels/slide173.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5.jpeg"/></Relationships>
</file>

<file path=ppt/slides/_rels/slide174.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2.xml"/><Relationship Id="rId4" Type="http://schemas.openxmlformats.org/officeDocument/2006/relationships/image" Target="../media/image208.jpeg"/></Relationships>
</file>

<file path=ppt/slides/_rels/slide175.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210.emf"/><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Layout" Target="../diagrams/layout1.xml"/><Relationship Id="rId7" Type="http://schemas.openxmlformats.org/officeDocument/2006/relationships/image" Target="../media/image22.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0.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2.xml"/><Relationship Id="rId4" Type="http://schemas.openxmlformats.org/officeDocument/2006/relationships/image" Target="../media/image224.jpeg"/></Relationships>
</file>

<file path=ppt/slides/_rels/slide188.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jpeg"/><Relationship Id="rId11" Type="http://schemas.openxmlformats.org/officeDocument/2006/relationships/image" Target="../media/image3.png"/><Relationship Id="rId5" Type="http://schemas.openxmlformats.org/officeDocument/2006/relationships/image" Target="../media/image1.jpeg"/><Relationship Id="rId10" Type="http://schemas.openxmlformats.org/officeDocument/2006/relationships/image" Target="../media/image8.png"/><Relationship Id="rId4" Type="http://schemas.openxmlformats.org/officeDocument/2006/relationships/image" Target="../media/image10.jpg"/><Relationship Id="rId9"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0.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3.xml"/></Relationships>
</file>

<file path=ppt/slides/_rels/slide212.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2.xml"/><Relationship Id="rId4" Type="http://schemas.openxmlformats.org/officeDocument/2006/relationships/image" Target="../media/image255.png"/></Relationships>
</file>

<file path=ppt/slides/_rels/slide216.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2.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png"/></Relationships>
</file>

<file path=ppt/slides/_rels/slide217.xml.rels><?xml version="1.0" encoding="UTF-8" standalone="yes"?>
<Relationships xmlns="http://schemas.openxmlformats.org/package/2006/relationships"><Relationship Id="rId3" Type="http://schemas.openxmlformats.org/officeDocument/2006/relationships/image" Target="../media/image259.tiff"/><Relationship Id="rId2" Type="http://schemas.openxmlformats.org/officeDocument/2006/relationships/image" Target="../media/image258.tiff"/><Relationship Id="rId1" Type="http://schemas.openxmlformats.org/officeDocument/2006/relationships/slideLayout" Target="../slideLayouts/slideLayout2.xml"/><Relationship Id="rId4" Type="http://schemas.openxmlformats.org/officeDocument/2006/relationships/image" Target="../media/image260.png"/></Relationships>
</file>

<file path=ppt/slides/_rels/slide218.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6.png"/></Relationships>
</file>

<file path=ppt/slides/_rels/slide231.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6.png"/></Relationships>
</file>

<file path=ppt/slides/_rels/slide232.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4.png"/><Relationship Id="rId1" Type="http://schemas.openxmlformats.org/officeDocument/2006/relationships/slideLayout" Target="../slideLayouts/slideLayout2.xml"/><Relationship Id="rId4" Type="http://schemas.openxmlformats.org/officeDocument/2006/relationships/image" Target="../media/image261.png"/></Relationships>
</file>

<file path=ppt/slides/_rels/slide239.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7.png"/><Relationship Id="rId4" Type="http://schemas.openxmlformats.org/officeDocument/2006/relationships/image" Target="../media/image33.jpeg"/></Relationships>
</file>

<file path=ppt/slides/_rels/slide240.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jpeg"/><Relationship Id="rId1" Type="http://schemas.openxmlformats.org/officeDocument/2006/relationships/slideLayout" Target="../slideLayouts/slideLayout2.xml"/><Relationship Id="rId4" Type="http://schemas.openxmlformats.org/officeDocument/2006/relationships/image" Target="../media/image273.png"/></Relationships>
</file>

<file path=ppt/slides/_rels/slide243.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3.xml"/></Relationships>
</file>

<file path=ppt/slides/_rels/slide245.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50.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281.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3.xml"/></Relationships>
</file>

<file path=ppt/slides/_rels/slide254.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3.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285.emf"/><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287.jpe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6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98.jpg"/><Relationship Id="rId3" Type="http://schemas.openxmlformats.org/officeDocument/2006/relationships/image" Target="../media/image93.png"/><Relationship Id="rId7" Type="http://schemas.openxmlformats.org/officeDocument/2006/relationships/image" Target="../media/image97.jpe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9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7" descr="G:\Google Drive\Unicef\Unicef_Logo - Copy.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76387" y="188640"/>
            <a:ext cx="5792788"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75" name="Straight Connector 8"/>
          <p:cNvCxnSpPr>
            <a:cxnSpLocks noChangeShapeType="1"/>
          </p:cNvCxnSpPr>
          <p:nvPr/>
        </p:nvCxnSpPr>
        <p:spPr bwMode="auto">
          <a:xfrm>
            <a:off x="2209800" y="4418012"/>
            <a:ext cx="4645025" cy="1588"/>
          </a:xfrm>
          <a:prstGeom prst="line">
            <a:avLst/>
          </a:prstGeom>
          <a:ln>
            <a:headEnd/>
            <a:tailEnd/>
          </a:ln>
        </p:spPr>
        <p:style>
          <a:lnRef idx="2">
            <a:schemeClr val="accent3"/>
          </a:lnRef>
          <a:fillRef idx="0">
            <a:schemeClr val="accent3"/>
          </a:fillRef>
          <a:effectRef idx="1">
            <a:schemeClr val="accent3"/>
          </a:effectRef>
          <a:fontRef idx="minor">
            <a:schemeClr val="tx1"/>
          </a:fontRef>
        </p:style>
      </p:cxnSp>
      <p:pic>
        <p:nvPicPr>
          <p:cNvPr id="5125"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6561138"/>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Slide Number Placeholder 7"/>
          <p:cNvSpPr>
            <a:spLocks noGrp="1"/>
          </p:cNvSpPr>
          <p:nvPr>
            <p:ph type="sldNum" sz="quarter" idx="12"/>
          </p:nvPr>
        </p:nvSpPr>
        <p:spPr bwMode="auto">
          <a:xfrm>
            <a:off x="6629400" y="617220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591477-FA44-4BF0-B030-C4EBA3A7A42B}" type="slidenum">
              <a:rPr kumimoji="0" lang="en-US" altLang="en-US" sz="1200" b="0" i="0" u="none" strike="noStrike" kern="1200" cap="none" spc="0" normalizeH="0" baseline="0" noProof="0">
                <a:ln>
                  <a:noFill/>
                </a:ln>
                <a:solidFill>
                  <a:srgbClr val="898989"/>
                </a:solidFill>
                <a:effectLst/>
                <a:uLnTx/>
                <a:uFillTx/>
                <a:latin typeface="Tahoma" panose="020B060403050404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898989"/>
              </a:solidFill>
              <a:effectLst/>
              <a:uLnTx/>
              <a:uFillTx/>
              <a:latin typeface="Tahoma" panose="020B0604030504040204" pitchFamily="34" charset="0"/>
              <a:ea typeface="MS PGothic" panose="020B0600070205080204" pitchFamily="34" charset="-128"/>
              <a:cs typeface="+mn-cs"/>
            </a:endParaRPr>
          </a:p>
        </p:txBody>
      </p:sp>
      <p:sp>
        <p:nvSpPr>
          <p:cNvPr id="8" name="TextBox 7"/>
          <p:cNvSpPr txBox="1"/>
          <p:nvPr/>
        </p:nvSpPr>
        <p:spPr>
          <a:xfrm>
            <a:off x="467544" y="2294427"/>
            <a:ext cx="8295456" cy="3294813"/>
          </a:xfrm>
          <a:prstGeom prst="rect">
            <a:avLst/>
          </a:prstGeom>
          <a:noFill/>
        </p:spPr>
        <p:txBody>
          <a:bodyPr wrap="square">
            <a:spAutoFit/>
          </a:bodyPr>
          <a:lstStyle/>
          <a:p>
            <a:pPr marL="0" marR="0" lvl="0" indent="0" algn="ctr" defTabSz="914400" rtl="0" eaLnBrk="0" fontAlgn="base" latinLnBrk="0" hangingPunct="0">
              <a:lnSpc>
                <a:spcPct val="125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79646">
                    <a:lumMod val="50000"/>
                  </a:srgbClr>
                </a:solidFill>
                <a:effectLst>
                  <a:outerShdw blurRad="38100" dist="38100" dir="2700000" algn="tl">
                    <a:srgbClr val="000000">
                      <a:alpha val="43137"/>
                    </a:srgbClr>
                  </a:outerShdw>
                </a:effectLst>
                <a:uLnTx/>
                <a:uFillTx/>
                <a:latin typeface="Calibri"/>
                <a:ea typeface="MS PGothic" panose="020B0600070205080204" pitchFamily="34" charset="-128"/>
                <a:cs typeface="+mn-cs"/>
              </a:rPr>
              <a:t> Food Safety Supervisor – </a:t>
            </a:r>
          </a:p>
          <a:p>
            <a:pPr marL="0" marR="0" lvl="0" indent="0" algn="ctr" defTabSz="914400" rtl="0" eaLnBrk="0" fontAlgn="base" latinLnBrk="0" hangingPunct="0">
              <a:lnSpc>
                <a:spcPct val="125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79646">
                    <a:lumMod val="50000"/>
                  </a:srgbClr>
                </a:solidFill>
                <a:effectLst>
                  <a:outerShdw blurRad="38100" dist="38100" dir="2700000" algn="tl">
                    <a:srgbClr val="000000">
                      <a:alpha val="43137"/>
                    </a:srgbClr>
                  </a:outerShdw>
                </a:effectLst>
                <a:uLnTx/>
                <a:uFillTx/>
                <a:latin typeface="Calibri"/>
                <a:ea typeface="MS PGothic" panose="020B0600070205080204" pitchFamily="34" charset="-128"/>
                <a:cs typeface="+mn-cs"/>
              </a:rPr>
              <a:t>Health Supplements &amp; Nutraceuticals </a:t>
            </a:r>
          </a:p>
          <a:p>
            <a:pPr marL="0" marR="0" lvl="0" indent="0" algn="ctr" defTabSz="914400" rtl="0" eaLnBrk="0" fontAlgn="base" latinLnBrk="0" hangingPunct="0">
              <a:lnSpc>
                <a:spcPct val="125000"/>
              </a:lnSpc>
              <a:spcBef>
                <a:spcPct val="0"/>
              </a:spcBef>
              <a:spcAft>
                <a:spcPct val="0"/>
              </a:spcAft>
              <a:buClrTx/>
              <a:buSzTx/>
              <a:buFontTx/>
              <a:buNone/>
              <a:tabLst/>
              <a:defRPr/>
            </a:pPr>
            <a:r>
              <a:rPr lang="en-US" sz="2400" dirty="0">
                <a:solidFill>
                  <a:srgbClr val="F79646">
                    <a:lumMod val="50000"/>
                  </a:srgbClr>
                </a:solidFill>
                <a:effectLst>
                  <a:outerShdw blurRad="38100" dist="38100" dir="2700000" algn="tl">
                    <a:srgbClr val="000000">
                      <a:alpha val="43137"/>
                    </a:srgbClr>
                  </a:outerShdw>
                </a:effectLst>
                <a:latin typeface="Tahoma" panose="020B0604030504040204" pitchFamily="34" charset="0"/>
                <a:ea typeface="MS PGothic" panose="020B0600070205080204" pitchFamily="34" charset="-128"/>
              </a:rPr>
              <a:t>(Special)</a:t>
            </a:r>
          </a:p>
          <a:p>
            <a:pPr algn="ctr">
              <a:lnSpc>
                <a:spcPct val="120000"/>
              </a:lnSpc>
              <a:defRPr/>
            </a:pPr>
            <a:endParaRPr kumimoji="0" lang="en-US" sz="2800" b="1" i="0" u="none" strike="noStrike" kern="1200" cap="none" spc="0" normalizeH="0" baseline="0" noProof="0" dirty="0">
              <a:ln>
                <a:noFill/>
              </a:ln>
              <a:solidFill>
                <a:srgbClr val="F79646">
                  <a:lumMod val="50000"/>
                </a:srgbClr>
              </a:solidFill>
              <a:effectLst>
                <a:outerShdw blurRad="38100" dist="38100" dir="2700000" algn="tl">
                  <a:srgbClr val="000000">
                    <a:alpha val="43137"/>
                  </a:srgbClr>
                </a:outerShdw>
              </a:effectLst>
              <a:uLnTx/>
              <a:uFillTx/>
              <a:latin typeface="Calibri"/>
              <a:ea typeface="MS PGothic" panose="020B0600070205080204" pitchFamily="34" charset="-128"/>
              <a:cs typeface="+mn-cs"/>
            </a:endParaRPr>
          </a:p>
          <a:p>
            <a:pPr algn="ctr">
              <a:lnSpc>
                <a:spcPct val="120000"/>
              </a:lnSpc>
              <a:defRPr/>
            </a:pPr>
            <a:r>
              <a:rPr lang="en-US" sz="2400" dirty="0">
                <a:solidFill>
                  <a:srgbClr val="F79646">
                    <a:lumMod val="50000"/>
                  </a:srgbClr>
                </a:solidFill>
                <a:effectLst>
                  <a:outerShdw blurRad="38100" dist="38100" dir="2700000" algn="tl">
                    <a:srgbClr val="000000">
                      <a:alpha val="43137"/>
                    </a:srgbClr>
                  </a:outerShdw>
                </a:effectLst>
                <a:latin typeface="Tahoma" panose="020B0604030504040204" pitchFamily="34" charset="0"/>
                <a:ea typeface="MS PGothic" panose="020B0600070205080204" pitchFamily="34" charset="-128"/>
              </a:rPr>
              <a:t>Good Manufacturing, Hygienic and Sanitary Practices for Health Supplements  &amp; Nutraceuticals </a:t>
            </a:r>
          </a:p>
        </p:txBody>
      </p:sp>
      <p:pic>
        <p:nvPicPr>
          <p:cNvPr id="15" name="Picture 1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67544" y="5949688"/>
            <a:ext cx="1272035" cy="473315"/>
          </a:xfrm>
          <a:prstGeom prst="rect">
            <a:avLst/>
          </a:prstGeom>
        </p:spPr>
      </p:pic>
      <p:pic>
        <p:nvPicPr>
          <p:cNvPr id="10" name="Picture 9">
            <a:extLst>
              <a:ext uri="{FF2B5EF4-FFF2-40B4-BE49-F238E27FC236}">
                <a16:creationId xmlns:a16="http://schemas.microsoft.com/office/drawing/2014/main" id="{791D941A-0D49-4A7E-BCA8-C556083DC2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8297" y="5997325"/>
            <a:ext cx="1306349" cy="47331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7176" y="1124744"/>
            <a:ext cx="3489647" cy="678284"/>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US" dirty="0">
                <a:solidFill>
                  <a:schemeClr val="accent3">
                    <a:lumMod val="50000"/>
                  </a:schemeClr>
                </a:solidFill>
              </a:rPr>
              <a:t>Section: A</a:t>
            </a:r>
            <a:endParaRPr lang="en-IN" dirty="0">
              <a:solidFill>
                <a:schemeClr val="accent3">
                  <a:lumMod val="50000"/>
                </a:schemeClr>
              </a:solidFill>
            </a:endParaRPr>
          </a:p>
        </p:txBody>
      </p:sp>
      <p:sp>
        <p:nvSpPr>
          <p:cNvPr id="4" name="Slide Number Placeholder 1">
            <a:extLst>
              <a:ext uri="{FF2B5EF4-FFF2-40B4-BE49-F238E27FC236}">
                <a16:creationId xmlns:a16="http://schemas.microsoft.com/office/drawing/2014/main" id="{6F063D4B-8EDE-45B6-AA4F-526EE7FCEF56}"/>
              </a:ext>
            </a:extLst>
          </p:cNvPr>
          <p:cNvSpPr>
            <a:spLocks noGrp="1"/>
          </p:cNvSpPr>
          <p:nvPr>
            <p:ph type="sldNum" sz="quarter" idx="12"/>
          </p:nvPr>
        </p:nvSpPr>
        <p:spPr/>
        <p:txBody>
          <a:bodyPr/>
          <a:lstStyle/>
          <a:p>
            <a:fld id="{9B441236-4707-B342-88D0-23B2CF2BA6BC}" type="slidenum">
              <a:rPr lang="en-US" smtClean="0"/>
              <a:pPr/>
              <a:t>10</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367065" y="2405291"/>
            <a:ext cx="6305916" cy="4206417"/>
          </a:xfrm>
          <a:prstGeom prst="ellipse">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449736"/>
            <a:ext cx="4104456" cy="3931592"/>
          </a:xfrm>
        </p:spPr>
        <p:txBody>
          <a:bodyPr>
            <a:normAutofit lnSpcReduction="10000"/>
          </a:bodyPr>
          <a:lstStyle/>
          <a:p>
            <a:pPr algn="just"/>
            <a:r>
              <a:rPr lang="en-IN" sz="1800" dirty="0">
                <a:latin typeface="Arial" panose="020B0604020202020204" pitchFamily="34" charset="0"/>
                <a:cs typeface="Arial" panose="020B0604020202020204" pitchFamily="34" charset="0"/>
              </a:rPr>
              <a:t>Well designed equipment to prevent accumulation of residual microbial growth</a:t>
            </a:r>
          </a:p>
          <a:p>
            <a:pPr marL="0" indent="0" algn="just">
              <a:buNone/>
            </a:pPr>
            <a:endParaRPr lang="en-IN" sz="1800" dirty="0">
              <a:latin typeface="Arial" panose="020B0604020202020204" pitchFamily="34" charset="0"/>
              <a:cs typeface="Arial" panose="020B0604020202020204" pitchFamily="34" charset="0"/>
            </a:endParaRPr>
          </a:p>
          <a:p>
            <a:pPr algn="just"/>
            <a:r>
              <a:rPr lang="en-IN" sz="1800" dirty="0">
                <a:latin typeface="Arial" panose="020B0604020202020204" pitchFamily="34" charset="0"/>
                <a:cs typeface="Arial" panose="020B0604020202020204" pitchFamily="34" charset="0"/>
              </a:rPr>
              <a:t>Designed &amp; installed to easily clean and sanitize tanks, containers, pipe work and pumps.</a:t>
            </a:r>
          </a:p>
          <a:p>
            <a:pPr marL="0" indent="0" algn="just">
              <a:buNone/>
            </a:pPr>
            <a:r>
              <a:rPr lang="en-IN" sz="1800" dirty="0">
                <a:latin typeface="Arial" panose="020B0604020202020204" pitchFamily="34" charset="0"/>
                <a:cs typeface="Arial" panose="020B0604020202020204" pitchFamily="34" charset="0"/>
              </a:rPr>
              <a:t>.</a:t>
            </a:r>
          </a:p>
          <a:p>
            <a:pPr algn="just"/>
            <a:r>
              <a:rPr lang="en-IN" sz="1800" dirty="0">
                <a:latin typeface="Arial" panose="020B0604020202020204" pitchFamily="34" charset="0"/>
                <a:cs typeface="Arial" panose="020B0604020202020204" pitchFamily="34" charset="0"/>
              </a:rPr>
              <a:t>Smooth and washable furniture made up of SS.</a:t>
            </a:r>
          </a:p>
          <a:p>
            <a:pPr algn="just"/>
            <a:endParaRPr lang="en-IN" sz="1800" dirty="0">
              <a:latin typeface="Arial" panose="020B0604020202020204" pitchFamily="34" charset="0"/>
              <a:cs typeface="Arial" panose="020B0604020202020204" pitchFamily="34" charset="0"/>
            </a:endParaRPr>
          </a:p>
          <a:p>
            <a:pPr algn="just"/>
            <a:r>
              <a:rPr lang="en-IN" sz="1800" dirty="0">
                <a:latin typeface="Arial" panose="020B0604020202020204" pitchFamily="34" charset="0"/>
                <a:cs typeface="Arial" panose="020B0604020202020204" pitchFamily="34" charset="0"/>
              </a:rPr>
              <a:t>Equipments’ material contact parts of SS or any other appropriate material </a:t>
            </a:r>
          </a:p>
        </p:txBody>
      </p:sp>
      <p:pic>
        <p:nvPicPr>
          <p:cNvPr id="4" name="Picture 3" descr="Related image"/>
          <p:cNvPicPr/>
          <p:nvPr/>
        </p:nvPicPr>
        <p:blipFill>
          <a:blip r:embed="rId2" cstate="print"/>
          <a:srcRect/>
          <a:stretch>
            <a:fillRect/>
          </a:stretch>
        </p:blipFill>
        <p:spPr bwMode="auto">
          <a:xfrm>
            <a:off x="5014392" y="2305720"/>
            <a:ext cx="3672408" cy="4050630"/>
          </a:xfrm>
          <a:prstGeom prst="rect">
            <a:avLst/>
          </a:prstGeom>
          <a:noFill/>
          <a:ln w="28575">
            <a:solidFill>
              <a:schemeClr val="accent3">
                <a:lumMod val="75000"/>
              </a:schemeClr>
            </a:solidFill>
            <a:miter lim="800000"/>
            <a:headEnd/>
            <a:tailEnd/>
          </a:ln>
        </p:spPr>
      </p:pic>
      <p:sp>
        <p:nvSpPr>
          <p:cNvPr id="5" name="Title 1">
            <a:extLst>
              <a:ext uri="{FF2B5EF4-FFF2-40B4-BE49-F238E27FC236}">
                <a16:creationId xmlns:a16="http://schemas.microsoft.com/office/drawing/2014/main" id="{95CD74E3-F2C1-44BC-9086-C03B000B287A}"/>
              </a:ext>
            </a:extLst>
          </p:cNvPr>
          <p:cNvSpPr txBox="1">
            <a:spLocks/>
          </p:cNvSpPr>
          <p:nvPr/>
        </p:nvSpPr>
        <p:spPr>
          <a:xfrm>
            <a:off x="251520" y="1263675"/>
            <a:ext cx="8640960" cy="864096"/>
          </a:xfrm>
          <a:prstGeom prst="rect">
            <a:avLst/>
          </a:prstGeom>
          <a:noFill/>
          <a:scene3d>
            <a:camera prst="orthographicFront"/>
            <a:lightRig rig="threePt" dir="t"/>
          </a:scene3d>
          <a:sp3d>
            <a:bevelT w="114300" prst="artDeco"/>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br>
              <a:rPr lang="en-US" sz="2100" b="1" dirty="0">
                <a:solidFill>
                  <a:srgbClr val="000000"/>
                </a:solidFill>
                <a:latin typeface="Arial" panose="020B0604020202020204" pitchFamily="34" charset="0"/>
                <a:cs typeface="Arial" panose="020B0604020202020204" pitchFamily="34" charset="0"/>
              </a:rPr>
            </a:br>
            <a:br>
              <a:rPr lang="en-US" sz="2100" b="1" dirty="0">
                <a:solidFill>
                  <a:srgbClr val="000000"/>
                </a:solidFill>
                <a:latin typeface="Arial" panose="020B0604020202020204" pitchFamily="34" charset="0"/>
                <a:cs typeface="Arial" panose="020B0604020202020204" pitchFamily="34" charset="0"/>
              </a:rPr>
            </a:br>
            <a:br>
              <a:rPr lang="en-US" sz="2100" b="1" dirty="0">
                <a:solidFill>
                  <a:srgbClr val="000000"/>
                </a:solidFill>
                <a:latin typeface="Arial" panose="020B0604020202020204" pitchFamily="34" charset="0"/>
                <a:cs typeface="Arial" panose="020B0604020202020204" pitchFamily="34" charset="0"/>
              </a:rPr>
            </a:br>
            <a:r>
              <a:rPr lang="en-US" sz="2100" b="1" dirty="0">
                <a:solidFill>
                  <a:srgbClr val="000000"/>
                </a:solidFill>
                <a:latin typeface="Arial" panose="020B0604020202020204" pitchFamily="34" charset="0"/>
                <a:cs typeface="Arial" panose="020B0604020202020204" pitchFamily="34" charset="0"/>
              </a:rPr>
              <a:t>4.0 Production of Health Supplement &amp; Nutraceuticals </a:t>
            </a:r>
            <a:br>
              <a:rPr lang="en-US" sz="2100" b="1" dirty="0">
                <a:solidFill>
                  <a:srgbClr val="000000"/>
                </a:solidFill>
                <a:latin typeface="Arial" panose="020B0604020202020204" pitchFamily="34" charset="0"/>
                <a:cs typeface="Arial" panose="020B0604020202020204" pitchFamily="34" charset="0"/>
              </a:rPr>
            </a:br>
            <a:r>
              <a:rPr lang="en-IN" sz="2100" b="1" dirty="0">
                <a:latin typeface="Arial" panose="020B0604020202020204" pitchFamily="34" charset="0"/>
                <a:cs typeface="Arial" panose="020B0604020202020204" pitchFamily="34" charset="0"/>
              </a:rPr>
              <a:t>4.2 Manufacturing Requirements for Liquids</a:t>
            </a:r>
            <a:br>
              <a:rPr lang="en-IN" sz="2100" dirty="0">
                <a:latin typeface="Arial" panose="020B0604020202020204" pitchFamily="34" charset="0"/>
                <a:cs typeface="Arial" panose="020B0604020202020204" pitchFamily="34" charset="0"/>
              </a:rPr>
            </a:br>
            <a:br>
              <a:rPr lang="en-US" sz="2100" b="1" dirty="0">
                <a:solidFill>
                  <a:srgbClr val="000000"/>
                </a:solidFill>
                <a:latin typeface="Arial" panose="020B0604020202020204" pitchFamily="34" charset="0"/>
                <a:cs typeface="Arial" panose="020B0604020202020204" pitchFamily="34" charset="0"/>
              </a:rPr>
            </a:br>
            <a:br>
              <a:rPr lang="en-IN" sz="2100" b="1" dirty="0">
                <a:solidFill>
                  <a:srgbClr val="000000"/>
                </a:solidFill>
                <a:latin typeface="Arial" panose="020B0604020202020204" pitchFamily="34" charset="0"/>
                <a:cs typeface="Arial" panose="020B0604020202020204" pitchFamily="34" charset="0"/>
              </a:rPr>
            </a:br>
            <a:endParaRPr lang="en-IN" sz="2100" dirty="0">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CA9C3EFF-08B6-41D6-872D-EFA8F9461E35}"/>
              </a:ext>
            </a:extLst>
          </p:cNvPr>
          <p:cNvSpPr/>
          <p:nvPr/>
        </p:nvSpPr>
        <p:spPr>
          <a:xfrm>
            <a:off x="251520" y="2305720"/>
            <a:ext cx="4248473" cy="4147616"/>
          </a:xfrm>
          <a:prstGeom prst="roundRect">
            <a:avLst>
              <a:gd name="adj" fmla="val 10970"/>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
            <a:extLst>
              <a:ext uri="{FF2B5EF4-FFF2-40B4-BE49-F238E27FC236}">
                <a16:creationId xmlns:a16="http://schemas.microsoft.com/office/drawing/2014/main" id="{22819C30-2805-430F-A872-F33E9E7CD7F0}"/>
              </a:ext>
            </a:extLst>
          </p:cNvPr>
          <p:cNvSpPr>
            <a:spLocks noGrp="1"/>
          </p:cNvSpPr>
          <p:nvPr>
            <p:ph type="sldNum" sz="quarter" idx="12"/>
          </p:nvPr>
        </p:nvSpPr>
        <p:spPr>
          <a:xfrm>
            <a:off x="3851920" y="6471631"/>
            <a:ext cx="2133600" cy="365125"/>
          </a:xfrm>
        </p:spPr>
        <p:txBody>
          <a:bodyPr/>
          <a:lstStyle/>
          <a:p>
            <a:fld id="{9B441236-4707-B342-88D0-23B2CF2BA6BC}" type="slidenum">
              <a:rPr lang="en-US" smtClean="0"/>
              <a:pPr/>
              <a:t>100</a:t>
            </a:fld>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234046" y="2266002"/>
            <a:ext cx="2658434" cy="4115326"/>
          </a:xfrm>
          <a:prstGeom prst="ellipse">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23528" y="2132856"/>
            <a:ext cx="5697377" cy="4392488"/>
          </a:xfrm>
          <a:ln>
            <a:solidFill>
              <a:schemeClr val="accent6">
                <a:lumMod val="50000"/>
              </a:schemeClr>
            </a:solidFill>
          </a:ln>
        </p:spPr>
        <p:txBody>
          <a:bodyPr>
            <a:normAutofit fontScale="92500" lnSpcReduction="10000"/>
          </a:bodyPr>
          <a:lstStyle/>
          <a:p>
            <a:pPr>
              <a:buNone/>
            </a:pPr>
            <a:r>
              <a:rPr lang="en-IN" sz="2000" b="1" u="sng" dirty="0">
                <a:latin typeface="Arial" panose="020B0604020202020204" pitchFamily="34" charset="0"/>
                <a:cs typeface="Arial" panose="020B0604020202020204" pitchFamily="34" charset="0"/>
              </a:rPr>
              <a:t>4.2.2   Water Treatment</a:t>
            </a:r>
            <a:r>
              <a:rPr lang="en-IN" sz="2400" b="1" dirty="0">
                <a:latin typeface="Arial" panose="020B0604020202020204" pitchFamily="34" charset="0"/>
                <a:cs typeface="Arial" panose="020B0604020202020204" pitchFamily="34" charset="0"/>
              </a:rPr>
              <a:t> </a:t>
            </a:r>
            <a:endParaRPr lang="en-IN" sz="2400" dirty="0">
              <a:latin typeface="Arial" panose="020B0604020202020204" pitchFamily="34" charset="0"/>
              <a:cs typeface="Arial" panose="020B0604020202020204" pitchFamily="34" charset="0"/>
            </a:endParaRPr>
          </a:p>
          <a:p>
            <a:endParaRPr lang="en-IN" sz="1600" dirty="0">
              <a:latin typeface="Arial" panose="020B0604020202020204" pitchFamily="34" charset="0"/>
              <a:cs typeface="Arial" panose="020B0604020202020204" pitchFamily="34" charset="0"/>
            </a:endParaRPr>
          </a:p>
          <a:p>
            <a:pPr algn="just"/>
            <a:r>
              <a:rPr lang="en-IN" sz="1800" dirty="0">
                <a:latin typeface="Arial" panose="020B0604020202020204" pitchFamily="34" charset="0"/>
                <a:cs typeface="Arial" panose="020B0604020202020204" pitchFamily="34" charset="0"/>
              </a:rPr>
              <a:t>Well defined operation system of water treatment and maintenance</a:t>
            </a:r>
          </a:p>
          <a:p>
            <a:pPr algn="just"/>
            <a:endParaRPr lang="en-IN" sz="1800" dirty="0">
              <a:latin typeface="Arial" panose="020B0604020202020204" pitchFamily="34" charset="0"/>
              <a:cs typeface="Arial" panose="020B0604020202020204" pitchFamily="34" charset="0"/>
            </a:endParaRPr>
          </a:p>
          <a:p>
            <a:pPr algn="just"/>
            <a:r>
              <a:rPr lang="en-IN" sz="1800" dirty="0">
                <a:latin typeface="Arial" panose="020B0604020202020204" pitchFamily="34" charset="0"/>
                <a:cs typeface="Arial" panose="020B0604020202020204" pitchFamily="34" charset="0"/>
              </a:rPr>
              <a:t>Use of UV, heat, re-circulation and chemical sanitation to minimize risk of microbial contamination. </a:t>
            </a:r>
          </a:p>
          <a:p>
            <a:pPr algn="just"/>
            <a:endParaRPr lang="en-IN" sz="1800" dirty="0">
              <a:latin typeface="Arial" panose="020B0604020202020204" pitchFamily="34" charset="0"/>
              <a:cs typeface="Arial" panose="020B0604020202020204" pitchFamily="34" charset="0"/>
            </a:endParaRPr>
          </a:p>
          <a:p>
            <a:pPr algn="just"/>
            <a:r>
              <a:rPr lang="en-IN" sz="1800" dirty="0">
                <a:latin typeface="Arial" panose="020B0604020202020204" pitchFamily="34" charset="0"/>
                <a:cs typeface="Arial" panose="020B0604020202020204" pitchFamily="34" charset="0"/>
              </a:rPr>
              <a:t>Flushing after every chemical sanitation. </a:t>
            </a:r>
          </a:p>
          <a:p>
            <a:pPr marL="0" indent="0" algn="just">
              <a:buNone/>
            </a:pPr>
            <a:endParaRPr lang="en-IN" sz="1800" dirty="0">
              <a:latin typeface="Arial" panose="020B0604020202020204" pitchFamily="34" charset="0"/>
              <a:cs typeface="Arial" panose="020B0604020202020204" pitchFamily="34" charset="0"/>
            </a:endParaRPr>
          </a:p>
          <a:p>
            <a:pPr algn="just"/>
            <a:r>
              <a:rPr lang="en-IN" sz="1800" dirty="0">
                <a:latin typeface="Arial" panose="020B0604020202020204" pitchFamily="34" charset="0"/>
                <a:cs typeface="Arial" panose="020B0604020202020204" pitchFamily="34" charset="0"/>
              </a:rPr>
              <a:t>De-mineralized water qualifying Indian Pharmacopeia IP 14.</a:t>
            </a:r>
          </a:p>
          <a:p>
            <a:pPr algn="just">
              <a:buNone/>
            </a:pPr>
            <a:endParaRPr lang="en-IN" sz="1800" dirty="0">
              <a:latin typeface="Arial" panose="020B0604020202020204" pitchFamily="34" charset="0"/>
              <a:cs typeface="Arial" panose="020B0604020202020204" pitchFamily="34" charset="0"/>
            </a:endParaRPr>
          </a:p>
          <a:p>
            <a:pPr algn="just"/>
            <a:r>
              <a:rPr lang="en-IN" sz="1800" dirty="0">
                <a:latin typeface="Arial" panose="020B0604020202020204" pitchFamily="34" charset="0"/>
                <a:cs typeface="Arial" panose="020B0604020202020204" pitchFamily="34" charset="0"/>
              </a:rPr>
              <a:t>Periodic monitoring of water quality for chemical and microbiological contaminants. </a:t>
            </a:r>
          </a:p>
          <a:p>
            <a:pPr>
              <a:buNone/>
            </a:pPr>
            <a:endParaRPr lang="en-IN" sz="2000" b="1"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74B3D935-CAEC-400D-A301-E7C93C7897FB}"/>
              </a:ext>
            </a:extLst>
          </p:cNvPr>
          <p:cNvSpPr>
            <a:spLocks noGrp="1"/>
          </p:cNvSpPr>
          <p:nvPr>
            <p:ph type="title"/>
          </p:nvPr>
        </p:nvSpPr>
        <p:spPr>
          <a:xfrm>
            <a:off x="251520" y="1257890"/>
            <a:ext cx="8640960" cy="864096"/>
          </a:xfrm>
          <a:noFill/>
          <a:scene3d>
            <a:camera prst="orthographicFront"/>
            <a:lightRig rig="threePt" dir="t"/>
          </a:scene3d>
          <a:sp3d>
            <a:bevelT w="114300" prst="artDeco"/>
          </a:sp3d>
        </p:spPr>
        <p:txBody>
          <a:bodyPr>
            <a:noAutofit/>
          </a:bodyPr>
          <a:lstStyle/>
          <a:p>
            <a:r>
              <a:rPr lang="en-US" sz="2100" b="1" dirty="0">
                <a:solidFill>
                  <a:srgbClr val="000000"/>
                </a:solidFill>
              </a:rPr>
              <a:t>4.0 Production of Health Supplement &amp; Nutraceuticals </a:t>
            </a:r>
            <a:br>
              <a:rPr lang="en-US" sz="2100" b="1" dirty="0">
                <a:solidFill>
                  <a:srgbClr val="000000"/>
                </a:solidFill>
              </a:rPr>
            </a:br>
            <a:r>
              <a:rPr lang="en-IN" sz="2100" b="1" dirty="0"/>
              <a:t>4.2 Manufacturing Requirements for Liquids</a:t>
            </a:r>
            <a:endParaRPr lang="en-IN" sz="2100" dirty="0"/>
          </a:p>
        </p:txBody>
      </p:sp>
      <p:pic>
        <p:nvPicPr>
          <p:cNvPr id="2" name="Picture 1">
            <a:extLst>
              <a:ext uri="{FF2B5EF4-FFF2-40B4-BE49-F238E27FC236}">
                <a16:creationId xmlns:a16="http://schemas.microsoft.com/office/drawing/2014/main" id="{788395D6-2EB7-4A10-8384-226844745655}"/>
              </a:ext>
            </a:extLst>
          </p:cNvPr>
          <p:cNvPicPr>
            <a:picLocks noChangeAspect="1"/>
          </p:cNvPicPr>
          <p:nvPr/>
        </p:nvPicPr>
        <p:blipFill>
          <a:blip r:embed="rId2" cstate="print">
            <a:clrChange>
              <a:clrFrom>
                <a:srgbClr val="FEFEFE"/>
              </a:clrFrom>
              <a:clrTo>
                <a:srgbClr val="FEFEFE">
                  <a:alpha val="0"/>
                </a:srgbClr>
              </a:clrTo>
            </a:clrChange>
          </a:blip>
          <a:stretch>
            <a:fillRect/>
          </a:stretch>
        </p:blipFill>
        <p:spPr>
          <a:xfrm>
            <a:off x="6234046" y="2907020"/>
            <a:ext cx="2448272" cy="2664296"/>
          </a:xfrm>
          <a:prstGeom prst="rect">
            <a:avLst/>
          </a:prstGeom>
        </p:spPr>
      </p:pic>
      <p:sp>
        <p:nvSpPr>
          <p:cNvPr id="5" name="Slide Number Placeholder 1">
            <a:extLst>
              <a:ext uri="{FF2B5EF4-FFF2-40B4-BE49-F238E27FC236}">
                <a16:creationId xmlns:a16="http://schemas.microsoft.com/office/drawing/2014/main" id="{14597097-8C53-447A-8850-0E3AA59B27C3}"/>
              </a:ext>
            </a:extLst>
          </p:cNvPr>
          <p:cNvSpPr>
            <a:spLocks noGrp="1"/>
          </p:cNvSpPr>
          <p:nvPr>
            <p:ph type="sldNum" sz="quarter" idx="12"/>
          </p:nvPr>
        </p:nvSpPr>
        <p:spPr>
          <a:xfrm>
            <a:off x="3505200" y="6492875"/>
            <a:ext cx="2133600" cy="365125"/>
          </a:xfrm>
        </p:spPr>
        <p:txBody>
          <a:bodyPr/>
          <a:lstStyle/>
          <a:p>
            <a:fld id="{9B441236-4707-B342-88D0-23B2CF2BA6BC}" type="slidenum">
              <a:rPr lang="en-US" smtClean="0"/>
              <a:pPr/>
              <a:t>101</a:t>
            </a:fld>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209" y="2571575"/>
            <a:ext cx="8361582" cy="3409354"/>
          </a:xfrm>
          <a:ln>
            <a:solidFill>
              <a:schemeClr val="accent3">
                <a:lumMod val="75000"/>
              </a:schemeClr>
            </a:solidFill>
          </a:ln>
        </p:spPr>
        <p:txBody>
          <a:bodyPr>
            <a:normAutofit/>
          </a:bodyPr>
          <a:lstStyle/>
          <a:p>
            <a:pPr>
              <a:spcAft>
                <a:spcPts val="600"/>
              </a:spcAft>
            </a:pPr>
            <a:r>
              <a:rPr lang="en-IN" sz="2000" dirty="0"/>
              <a:t>Non-fibre shedding clothing for manufacturing personnel</a:t>
            </a:r>
          </a:p>
          <a:p>
            <a:pPr>
              <a:spcAft>
                <a:spcPts val="600"/>
              </a:spcAft>
            </a:pPr>
            <a:r>
              <a:rPr lang="en-IN" sz="2000" dirty="0"/>
              <a:t>Monitoring &amp; specified mixing and filling processes</a:t>
            </a:r>
          </a:p>
          <a:p>
            <a:pPr>
              <a:spcAft>
                <a:spcPts val="600"/>
              </a:spcAft>
            </a:pPr>
            <a:r>
              <a:rPr lang="en-IN" sz="2000" dirty="0"/>
              <a:t>Ensure uniformly homogenous product before, during interrupted stoppage &amp; while filling process is going on.</a:t>
            </a:r>
          </a:p>
          <a:p>
            <a:pPr>
              <a:spcAft>
                <a:spcPts val="600"/>
              </a:spcAft>
            </a:pPr>
            <a:r>
              <a:rPr lang="en-IN" sz="2000" dirty="0"/>
              <a:t>Specify maximum period of storage conditions in Master Formula. </a:t>
            </a:r>
            <a:endParaRPr lang="en-US" sz="2000" dirty="0"/>
          </a:p>
          <a:p>
            <a:pPr>
              <a:spcAft>
                <a:spcPts val="600"/>
              </a:spcAft>
            </a:pPr>
            <a:r>
              <a:rPr lang="en-IN" sz="2000" dirty="0"/>
              <a:t>Validation of maximum period of storage time of a product in the bulk stage.</a:t>
            </a:r>
          </a:p>
        </p:txBody>
      </p:sp>
      <p:sp>
        <p:nvSpPr>
          <p:cNvPr id="6" name="Title 1">
            <a:extLst>
              <a:ext uri="{FF2B5EF4-FFF2-40B4-BE49-F238E27FC236}">
                <a16:creationId xmlns:a16="http://schemas.microsoft.com/office/drawing/2014/main" id="{DE27A375-F745-4984-883F-94F81A687F12}"/>
              </a:ext>
            </a:extLst>
          </p:cNvPr>
          <p:cNvSpPr>
            <a:spLocks noGrp="1"/>
          </p:cNvSpPr>
          <p:nvPr>
            <p:ph type="title"/>
          </p:nvPr>
        </p:nvSpPr>
        <p:spPr>
          <a:xfrm>
            <a:off x="251520" y="1340768"/>
            <a:ext cx="8640960" cy="864096"/>
          </a:xfrm>
          <a:noFill/>
          <a:scene3d>
            <a:camera prst="orthographicFront"/>
            <a:lightRig rig="threePt" dir="t"/>
          </a:scene3d>
          <a:sp3d>
            <a:bevelT w="114300" prst="artDeco"/>
          </a:sp3d>
        </p:spPr>
        <p:txBody>
          <a:bodyPr>
            <a:noAutofit/>
          </a:bodyPr>
          <a:lstStyle/>
          <a:p>
            <a:r>
              <a:rPr lang="en-US" sz="2100" b="1" dirty="0">
                <a:solidFill>
                  <a:srgbClr val="000000"/>
                </a:solidFill>
              </a:rPr>
              <a:t>4.0 Production of Health Supplement &amp; Nutraceuticals </a:t>
            </a:r>
            <a:br>
              <a:rPr lang="en-US" sz="2100" b="1" dirty="0">
                <a:solidFill>
                  <a:srgbClr val="000000"/>
                </a:solidFill>
              </a:rPr>
            </a:br>
            <a:r>
              <a:rPr lang="en-IN" sz="2100" b="1" dirty="0"/>
              <a:t>4.2 Manufacturing Requirements for Liquids</a:t>
            </a:r>
            <a:endParaRPr lang="en-IN" sz="2100" dirty="0"/>
          </a:p>
        </p:txBody>
      </p:sp>
      <p:sp>
        <p:nvSpPr>
          <p:cNvPr id="4" name="Slide Number Placeholder 1">
            <a:extLst>
              <a:ext uri="{FF2B5EF4-FFF2-40B4-BE49-F238E27FC236}">
                <a16:creationId xmlns:a16="http://schemas.microsoft.com/office/drawing/2014/main" id="{4065F0F1-EE01-48A1-87AB-4F7730540B48}"/>
              </a:ext>
            </a:extLst>
          </p:cNvPr>
          <p:cNvSpPr>
            <a:spLocks noGrp="1"/>
          </p:cNvSpPr>
          <p:nvPr>
            <p:ph type="sldNum" sz="quarter" idx="12"/>
          </p:nvPr>
        </p:nvSpPr>
        <p:spPr>
          <a:xfrm>
            <a:off x="3505200" y="6488182"/>
            <a:ext cx="2133600" cy="365125"/>
          </a:xfrm>
        </p:spPr>
        <p:txBody>
          <a:bodyPr/>
          <a:lstStyle/>
          <a:p>
            <a:fld id="{9B441236-4707-B342-88D0-23B2CF2BA6BC}" type="slidenum">
              <a:rPr lang="en-US" smtClean="0"/>
              <a:pPr/>
              <a:t>102</a:t>
            </a:fld>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564" y="2132856"/>
            <a:ext cx="7848872" cy="936104"/>
          </a:xfrm>
        </p:spPr>
        <p:txBody>
          <a:bodyPr>
            <a:normAutofit/>
          </a:bodyPr>
          <a:lstStyle/>
          <a:p>
            <a:r>
              <a:rPr lang="en-IN" sz="1600" dirty="0"/>
              <a:t>Use of appropriate emulsifier &amp; stirrer (during filling) to maintain homogeneity of emulsion &amp; suspensions.</a:t>
            </a:r>
          </a:p>
          <a:p>
            <a:r>
              <a:rPr lang="en-IN" sz="1600" dirty="0"/>
              <a:t>Adequately filtered air supply to primary packaging area.</a:t>
            </a:r>
          </a:p>
        </p:txBody>
      </p:sp>
      <p:pic>
        <p:nvPicPr>
          <p:cNvPr id="184322" name="Picture 2" descr="Related image"/>
          <p:cNvPicPr>
            <a:picLocks noChangeAspect="1" noChangeArrowheads="1"/>
          </p:cNvPicPr>
          <p:nvPr/>
        </p:nvPicPr>
        <p:blipFill>
          <a:blip r:embed="rId2" cstate="print"/>
          <a:srcRect/>
          <a:stretch>
            <a:fillRect/>
          </a:stretch>
        </p:blipFill>
        <p:spPr bwMode="auto">
          <a:xfrm>
            <a:off x="1151620" y="3101684"/>
            <a:ext cx="7164796" cy="3023675"/>
          </a:xfrm>
          <a:prstGeom prst="rect">
            <a:avLst/>
          </a:prstGeom>
          <a:noFill/>
          <a:ln w="28575">
            <a:solidFill>
              <a:schemeClr val="accent3">
                <a:lumMod val="75000"/>
              </a:schemeClr>
            </a:solidFill>
          </a:ln>
        </p:spPr>
      </p:pic>
      <p:sp>
        <p:nvSpPr>
          <p:cNvPr id="7" name="Title 1">
            <a:extLst>
              <a:ext uri="{FF2B5EF4-FFF2-40B4-BE49-F238E27FC236}">
                <a16:creationId xmlns:a16="http://schemas.microsoft.com/office/drawing/2014/main" id="{4D842236-51E4-4EF8-A30A-FBDDEBA528AB}"/>
              </a:ext>
            </a:extLst>
          </p:cNvPr>
          <p:cNvSpPr>
            <a:spLocks noGrp="1"/>
          </p:cNvSpPr>
          <p:nvPr>
            <p:ph type="title"/>
          </p:nvPr>
        </p:nvSpPr>
        <p:spPr>
          <a:xfrm>
            <a:off x="251520" y="1299973"/>
            <a:ext cx="8640960" cy="792088"/>
          </a:xfrm>
          <a:noFill/>
          <a:scene3d>
            <a:camera prst="orthographicFront"/>
            <a:lightRig rig="threePt" dir="t"/>
          </a:scene3d>
          <a:sp3d>
            <a:bevelT w="114300" prst="artDeco"/>
          </a:sp3d>
        </p:spPr>
        <p:txBody>
          <a:bodyPr>
            <a:noAutofit/>
          </a:bodyPr>
          <a:lstStyle/>
          <a:p>
            <a:r>
              <a:rPr lang="en-US" sz="2100" b="1" dirty="0">
                <a:solidFill>
                  <a:srgbClr val="000000"/>
                </a:solidFill>
              </a:rPr>
              <a:t>4.0 Production of Health Supplement &amp; Nutraceuticals </a:t>
            </a:r>
            <a:br>
              <a:rPr lang="en-US" sz="2100" b="1" dirty="0">
                <a:solidFill>
                  <a:srgbClr val="000000"/>
                </a:solidFill>
              </a:rPr>
            </a:br>
            <a:r>
              <a:rPr lang="en-IN" sz="2100" b="1" dirty="0"/>
              <a:t>4.2 Manufacturing Requirements for Liquids</a:t>
            </a:r>
            <a:endParaRPr lang="en-IN" sz="2100" dirty="0"/>
          </a:p>
        </p:txBody>
      </p:sp>
      <p:sp>
        <p:nvSpPr>
          <p:cNvPr id="5" name="Slide Number Placeholder 1">
            <a:extLst>
              <a:ext uri="{FF2B5EF4-FFF2-40B4-BE49-F238E27FC236}">
                <a16:creationId xmlns:a16="http://schemas.microsoft.com/office/drawing/2014/main" id="{C3D79E22-5BA9-4530-A5B7-05401F1C6683}"/>
              </a:ext>
            </a:extLst>
          </p:cNvPr>
          <p:cNvSpPr>
            <a:spLocks noGrp="1"/>
          </p:cNvSpPr>
          <p:nvPr>
            <p:ph type="sldNum" sz="quarter" idx="12"/>
          </p:nvPr>
        </p:nvSpPr>
        <p:spPr>
          <a:xfrm>
            <a:off x="3995936" y="6492875"/>
            <a:ext cx="2133600" cy="365125"/>
          </a:xfrm>
        </p:spPr>
        <p:txBody>
          <a:bodyPr/>
          <a:lstStyle/>
          <a:p>
            <a:fld id="{9B441236-4707-B342-88D0-23B2CF2BA6BC}" type="slidenum">
              <a:rPr lang="en-US" smtClean="0"/>
              <a:pPr/>
              <a:t>103</a:t>
            </a:fld>
            <a:endParaRPr 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F2BC99-914A-4A97-AF5D-D92BD85439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4208" y="3645024"/>
            <a:ext cx="2314575" cy="1828800"/>
          </a:xfrm>
          <a:prstGeom prst="rect">
            <a:avLst/>
          </a:prstGeom>
        </p:spPr>
      </p:pic>
      <p:sp>
        <p:nvSpPr>
          <p:cNvPr id="3" name="Content Placeholder 2"/>
          <p:cNvSpPr>
            <a:spLocks noGrp="1"/>
          </p:cNvSpPr>
          <p:nvPr>
            <p:ph idx="1"/>
          </p:nvPr>
        </p:nvSpPr>
        <p:spPr>
          <a:xfrm>
            <a:off x="323528" y="2276872"/>
            <a:ext cx="8640960" cy="3816424"/>
          </a:xfrm>
          <a:ln>
            <a:solidFill>
              <a:schemeClr val="accent3">
                <a:lumMod val="75000"/>
              </a:schemeClr>
            </a:solidFill>
          </a:ln>
        </p:spPr>
        <p:txBody>
          <a:bodyPr>
            <a:normAutofit lnSpcReduction="10000"/>
          </a:bodyPr>
          <a:lstStyle/>
          <a:p>
            <a:pPr algn="just"/>
            <a:r>
              <a:rPr lang="en-IN" sz="1800" dirty="0"/>
              <a:t>Controlled environment conditions of the manufacturing area</a:t>
            </a:r>
          </a:p>
          <a:p>
            <a:pPr algn="just"/>
            <a:endParaRPr lang="en-IN" sz="1800" dirty="0"/>
          </a:p>
          <a:p>
            <a:pPr algn="just"/>
            <a:r>
              <a:rPr lang="en-IN" sz="1800" dirty="0"/>
              <a:t>Adequately filtered &amp; conditioned air</a:t>
            </a:r>
          </a:p>
          <a:p>
            <a:pPr algn="just"/>
            <a:endParaRPr lang="en-IN" sz="1800" dirty="0"/>
          </a:p>
          <a:p>
            <a:pPr algn="just"/>
            <a:r>
              <a:rPr lang="en-IN" sz="1800" dirty="0"/>
              <a:t>ISO 14644-1/2:2015 : Recommended air quality in processing area </a:t>
            </a:r>
          </a:p>
          <a:p>
            <a:pPr algn="just"/>
            <a:endParaRPr lang="en-IN" sz="1800" dirty="0"/>
          </a:p>
          <a:p>
            <a:pPr algn="just"/>
            <a:r>
              <a:rPr lang="en-IN" sz="1800" dirty="0"/>
              <a:t>Airlock system at the entrance to production area </a:t>
            </a:r>
          </a:p>
          <a:p>
            <a:pPr algn="just"/>
            <a:endParaRPr lang="en-IN" sz="1800" dirty="0"/>
          </a:p>
          <a:p>
            <a:pPr algn="just"/>
            <a:r>
              <a:rPr lang="en-IN" sz="1800" dirty="0"/>
              <a:t>Insectocutors installed outside the airlock </a:t>
            </a:r>
          </a:p>
          <a:p>
            <a:pPr algn="just"/>
            <a:endParaRPr lang="en-IN" sz="1800" dirty="0"/>
          </a:p>
          <a:p>
            <a:pPr algn="just"/>
            <a:r>
              <a:rPr lang="en-IN" sz="1800" dirty="0"/>
              <a:t>Exhaust system to effectively remove vapours, fumes, smoke, floating dust particles</a:t>
            </a:r>
          </a:p>
        </p:txBody>
      </p:sp>
      <p:sp>
        <p:nvSpPr>
          <p:cNvPr id="6" name="Title 1">
            <a:extLst>
              <a:ext uri="{FF2B5EF4-FFF2-40B4-BE49-F238E27FC236}">
                <a16:creationId xmlns:a16="http://schemas.microsoft.com/office/drawing/2014/main" id="{C2BF5EB3-720D-4822-A731-E5667AEA4F7F}"/>
              </a:ext>
            </a:extLst>
          </p:cNvPr>
          <p:cNvSpPr>
            <a:spLocks noGrp="1"/>
          </p:cNvSpPr>
          <p:nvPr>
            <p:ph type="title"/>
          </p:nvPr>
        </p:nvSpPr>
        <p:spPr>
          <a:xfrm>
            <a:off x="323528" y="1281249"/>
            <a:ext cx="8507514" cy="864096"/>
          </a:xfrm>
          <a:noFill/>
          <a:scene3d>
            <a:camera prst="orthographicFront"/>
            <a:lightRig rig="threePt" dir="t"/>
          </a:scene3d>
          <a:sp3d>
            <a:bevelT w="114300" prst="artDeco"/>
          </a:sp3d>
        </p:spPr>
        <p:txBody>
          <a:bodyPr>
            <a:noAutofit/>
          </a:bodyPr>
          <a:lstStyle/>
          <a:p>
            <a:r>
              <a:rPr lang="en-US" sz="2100" b="1" dirty="0">
                <a:solidFill>
                  <a:srgbClr val="000000"/>
                </a:solidFill>
              </a:rPr>
              <a:t>4.0 Production of Health Supplement &amp; Nutraceuticals </a:t>
            </a:r>
            <a:br>
              <a:rPr lang="en-US" sz="2100" b="1" dirty="0">
                <a:solidFill>
                  <a:srgbClr val="000000"/>
                </a:solidFill>
              </a:rPr>
            </a:br>
            <a:r>
              <a:rPr lang="en-IN" sz="2100" b="1" dirty="0"/>
              <a:t>4.3 Manufacturing of Powder</a:t>
            </a:r>
            <a:endParaRPr lang="en-IN" sz="2100" dirty="0"/>
          </a:p>
        </p:txBody>
      </p:sp>
      <p:sp>
        <p:nvSpPr>
          <p:cNvPr id="5" name="Slide Number Placeholder 1">
            <a:extLst>
              <a:ext uri="{FF2B5EF4-FFF2-40B4-BE49-F238E27FC236}">
                <a16:creationId xmlns:a16="http://schemas.microsoft.com/office/drawing/2014/main" id="{5DD9DAE9-D0C7-4364-8A29-3299320331B6}"/>
              </a:ext>
            </a:extLst>
          </p:cNvPr>
          <p:cNvSpPr>
            <a:spLocks noGrp="1"/>
          </p:cNvSpPr>
          <p:nvPr>
            <p:ph type="sldNum" sz="quarter" idx="12"/>
          </p:nvPr>
        </p:nvSpPr>
        <p:spPr>
          <a:xfrm>
            <a:off x="3577208" y="6492875"/>
            <a:ext cx="2133600" cy="365125"/>
          </a:xfrm>
        </p:spPr>
        <p:txBody>
          <a:bodyPr/>
          <a:lstStyle/>
          <a:p>
            <a:fld id="{9B441236-4707-B342-88D0-23B2CF2BA6BC}" type="slidenum">
              <a:rPr lang="en-US" smtClean="0"/>
              <a:pPr/>
              <a:t>104</a:t>
            </a:fld>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060848"/>
            <a:ext cx="8568952" cy="4208974"/>
          </a:xfrm>
          <a:ln w="19050">
            <a:solidFill>
              <a:schemeClr val="accent3">
                <a:lumMod val="75000"/>
              </a:schemeClr>
            </a:solidFill>
          </a:ln>
        </p:spPr>
        <p:txBody>
          <a:bodyPr>
            <a:normAutofit/>
          </a:bodyPr>
          <a:lstStyle/>
          <a:p>
            <a:pPr algn="just"/>
            <a:r>
              <a:rPr lang="en-IN" sz="1800" dirty="0"/>
              <a:t>Well designed equipment preventing even accidental contamination of product</a:t>
            </a:r>
          </a:p>
          <a:p>
            <a:pPr algn="just"/>
            <a:endParaRPr lang="en-IN" sz="1800" dirty="0"/>
          </a:p>
          <a:p>
            <a:pPr algn="just"/>
            <a:r>
              <a:rPr lang="en-IN" sz="1800" dirty="0"/>
              <a:t>Separate section for Primary packing.</a:t>
            </a:r>
          </a:p>
          <a:p>
            <a:pPr algn="just"/>
            <a:endParaRPr lang="en-IN" sz="1800" dirty="0"/>
          </a:p>
          <a:p>
            <a:pPr algn="just"/>
            <a:r>
              <a:rPr lang="en-IN" sz="1800" dirty="0"/>
              <a:t>Prohibit using rags / dusters during cleaning / drying of In-use process equipment or accessories. </a:t>
            </a:r>
          </a:p>
          <a:p>
            <a:pPr algn="just"/>
            <a:endParaRPr lang="en-IN" sz="1800" dirty="0"/>
          </a:p>
          <a:p>
            <a:pPr algn="just"/>
            <a:r>
              <a:rPr lang="en-IN" sz="1800" dirty="0"/>
              <a:t>Use of potable water in compounding.</a:t>
            </a:r>
          </a:p>
          <a:p>
            <a:pPr algn="just"/>
            <a:endParaRPr lang="en-IN" sz="1800" dirty="0"/>
          </a:p>
          <a:p>
            <a:pPr algn="just"/>
            <a:r>
              <a:rPr lang="en-IN" sz="1800" dirty="0"/>
              <a:t>Sieving of powders before use.</a:t>
            </a:r>
          </a:p>
        </p:txBody>
      </p:sp>
      <p:sp>
        <p:nvSpPr>
          <p:cNvPr id="6" name="Title 1">
            <a:extLst>
              <a:ext uri="{FF2B5EF4-FFF2-40B4-BE49-F238E27FC236}">
                <a16:creationId xmlns:a16="http://schemas.microsoft.com/office/drawing/2014/main" id="{83BB6B82-476B-4698-A744-862C623A2343}"/>
              </a:ext>
            </a:extLst>
          </p:cNvPr>
          <p:cNvSpPr>
            <a:spLocks noGrp="1"/>
          </p:cNvSpPr>
          <p:nvPr>
            <p:ph type="title"/>
          </p:nvPr>
        </p:nvSpPr>
        <p:spPr>
          <a:xfrm>
            <a:off x="251520" y="1196752"/>
            <a:ext cx="8640960" cy="864096"/>
          </a:xfrm>
          <a:noFill/>
          <a:scene3d>
            <a:camera prst="orthographicFront"/>
            <a:lightRig rig="threePt" dir="t"/>
          </a:scene3d>
          <a:sp3d>
            <a:bevelT w="114300" prst="artDeco"/>
          </a:sp3d>
        </p:spPr>
        <p:txBody>
          <a:bodyPr>
            <a:noAutofit/>
          </a:bodyPr>
          <a:lstStyle/>
          <a:p>
            <a:r>
              <a:rPr lang="en-US" sz="2100" b="1" dirty="0">
                <a:solidFill>
                  <a:srgbClr val="000000"/>
                </a:solidFill>
              </a:rPr>
              <a:t>4.0 Production of Health Supplement &amp; Nutraceuticals </a:t>
            </a:r>
            <a:br>
              <a:rPr lang="en-US" sz="2100" b="1" dirty="0">
                <a:solidFill>
                  <a:srgbClr val="000000"/>
                </a:solidFill>
              </a:rPr>
            </a:br>
            <a:r>
              <a:rPr lang="en-IN" sz="2100" b="1" dirty="0"/>
              <a:t>4.3 Manufacturing of Powder</a:t>
            </a:r>
            <a:endParaRPr lang="en-IN" sz="2100" dirty="0"/>
          </a:p>
        </p:txBody>
      </p:sp>
      <p:pic>
        <p:nvPicPr>
          <p:cNvPr id="2" name="Picture 1">
            <a:extLst>
              <a:ext uri="{FF2B5EF4-FFF2-40B4-BE49-F238E27FC236}">
                <a16:creationId xmlns:a16="http://schemas.microsoft.com/office/drawing/2014/main" id="{852A7AC0-103E-4252-A327-F89D3F278755}"/>
              </a:ext>
            </a:extLst>
          </p:cNvPr>
          <p:cNvPicPr>
            <a:picLocks noChangeAspect="1"/>
          </p:cNvPicPr>
          <p:nvPr/>
        </p:nvPicPr>
        <p:blipFill>
          <a:blip r:embed="rId2" cstate="print"/>
          <a:stretch>
            <a:fillRect/>
          </a:stretch>
        </p:blipFill>
        <p:spPr>
          <a:xfrm>
            <a:off x="5004048" y="3717032"/>
            <a:ext cx="3816424" cy="2480782"/>
          </a:xfrm>
          <a:prstGeom prst="rect">
            <a:avLst/>
          </a:prstGeom>
          <a:ln w="28575">
            <a:solidFill>
              <a:schemeClr val="accent3">
                <a:lumMod val="75000"/>
              </a:schemeClr>
            </a:solidFill>
          </a:ln>
        </p:spPr>
      </p:pic>
      <p:sp>
        <p:nvSpPr>
          <p:cNvPr id="5" name="Slide Number Placeholder 1">
            <a:extLst>
              <a:ext uri="{FF2B5EF4-FFF2-40B4-BE49-F238E27FC236}">
                <a16:creationId xmlns:a16="http://schemas.microsoft.com/office/drawing/2014/main" id="{DE6EC9BD-0199-4EB3-83E9-DA4A27EED2E6}"/>
              </a:ext>
            </a:extLst>
          </p:cNvPr>
          <p:cNvSpPr>
            <a:spLocks noGrp="1"/>
          </p:cNvSpPr>
          <p:nvPr>
            <p:ph type="sldNum" sz="quarter" idx="12"/>
          </p:nvPr>
        </p:nvSpPr>
        <p:spPr>
          <a:xfrm>
            <a:off x="2870448" y="6448425"/>
            <a:ext cx="2133600" cy="365125"/>
          </a:xfrm>
        </p:spPr>
        <p:txBody>
          <a:bodyPr/>
          <a:lstStyle/>
          <a:p>
            <a:fld id="{9B441236-4707-B342-88D0-23B2CF2BA6BC}" type="slidenum">
              <a:rPr lang="en-US" smtClean="0"/>
              <a:pPr/>
              <a:t>105</a:t>
            </a:fld>
            <a:endParaRPr 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713" y="1123281"/>
            <a:ext cx="8239087" cy="817066"/>
          </a:xfrm>
          <a:noFill/>
          <a:scene3d>
            <a:camera prst="orthographicFront"/>
            <a:lightRig rig="threePt" dir="t"/>
          </a:scene3d>
          <a:sp3d>
            <a:bevelT w="114300" prst="artDeco"/>
          </a:sp3d>
        </p:spPr>
        <p:txBody>
          <a:bodyPr>
            <a:noAutofit/>
          </a:bodyPr>
          <a:lstStyle/>
          <a:p>
            <a:r>
              <a:rPr lang="en-US" sz="2100" b="1" dirty="0">
                <a:solidFill>
                  <a:srgbClr val="000000"/>
                </a:solidFill>
              </a:rPr>
              <a:t>4.0 Production of Health Supplement &amp; </a:t>
            </a:r>
            <a:r>
              <a:rPr lang="en-US" sz="2100" b="1" dirty="0" err="1">
                <a:solidFill>
                  <a:srgbClr val="000000"/>
                </a:solidFill>
              </a:rPr>
              <a:t>Nutraceuticals</a:t>
            </a:r>
            <a:endParaRPr lang="en-IN" sz="2100" dirty="0"/>
          </a:p>
        </p:txBody>
      </p:sp>
      <p:sp>
        <p:nvSpPr>
          <p:cNvPr id="3" name="Content Placeholder 2"/>
          <p:cNvSpPr>
            <a:spLocks noGrp="1"/>
          </p:cNvSpPr>
          <p:nvPr>
            <p:ph idx="1"/>
          </p:nvPr>
        </p:nvSpPr>
        <p:spPr>
          <a:xfrm>
            <a:off x="457200" y="1844824"/>
            <a:ext cx="8229600" cy="4176464"/>
          </a:xfrm>
          <a:ln w="19050">
            <a:solidFill>
              <a:schemeClr val="accent3">
                <a:lumMod val="75000"/>
              </a:schemeClr>
            </a:solidFill>
          </a:ln>
        </p:spPr>
        <p:txBody>
          <a:bodyPr>
            <a:noAutofit/>
          </a:bodyPr>
          <a:lstStyle/>
          <a:p>
            <a:pPr>
              <a:buNone/>
            </a:pPr>
            <a:r>
              <a:rPr lang="en-US" sz="2400" b="1" dirty="0"/>
              <a:t>                            </a:t>
            </a:r>
            <a:r>
              <a:rPr lang="en-US" sz="2200" b="1" u="sng" dirty="0"/>
              <a:t>4.4  Allergen Management</a:t>
            </a:r>
          </a:p>
          <a:p>
            <a:pPr>
              <a:buNone/>
            </a:pPr>
            <a:r>
              <a:rPr lang="en-IN" sz="1800" b="1" dirty="0"/>
              <a:t>4.4.1. Allergen Handling : </a:t>
            </a:r>
            <a:r>
              <a:rPr lang="en-IN" sz="1800" dirty="0"/>
              <a:t>Major Allergens are – </a:t>
            </a:r>
          </a:p>
          <a:p>
            <a:pPr>
              <a:buNone/>
            </a:pPr>
            <a:endParaRPr lang="en-IN" sz="1000" dirty="0"/>
          </a:p>
          <a:p>
            <a:pPr lvl="0"/>
            <a:r>
              <a:rPr lang="en-IN" sz="1800" dirty="0"/>
              <a:t>Cereals containing gluten; i.e., wheat, rye, barley, oats, spelt or their hybridized strains and products of these;</a:t>
            </a:r>
            <a:endParaRPr lang="en-IN" sz="1000" dirty="0"/>
          </a:p>
          <a:p>
            <a:pPr lvl="0"/>
            <a:r>
              <a:rPr lang="en-IN" sz="1800" dirty="0"/>
              <a:t>Crustacean and products of these;</a:t>
            </a:r>
            <a:endParaRPr lang="en-IN" sz="1000" dirty="0"/>
          </a:p>
          <a:p>
            <a:pPr lvl="0"/>
            <a:r>
              <a:rPr lang="en-IN" sz="1800" dirty="0"/>
              <a:t>Eggs and egg products;</a:t>
            </a:r>
            <a:endParaRPr lang="en-IN" sz="1000" dirty="0"/>
          </a:p>
          <a:p>
            <a:pPr lvl="0"/>
            <a:r>
              <a:rPr lang="en-IN" sz="1800" dirty="0"/>
              <a:t>Fish and fish products;</a:t>
            </a:r>
            <a:endParaRPr lang="en-IN" sz="1000" dirty="0"/>
          </a:p>
          <a:p>
            <a:pPr lvl="0"/>
            <a:r>
              <a:rPr lang="en-IN" sz="1800" dirty="0"/>
              <a:t>Soybeans and products of these;</a:t>
            </a:r>
            <a:endParaRPr lang="en-IN" sz="1000" dirty="0"/>
          </a:p>
          <a:p>
            <a:pPr lvl="0"/>
            <a:r>
              <a:rPr lang="en-IN" sz="1800" dirty="0"/>
              <a:t>Milk and milk products (lactose included);</a:t>
            </a:r>
            <a:endParaRPr lang="en-IN" sz="1000" dirty="0"/>
          </a:p>
          <a:p>
            <a:pPr lvl="0"/>
            <a:r>
              <a:rPr lang="en-IN" sz="1800" dirty="0"/>
              <a:t>Peanut, tree nuts and nut products; and</a:t>
            </a:r>
            <a:endParaRPr lang="en-IN" sz="1000" dirty="0"/>
          </a:p>
          <a:p>
            <a:pPr lvl="0"/>
            <a:r>
              <a:rPr lang="en-IN" sz="1800" dirty="0"/>
              <a:t>Sulphite in concentrations of 10 mg/kg or more</a:t>
            </a:r>
            <a:endParaRPr lang="en-IN" sz="2000" dirty="0"/>
          </a:p>
        </p:txBody>
      </p:sp>
      <p:pic>
        <p:nvPicPr>
          <p:cNvPr id="4" name="Picture 3">
            <a:extLst>
              <a:ext uri="{FF2B5EF4-FFF2-40B4-BE49-F238E27FC236}">
                <a16:creationId xmlns:a16="http://schemas.microsoft.com/office/drawing/2014/main" id="{2B313A47-AD7A-47C4-B117-A2BAB5F0907D}"/>
              </a:ext>
            </a:extLst>
          </p:cNvPr>
          <p:cNvPicPr>
            <a:picLocks noChangeAspect="1"/>
          </p:cNvPicPr>
          <p:nvPr/>
        </p:nvPicPr>
        <p:blipFill rotWithShape="1">
          <a:blip r:embed="rId2" cstate="print"/>
          <a:srcRect r="16833"/>
          <a:stretch/>
        </p:blipFill>
        <p:spPr>
          <a:xfrm>
            <a:off x="5364088" y="3212976"/>
            <a:ext cx="3230606" cy="2095959"/>
          </a:xfrm>
          <a:prstGeom prst="rect">
            <a:avLst/>
          </a:prstGeom>
          <a:ln w="28575">
            <a:solidFill>
              <a:schemeClr val="accent3">
                <a:lumMod val="75000"/>
              </a:schemeClr>
            </a:solidFill>
          </a:ln>
        </p:spPr>
      </p:pic>
      <p:sp>
        <p:nvSpPr>
          <p:cNvPr id="5" name="Slide Number Placeholder 1">
            <a:extLst>
              <a:ext uri="{FF2B5EF4-FFF2-40B4-BE49-F238E27FC236}">
                <a16:creationId xmlns:a16="http://schemas.microsoft.com/office/drawing/2014/main" id="{4BE9BF94-9548-4D5E-91BC-545AE5E4D959}"/>
              </a:ext>
            </a:extLst>
          </p:cNvPr>
          <p:cNvSpPr>
            <a:spLocks noGrp="1"/>
          </p:cNvSpPr>
          <p:nvPr>
            <p:ph type="sldNum" sz="quarter" idx="12"/>
          </p:nvPr>
        </p:nvSpPr>
        <p:spPr>
          <a:xfrm>
            <a:off x="3224539" y="6399517"/>
            <a:ext cx="2133600" cy="365125"/>
          </a:xfrm>
        </p:spPr>
        <p:txBody>
          <a:bodyPr/>
          <a:lstStyle/>
          <a:p>
            <a:fld id="{9B441236-4707-B342-88D0-23B2CF2BA6BC}" type="slidenum">
              <a:rPr lang="en-US" smtClean="0"/>
              <a:pPr/>
              <a:t>106</a:t>
            </a:fld>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wnload (3).jpg">
            <a:extLst>
              <a:ext uri="{FF2B5EF4-FFF2-40B4-BE49-F238E27FC236}">
                <a16:creationId xmlns:a16="http://schemas.microsoft.com/office/drawing/2014/main" id="{39EAA96D-DAA3-409E-9700-DBE68046BB6C}"/>
              </a:ext>
            </a:extLst>
          </p:cNvPr>
          <p:cNvPicPr>
            <a:picLocks noChangeAspect="1"/>
          </p:cNvPicPr>
          <p:nvPr/>
        </p:nvPicPr>
        <p:blipFill>
          <a:blip r:embed="rId2" cstate="print"/>
          <a:stretch>
            <a:fillRect/>
          </a:stretch>
        </p:blipFill>
        <p:spPr>
          <a:xfrm>
            <a:off x="661892" y="1454400"/>
            <a:ext cx="2111152" cy="1319470"/>
          </a:xfrm>
          <a:prstGeom prst="rect">
            <a:avLst/>
          </a:prstGeom>
          <a:ln>
            <a:noFill/>
          </a:ln>
          <a:effectLst>
            <a:outerShdw blurRad="190500" algn="tl" rotWithShape="0">
              <a:srgbClr val="000000">
                <a:alpha val="70000"/>
              </a:srgbClr>
            </a:outerShdw>
          </a:effectLst>
        </p:spPr>
      </p:pic>
      <p:pic>
        <p:nvPicPr>
          <p:cNvPr id="5" name="Picture 4" descr="download (4).jpg">
            <a:extLst>
              <a:ext uri="{FF2B5EF4-FFF2-40B4-BE49-F238E27FC236}">
                <a16:creationId xmlns:a16="http://schemas.microsoft.com/office/drawing/2014/main" id="{683C65C2-9B69-4E1B-835D-B1DB48C31116}"/>
              </a:ext>
            </a:extLst>
          </p:cNvPr>
          <p:cNvPicPr>
            <a:picLocks noChangeAspect="1"/>
          </p:cNvPicPr>
          <p:nvPr/>
        </p:nvPicPr>
        <p:blipFill>
          <a:blip r:embed="rId3" cstate="print"/>
          <a:stretch>
            <a:fillRect/>
          </a:stretch>
        </p:blipFill>
        <p:spPr>
          <a:xfrm>
            <a:off x="541096" y="4783397"/>
            <a:ext cx="2371869" cy="1316736"/>
          </a:xfrm>
          <a:prstGeom prst="rect">
            <a:avLst/>
          </a:prstGeom>
          <a:ln>
            <a:noFill/>
          </a:ln>
          <a:effectLst>
            <a:outerShdw blurRad="190500" algn="tl" rotWithShape="0">
              <a:srgbClr val="000000">
                <a:alpha val="70000"/>
              </a:srgbClr>
            </a:outerShdw>
          </a:effectLst>
        </p:spPr>
      </p:pic>
      <p:pic>
        <p:nvPicPr>
          <p:cNvPr id="6" name="Picture 5" descr="download (5).jpg">
            <a:extLst>
              <a:ext uri="{FF2B5EF4-FFF2-40B4-BE49-F238E27FC236}">
                <a16:creationId xmlns:a16="http://schemas.microsoft.com/office/drawing/2014/main" id="{BE4A0A97-15F8-4474-A2B0-C8E55007C830}"/>
              </a:ext>
            </a:extLst>
          </p:cNvPr>
          <p:cNvPicPr>
            <a:picLocks noChangeAspect="1"/>
          </p:cNvPicPr>
          <p:nvPr/>
        </p:nvPicPr>
        <p:blipFill>
          <a:blip r:embed="rId4" cstate="print"/>
          <a:stretch>
            <a:fillRect/>
          </a:stretch>
        </p:blipFill>
        <p:spPr>
          <a:xfrm>
            <a:off x="3370191" y="4653136"/>
            <a:ext cx="2400300" cy="1752600"/>
          </a:xfrm>
          <a:prstGeom prst="rect">
            <a:avLst/>
          </a:prstGeom>
          <a:ln>
            <a:noFill/>
          </a:ln>
          <a:effectLst>
            <a:outerShdw blurRad="190500" algn="tl" rotWithShape="0">
              <a:srgbClr val="000000">
                <a:alpha val="70000"/>
              </a:srgbClr>
            </a:outerShdw>
          </a:effectLst>
        </p:spPr>
      </p:pic>
      <p:pic>
        <p:nvPicPr>
          <p:cNvPr id="7" name="Picture 6" descr="download (6).jpg">
            <a:extLst>
              <a:ext uri="{FF2B5EF4-FFF2-40B4-BE49-F238E27FC236}">
                <a16:creationId xmlns:a16="http://schemas.microsoft.com/office/drawing/2014/main" id="{A9ACC1E4-816F-4524-9015-B3C2AD715D05}"/>
              </a:ext>
            </a:extLst>
          </p:cNvPr>
          <p:cNvPicPr>
            <a:picLocks noChangeAspect="1"/>
          </p:cNvPicPr>
          <p:nvPr/>
        </p:nvPicPr>
        <p:blipFill>
          <a:blip r:embed="rId5" cstate="print"/>
          <a:stretch>
            <a:fillRect/>
          </a:stretch>
        </p:blipFill>
        <p:spPr>
          <a:xfrm>
            <a:off x="6248400" y="4704552"/>
            <a:ext cx="2304288" cy="1316736"/>
          </a:xfrm>
          <a:prstGeom prst="rect">
            <a:avLst/>
          </a:prstGeom>
          <a:ln>
            <a:noFill/>
          </a:ln>
          <a:effectLst>
            <a:outerShdw blurRad="190500" algn="tl" rotWithShape="0">
              <a:srgbClr val="000000">
                <a:alpha val="70000"/>
              </a:srgbClr>
            </a:outerShdw>
          </a:effectLst>
        </p:spPr>
      </p:pic>
      <p:pic>
        <p:nvPicPr>
          <p:cNvPr id="8" name="Picture 7" descr="download (7).jpg">
            <a:extLst>
              <a:ext uri="{FF2B5EF4-FFF2-40B4-BE49-F238E27FC236}">
                <a16:creationId xmlns:a16="http://schemas.microsoft.com/office/drawing/2014/main" id="{98DDCDFC-D909-4F8C-8A4F-B0F77D92EAC3}"/>
              </a:ext>
            </a:extLst>
          </p:cNvPr>
          <p:cNvPicPr>
            <a:picLocks noChangeAspect="1"/>
          </p:cNvPicPr>
          <p:nvPr/>
        </p:nvPicPr>
        <p:blipFill>
          <a:blip r:embed="rId6" cstate="print"/>
          <a:stretch>
            <a:fillRect/>
          </a:stretch>
        </p:blipFill>
        <p:spPr>
          <a:xfrm>
            <a:off x="6244117" y="3068960"/>
            <a:ext cx="2400126" cy="1316736"/>
          </a:xfrm>
          <a:prstGeom prst="rect">
            <a:avLst/>
          </a:prstGeom>
          <a:ln>
            <a:noFill/>
          </a:ln>
          <a:effectLst>
            <a:outerShdw blurRad="190500" algn="tl" rotWithShape="0">
              <a:srgbClr val="000000">
                <a:alpha val="70000"/>
              </a:srgbClr>
            </a:outerShdw>
          </a:effectLst>
        </p:spPr>
      </p:pic>
      <p:pic>
        <p:nvPicPr>
          <p:cNvPr id="9" name="Picture 8" descr="download (8).jpg">
            <a:extLst>
              <a:ext uri="{FF2B5EF4-FFF2-40B4-BE49-F238E27FC236}">
                <a16:creationId xmlns:a16="http://schemas.microsoft.com/office/drawing/2014/main" id="{34E318E6-8207-4EA6-B2A3-91FB77366824}"/>
              </a:ext>
            </a:extLst>
          </p:cNvPr>
          <p:cNvPicPr>
            <a:picLocks noChangeAspect="1"/>
          </p:cNvPicPr>
          <p:nvPr/>
        </p:nvPicPr>
        <p:blipFill>
          <a:blip r:embed="rId7" cstate="print"/>
          <a:stretch>
            <a:fillRect/>
          </a:stretch>
        </p:blipFill>
        <p:spPr>
          <a:xfrm>
            <a:off x="6364424" y="1457134"/>
            <a:ext cx="2072240" cy="1316736"/>
          </a:xfrm>
          <a:prstGeom prst="rect">
            <a:avLst/>
          </a:prstGeom>
          <a:ln>
            <a:noFill/>
          </a:ln>
          <a:effectLst>
            <a:outerShdw blurRad="190500" algn="tl" rotWithShape="0">
              <a:srgbClr val="000000">
                <a:alpha val="70000"/>
              </a:srgbClr>
            </a:outerShdw>
          </a:effectLst>
        </p:spPr>
      </p:pic>
      <p:pic>
        <p:nvPicPr>
          <p:cNvPr id="10" name="Picture 9" descr="large_sulfites.jpg">
            <a:extLst>
              <a:ext uri="{FF2B5EF4-FFF2-40B4-BE49-F238E27FC236}">
                <a16:creationId xmlns:a16="http://schemas.microsoft.com/office/drawing/2014/main" id="{A37B831E-D6E6-4CC0-8696-7266D5F07DE0}"/>
              </a:ext>
            </a:extLst>
          </p:cNvPr>
          <p:cNvPicPr>
            <a:picLocks noChangeAspect="1"/>
          </p:cNvPicPr>
          <p:nvPr/>
        </p:nvPicPr>
        <p:blipFill>
          <a:blip r:embed="rId8" cstate="print"/>
          <a:stretch>
            <a:fillRect/>
          </a:stretch>
        </p:blipFill>
        <p:spPr>
          <a:xfrm>
            <a:off x="3294803" y="1449103"/>
            <a:ext cx="2438400" cy="1676400"/>
          </a:xfrm>
          <a:prstGeom prst="rect">
            <a:avLst/>
          </a:prstGeom>
          <a:ln>
            <a:noFill/>
          </a:ln>
          <a:effectLst>
            <a:outerShdw blurRad="190500" algn="tl" rotWithShape="0">
              <a:srgbClr val="000000">
                <a:alpha val="70000"/>
              </a:srgbClr>
            </a:outerShdw>
          </a:effectLst>
        </p:spPr>
      </p:pic>
      <p:pic>
        <p:nvPicPr>
          <p:cNvPr id="11" name="Picture 10" descr="images (1).jpg">
            <a:extLst>
              <a:ext uri="{FF2B5EF4-FFF2-40B4-BE49-F238E27FC236}">
                <a16:creationId xmlns:a16="http://schemas.microsoft.com/office/drawing/2014/main" id="{C2956BDA-2686-4E37-8C63-33F0B9C9928F}"/>
              </a:ext>
            </a:extLst>
          </p:cNvPr>
          <p:cNvPicPr>
            <a:picLocks noChangeAspect="1"/>
          </p:cNvPicPr>
          <p:nvPr/>
        </p:nvPicPr>
        <p:blipFill>
          <a:blip r:embed="rId9" cstate="print"/>
          <a:stretch>
            <a:fillRect/>
          </a:stretch>
        </p:blipFill>
        <p:spPr>
          <a:xfrm>
            <a:off x="541096" y="3051344"/>
            <a:ext cx="2468880" cy="1316736"/>
          </a:xfrm>
          <a:prstGeom prst="rect">
            <a:avLst/>
          </a:prstGeom>
          <a:ln>
            <a:noFill/>
          </a:ln>
          <a:effectLst>
            <a:outerShdw blurRad="190500" algn="tl" rotWithShape="0">
              <a:srgbClr val="000000">
                <a:alpha val="70000"/>
              </a:srgbClr>
            </a:outerShdw>
          </a:effectLst>
        </p:spPr>
      </p:pic>
      <p:sp>
        <p:nvSpPr>
          <p:cNvPr id="12" name="Rectangle 12">
            <a:extLst>
              <a:ext uri="{FF2B5EF4-FFF2-40B4-BE49-F238E27FC236}">
                <a16:creationId xmlns:a16="http://schemas.microsoft.com/office/drawing/2014/main" id="{71F80097-DC66-4E2C-9E51-94E35596915F}"/>
              </a:ext>
            </a:extLst>
          </p:cNvPr>
          <p:cNvSpPr>
            <a:spLocks noChangeArrowheads="1"/>
          </p:cNvSpPr>
          <p:nvPr/>
        </p:nvSpPr>
        <p:spPr bwMode="auto">
          <a:xfrm>
            <a:off x="614082" y="2751074"/>
            <a:ext cx="21515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IN" altLang="en-US" sz="1200" b="1" dirty="0">
                <a:latin typeface="Tahoma" panose="020B0604030504040204" pitchFamily="34" charset="0"/>
              </a:rPr>
              <a:t>Cereals containing gluten</a:t>
            </a:r>
          </a:p>
        </p:txBody>
      </p:sp>
      <p:sp>
        <p:nvSpPr>
          <p:cNvPr id="13" name="Rectangle 13">
            <a:extLst>
              <a:ext uri="{FF2B5EF4-FFF2-40B4-BE49-F238E27FC236}">
                <a16:creationId xmlns:a16="http://schemas.microsoft.com/office/drawing/2014/main" id="{92DC5884-DBE7-48A0-A000-71DDB65F60F5}"/>
              </a:ext>
            </a:extLst>
          </p:cNvPr>
          <p:cNvSpPr>
            <a:spLocks noChangeArrowheads="1"/>
          </p:cNvSpPr>
          <p:nvPr/>
        </p:nvSpPr>
        <p:spPr bwMode="auto">
          <a:xfrm>
            <a:off x="422485" y="4453225"/>
            <a:ext cx="27381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IN" altLang="en-US" sz="1200" b="1" dirty="0">
                <a:latin typeface="Tahoma" panose="020B0604030504040204" pitchFamily="34" charset="0"/>
              </a:rPr>
              <a:t>Crustacea and products  of these</a:t>
            </a:r>
          </a:p>
        </p:txBody>
      </p:sp>
      <p:sp>
        <p:nvSpPr>
          <p:cNvPr id="14" name="Rectangle 14">
            <a:extLst>
              <a:ext uri="{FF2B5EF4-FFF2-40B4-BE49-F238E27FC236}">
                <a16:creationId xmlns:a16="http://schemas.microsoft.com/office/drawing/2014/main" id="{34AC8741-C69A-4EED-8E4E-2D2A7A20ED79}"/>
              </a:ext>
            </a:extLst>
          </p:cNvPr>
          <p:cNvSpPr>
            <a:spLocks noChangeArrowheads="1"/>
          </p:cNvSpPr>
          <p:nvPr/>
        </p:nvSpPr>
        <p:spPr bwMode="auto">
          <a:xfrm>
            <a:off x="703230" y="6111120"/>
            <a:ext cx="19303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IN" altLang="en-US" sz="1200" b="1" dirty="0">
                <a:latin typeface="Tahoma" panose="020B0604030504040204" pitchFamily="34" charset="0"/>
              </a:rPr>
              <a:t>Eggs and egg products</a:t>
            </a:r>
          </a:p>
        </p:txBody>
      </p:sp>
      <p:sp>
        <p:nvSpPr>
          <p:cNvPr id="15" name="Rectangle 16">
            <a:extLst>
              <a:ext uri="{FF2B5EF4-FFF2-40B4-BE49-F238E27FC236}">
                <a16:creationId xmlns:a16="http://schemas.microsoft.com/office/drawing/2014/main" id="{AA7A7841-F27C-4733-ACAB-1C5DD103598A}"/>
              </a:ext>
            </a:extLst>
          </p:cNvPr>
          <p:cNvSpPr>
            <a:spLocks noChangeArrowheads="1"/>
          </p:cNvSpPr>
          <p:nvPr/>
        </p:nvSpPr>
        <p:spPr bwMode="auto">
          <a:xfrm>
            <a:off x="6478208" y="5991671"/>
            <a:ext cx="19928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IN" altLang="en-US" sz="1200" b="1" dirty="0">
                <a:latin typeface="Tahoma" panose="020B0604030504040204" pitchFamily="34" charset="0"/>
              </a:rPr>
              <a:t>Peanuts, soybeans and </a:t>
            </a:r>
          </a:p>
          <a:p>
            <a:pPr algn="ctr">
              <a:spcBef>
                <a:spcPct val="0"/>
              </a:spcBef>
              <a:buFontTx/>
              <a:buNone/>
            </a:pPr>
            <a:r>
              <a:rPr lang="en-IN" altLang="en-US" sz="1200" b="1" dirty="0">
                <a:latin typeface="Tahoma" panose="020B0604030504040204" pitchFamily="34" charset="0"/>
              </a:rPr>
              <a:t>products of these</a:t>
            </a:r>
          </a:p>
        </p:txBody>
      </p:sp>
      <p:sp>
        <p:nvSpPr>
          <p:cNvPr id="16" name="Rectangle 17">
            <a:extLst>
              <a:ext uri="{FF2B5EF4-FFF2-40B4-BE49-F238E27FC236}">
                <a16:creationId xmlns:a16="http://schemas.microsoft.com/office/drawing/2014/main" id="{CE260215-0A55-4799-8A34-DBDE29CEBFBF}"/>
              </a:ext>
            </a:extLst>
          </p:cNvPr>
          <p:cNvSpPr>
            <a:spLocks noChangeArrowheads="1"/>
          </p:cNvSpPr>
          <p:nvPr/>
        </p:nvSpPr>
        <p:spPr bwMode="auto">
          <a:xfrm>
            <a:off x="6248400" y="4399753"/>
            <a:ext cx="23958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IN" altLang="en-US" sz="1200" b="1" dirty="0">
                <a:latin typeface="Tahoma" panose="020B0604030504040204" pitchFamily="34" charset="0"/>
              </a:rPr>
              <a:t>Milk and milk products </a:t>
            </a:r>
          </a:p>
        </p:txBody>
      </p:sp>
      <p:sp>
        <p:nvSpPr>
          <p:cNvPr id="17" name="Rectangle 18">
            <a:extLst>
              <a:ext uri="{FF2B5EF4-FFF2-40B4-BE49-F238E27FC236}">
                <a16:creationId xmlns:a16="http://schemas.microsoft.com/office/drawing/2014/main" id="{DF18FBEE-1765-4F30-BA0E-76BFD3123DCF}"/>
              </a:ext>
            </a:extLst>
          </p:cNvPr>
          <p:cNvSpPr>
            <a:spLocks noChangeArrowheads="1"/>
          </p:cNvSpPr>
          <p:nvPr/>
        </p:nvSpPr>
        <p:spPr bwMode="auto">
          <a:xfrm>
            <a:off x="6244117" y="2775881"/>
            <a:ext cx="22685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IN" altLang="en-US" sz="1200" b="1" dirty="0">
                <a:latin typeface="Tahoma" panose="020B0604030504040204" pitchFamily="34" charset="0"/>
              </a:rPr>
              <a:t>Tree nuts and nut products</a:t>
            </a:r>
          </a:p>
        </p:txBody>
      </p:sp>
      <p:sp>
        <p:nvSpPr>
          <p:cNvPr id="18" name="Rectangle 19">
            <a:extLst>
              <a:ext uri="{FF2B5EF4-FFF2-40B4-BE49-F238E27FC236}">
                <a16:creationId xmlns:a16="http://schemas.microsoft.com/office/drawing/2014/main" id="{21008236-6B69-4B8F-80EF-AC7B137BB641}"/>
              </a:ext>
            </a:extLst>
          </p:cNvPr>
          <p:cNvSpPr>
            <a:spLocks noChangeArrowheads="1"/>
          </p:cNvSpPr>
          <p:nvPr/>
        </p:nvSpPr>
        <p:spPr bwMode="auto">
          <a:xfrm>
            <a:off x="3145004" y="3227588"/>
            <a:ext cx="289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IN" altLang="en-US" sz="1600" b="1" dirty="0">
                <a:latin typeface="Tahoma" panose="020B0604030504040204" pitchFamily="34" charset="0"/>
              </a:rPr>
              <a:t>Sulphite in concentrations</a:t>
            </a:r>
          </a:p>
          <a:p>
            <a:pPr algn="ctr">
              <a:spcBef>
                <a:spcPct val="0"/>
              </a:spcBef>
              <a:buFontTx/>
              <a:buNone/>
            </a:pPr>
            <a:r>
              <a:rPr lang="en-IN" altLang="en-US" sz="1600" b="1" dirty="0">
                <a:latin typeface="Tahoma" panose="020B0604030504040204" pitchFamily="34" charset="0"/>
              </a:rPr>
              <a:t> of 10 mg/kg or more</a:t>
            </a:r>
          </a:p>
        </p:txBody>
      </p:sp>
      <p:sp>
        <p:nvSpPr>
          <p:cNvPr id="19" name="Rectangle 18">
            <a:extLst>
              <a:ext uri="{FF2B5EF4-FFF2-40B4-BE49-F238E27FC236}">
                <a16:creationId xmlns:a16="http://schemas.microsoft.com/office/drawing/2014/main" id="{6E5400BA-B7FD-4656-8680-AE4E07F29751}"/>
              </a:ext>
            </a:extLst>
          </p:cNvPr>
          <p:cNvSpPr/>
          <p:nvPr/>
        </p:nvSpPr>
        <p:spPr>
          <a:xfrm>
            <a:off x="3160641" y="3811788"/>
            <a:ext cx="2819400" cy="708025"/>
          </a:xfrm>
          <a:prstGeom prst="rect">
            <a:avLst/>
          </a:prstGeom>
        </p:spPr>
        <p:txBody>
          <a:bodyPr>
            <a:spAutoFit/>
          </a:bodyPr>
          <a:lstStyle/>
          <a:p>
            <a:pPr algn="ctr">
              <a:defRPr/>
            </a:pPr>
            <a:r>
              <a:rPr lang="en-IN" sz="4000" b="1" dirty="0">
                <a:solidFill>
                  <a:schemeClr val="accent6">
                    <a:lumMod val="75000"/>
                  </a:schemeClr>
                </a:solidFill>
              </a:rPr>
              <a:t>Allergens</a:t>
            </a:r>
          </a:p>
        </p:txBody>
      </p:sp>
      <p:sp>
        <p:nvSpPr>
          <p:cNvPr id="20" name="Slide Number Placeholder 19"/>
          <p:cNvSpPr>
            <a:spLocks noGrp="1"/>
          </p:cNvSpPr>
          <p:nvPr>
            <p:ph type="sldNum" sz="quarter" idx="12"/>
          </p:nvPr>
        </p:nvSpPr>
        <p:spPr/>
        <p:txBody>
          <a:bodyPr/>
          <a:lstStyle/>
          <a:p>
            <a:fld id="{BE2412B8-9ECE-40A4-9402-DF6152856802}" type="slidenum">
              <a:rPr lang="en-IN" smtClean="0"/>
              <a:pPr/>
              <a:t>107</a:t>
            </a:fld>
            <a:endParaRPr lang="en-IN" dirty="0"/>
          </a:p>
        </p:txBody>
      </p:sp>
      <p:sp>
        <p:nvSpPr>
          <p:cNvPr id="2" name="Rectangle 1"/>
          <p:cNvSpPr/>
          <p:nvPr/>
        </p:nvSpPr>
        <p:spPr>
          <a:xfrm>
            <a:off x="406848" y="1347018"/>
            <a:ext cx="8341616" cy="5106318"/>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13696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B558DE32-AB93-45BA-B56C-1FCEFA4758B9}"/>
              </a:ext>
            </a:extLst>
          </p:cNvPr>
          <p:cNvPicPr>
            <a:picLocks noChangeAspect="1" noChangeArrowheads="1"/>
          </p:cNvPicPr>
          <p:nvPr/>
        </p:nvPicPr>
        <p:blipFill>
          <a:blip r:embed="rId3" cstate="print"/>
          <a:srcRect/>
          <a:stretch>
            <a:fillRect/>
          </a:stretch>
        </p:blipFill>
        <p:spPr bwMode="auto">
          <a:xfrm>
            <a:off x="2187433" y="1916832"/>
            <a:ext cx="4712677" cy="4602774"/>
          </a:xfrm>
          <a:prstGeom prst="rect">
            <a:avLst/>
          </a:prstGeom>
          <a:noFill/>
          <a:ln w="9525">
            <a:noFill/>
            <a:round/>
            <a:headEnd/>
            <a:tailEnd/>
          </a:ln>
        </p:spPr>
      </p:pic>
      <p:sp>
        <p:nvSpPr>
          <p:cNvPr id="5" name="Text Box 2">
            <a:extLst>
              <a:ext uri="{FF2B5EF4-FFF2-40B4-BE49-F238E27FC236}">
                <a16:creationId xmlns:a16="http://schemas.microsoft.com/office/drawing/2014/main" id="{1D71756D-9BF1-4247-AE31-7F602ACE6C32}"/>
              </a:ext>
            </a:extLst>
          </p:cNvPr>
          <p:cNvSpPr txBox="1">
            <a:spLocks noChangeArrowheads="1"/>
          </p:cNvSpPr>
          <p:nvPr/>
        </p:nvSpPr>
        <p:spPr bwMode="auto">
          <a:xfrm>
            <a:off x="2166183" y="1257409"/>
            <a:ext cx="4953000" cy="659423"/>
          </a:xfrm>
          <a:prstGeom prst="rect">
            <a:avLst/>
          </a:prstGeom>
          <a:noFill/>
          <a:ln w="9525">
            <a:noFill/>
            <a:round/>
            <a:headEnd/>
            <a:tailEnd/>
          </a:ln>
        </p:spPr>
        <p:txBody>
          <a:bodyPr lIns="0" tIns="0" rIns="0" bIns="0" anchor="ctr"/>
          <a:lstStyle/>
          <a:p>
            <a:pPr algn="ctr">
              <a:tabLst>
                <a:tab pos="0" algn="l"/>
                <a:tab pos="422041" algn="l"/>
                <a:tab pos="844083" algn="l"/>
                <a:tab pos="1266124" algn="l"/>
                <a:tab pos="1688165" algn="l"/>
                <a:tab pos="2110207" algn="l"/>
                <a:tab pos="2532248" algn="l"/>
                <a:tab pos="2954289" algn="l"/>
                <a:tab pos="3376331" algn="l"/>
                <a:tab pos="3798372" algn="l"/>
                <a:tab pos="4220413" algn="l"/>
                <a:tab pos="4642455" algn="l"/>
                <a:tab pos="5064496" algn="l"/>
                <a:tab pos="5486537" algn="l"/>
                <a:tab pos="5908578" algn="l"/>
                <a:tab pos="6330620" algn="l"/>
                <a:tab pos="6752661" algn="l"/>
                <a:tab pos="7174702" algn="l"/>
                <a:tab pos="7596744" algn="l"/>
                <a:tab pos="8018785" algn="l"/>
                <a:tab pos="8440826" algn="l"/>
              </a:tabLst>
            </a:pPr>
            <a:r>
              <a:rPr lang="en-US" altLang="en-US" sz="2215" b="1" dirty="0">
                <a:solidFill>
                  <a:schemeClr val="accent3">
                    <a:lumMod val="50000"/>
                  </a:schemeClr>
                </a:solidFill>
                <a:latin typeface="Arial" panose="020B0604020202020204" pitchFamily="34" charset="0"/>
                <a:cs typeface="Arial" panose="020B0604020202020204" pitchFamily="34" charset="0"/>
              </a:rPr>
              <a:t>Common Food Allergens</a:t>
            </a:r>
          </a:p>
        </p:txBody>
      </p:sp>
      <p:sp>
        <p:nvSpPr>
          <p:cNvPr id="6" name="Slide Number Placeholder 5"/>
          <p:cNvSpPr>
            <a:spLocks noGrp="1"/>
          </p:cNvSpPr>
          <p:nvPr>
            <p:ph type="sldNum" sz="quarter" idx="12"/>
          </p:nvPr>
        </p:nvSpPr>
        <p:spPr/>
        <p:txBody>
          <a:bodyPr/>
          <a:lstStyle/>
          <a:p>
            <a:fld id="{BE2412B8-9ECE-40A4-9402-DF6152856802}" type="slidenum">
              <a:rPr lang="en-IN" smtClean="0"/>
              <a:pPr/>
              <a:t>108</a:t>
            </a:fld>
            <a:endParaRPr lang="en-IN" dirty="0"/>
          </a:p>
        </p:txBody>
      </p:sp>
    </p:spTree>
    <p:extLst>
      <p:ext uri="{BB962C8B-B14F-4D97-AF65-F5344CB8AC3E}">
        <p14:creationId xmlns:p14="http://schemas.microsoft.com/office/powerpoint/2010/main" val="26517978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17253"/>
            <a:ext cx="8721842" cy="792088"/>
          </a:xfrm>
          <a:noFill/>
          <a:scene3d>
            <a:camera prst="orthographicFront"/>
            <a:lightRig rig="threePt" dir="t"/>
          </a:scene3d>
          <a:sp3d>
            <a:bevelT w="114300" prst="artDeco"/>
          </a:sp3d>
        </p:spPr>
        <p:txBody>
          <a:bodyPr>
            <a:normAutofit/>
          </a:bodyPr>
          <a:lstStyle/>
          <a:p>
            <a:r>
              <a:rPr lang="en-US" sz="2100" b="1" dirty="0">
                <a:solidFill>
                  <a:srgbClr val="000000"/>
                </a:solidFill>
              </a:rPr>
              <a:t>4.0 Production of Health Supplement &amp; Nutraceuticals</a:t>
            </a:r>
            <a:br>
              <a:rPr lang="en-US" sz="2100" b="1" dirty="0">
                <a:solidFill>
                  <a:srgbClr val="000000"/>
                </a:solidFill>
              </a:rPr>
            </a:br>
            <a:r>
              <a:rPr lang="en-US" sz="2100" b="1" dirty="0">
                <a:solidFill>
                  <a:srgbClr val="000000"/>
                </a:solidFill>
              </a:rPr>
              <a:t>4.4 Allergen Management</a:t>
            </a:r>
            <a:endParaRPr lang="en-IN" sz="2100" dirty="0"/>
          </a:p>
        </p:txBody>
      </p:sp>
      <p:sp>
        <p:nvSpPr>
          <p:cNvPr id="3" name="Content Placeholder 2"/>
          <p:cNvSpPr>
            <a:spLocks noGrp="1"/>
          </p:cNvSpPr>
          <p:nvPr>
            <p:ph idx="1"/>
          </p:nvPr>
        </p:nvSpPr>
        <p:spPr>
          <a:xfrm>
            <a:off x="251520" y="2240868"/>
            <a:ext cx="8721842" cy="4115482"/>
          </a:xfrm>
          <a:ln>
            <a:solidFill>
              <a:schemeClr val="accent3">
                <a:lumMod val="75000"/>
              </a:schemeClr>
            </a:solidFill>
          </a:ln>
        </p:spPr>
        <p:txBody>
          <a:bodyPr>
            <a:normAutofit/>
          </a:bodyPr>
          <a:lstStyle/>
          <a:p>
            <a:pPr>
              <a:buNone/>
            </a:pPr>
            <a:r>
              <a:rPr lang="en-IN" sz="2000" b="1" u="sng" dirty="0"/>
              <a:t>4.4.2. Allergen Control and Management</a:t>
            </a:r>
            <a:endParaRPr lang="en-IN" sz="2200" dirty="0"/>
          </a:p>
          <a:p>
            <a:pPr algn="just"/>
            <a:r>
              <a:rPr lang="en-IN" sz="1800" dirty="0"/>
              <a:t>Display of allergens at relevant places for awareness amongst employees. </a:t>
            </a:r>
          </a:p>
          <a:p>
            <a:pPr algn="just"/>
            <a:endParaRPr lang="en-IN" sz="1800" dirty="0"/>
          </a:p>
          <a:p>
            <a:pPr algn="just"/>
            <a:r>
              <a:rPr lang="en-IN" sz="1800" dirty="0"/>
              <a:t>Allergen management training for employees.</a:t>
            </a:r>
          </a:p>
          <a:p>
            <a:pPr algn="just">
              <a:buNone/>
            </a:pPr>
            <a:endParaRPr lang="en-IN" sz="1800" dirty="0"/>
          </a:p>
          <a:p>
            <a:pPr algn="just"/>
            <a:r>
              <a:rPr lang="en-IN" sz="1800" dirty="0"/>
              <a:t>Labelling of allergenic raw materials </a:t>
            </a:r>
          </a:p>
          <a:p>
            <a:pPr algn="just"/>
            <a:endParaRPr lang="en-IN" sz="1800" dirty="0"/>
          </a:p>
          <a:p>
            <a:pPr algn="just"/>
            <a:r>
              <a:rPr lang="en-IN" sz="1800" dirty="0"/>
              <a:t>Flow of ingredients from non-allergen to allergen using areas. </a:t>
            </a:r>
          </a:p>
          <a:p>
            <a:pPr algn="just">
              <a:buNone/>
            </a:pPr>
            <a:endParaRPr lang="en-IN" sz="1800" dirty="0"/>
          </a:p>
          <a:p>
            <a:pPr algn="just"/>
            <a:r>
              <a:rPr lang="en-IN" sz="1800" dirty="0"/>
              <a:t>Maintain ingredient flow from non-allergen to allergen using areas.</a:t>
            </a:r>
          </a:p>
          <a:p>
            <a:pPr algn="just"/>
            <a:endParaRPr lang="en-IN" sz="1800" dirty="0"/>
          </a:p>
          <a:p>
            <a:pPr algn="just"/>
            <a:r>
              <a:rPr lang="en-IN" sz="1800" dirty="0"/>
              <a:t>Run non-allergen before allergen ingredient containing products </a:t>
            </a:r>
          </a:p>
        </p:txBody>
      </p:sp>
      <p:pic>
        <p:nvPicPr>
          <p:cNvPr id="4" name="Picture 3">
            <a:extLst>
              <a:ext uri="{FF2B5EF4-FFF2-40B4-BE49-F238E27FC236}">
                <a16:creationId xmlns:a16="http://schemas.microsoft.com/office/drawing/2014/main" id="{7618C283-0B70-49BA-85C4-5DC96BD7E0A2}"/>
              </a:ext>
            </a:extLst>
          </p:cNvPr>
          <p:cNvPicPr>
            <a:picLocks noChangeAspect="1"/>
          </p:cNvPicPr>
          <p:nvPr/>
        </p:nvPicPr>
        <p:blipFill>
          <a:blip r:embed="rId2" cstate="print"/>
          <a:stretch>
            <a:fillRect/>
          </a:stretch>
        </p:blipFill>
        <p:spPr>
          <a:xfrm>
            <a:off x="6084168" y="3095887"/>
            <a:ext cx="2723745" cy="1386952"/>
          </a:xfrm>
          <a:prstGeom prst="rect">
            <a:avLst/>
          </a:prstGeom>
        </p:spPr>
      </p:pic>
      <p:sp>
        <p:nvSpPr>
          <p:cNvPr id="5" name="Slide Number Placeholder 1">
            <a:extLst>
              <a:ext uri="{FF2B5EF4-FFF2-40B4-BE49-F238E27FC236}">
                <a16:creationId xmlns:a16="http://schemas.microsoft.com/office/drawing/2014/main" id="{31EB4EED-3E17-4774-A4C1-795CDA396229}"/>
              </a:ext>
            </a:extLst>
          </p:cNvPr>
          <p:cNvSpPr>
            <a:spLocks noGrp="1"/>
          </p:cNvSpPr>
          <p:nvPr>
            <p:ph type="sldNum" sz="quarter" idx="12"/>
          </p:nvPr>
        </p:nvSpPr>
        <p:spPr>
          <a:xfrm>
            <a:off x="3347864" y="6487877"/>
            <a:ext cx="2133600" cy="365125"/>
          </a:xfrm>
        </p:spPr>
        <p:txBody>
          <a:bodyPr/>
          <a:lstStyle/>
          <a:p>
            <a:fld id="{9B441236-4707-B342-88D0-23B2CF2BA6BC}" type="slidenum">
              <a:rPr lang="en-US" smtClean="0"/>
              <a:pPr/>
              <a:t>109</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244" y="1460091"/>
            <a:ext cx="8686800" cy="576064"/>
          </a:xfrm>
          <a:solidFill>
            <a:schemeClr val="accent3">
              <a:lumMod val="60000"/>
              <a:lumOff val="40000"/>
            </a:schemeClr>
          </a:solidFill>
          <a:scene3d>
            <a:camera prst="orthographicFront"/>
            <a:lightRig rig="threePt" dir="t"/>
          </a:scene3d>
          <a:sp3d>
            <a:bevelT w="114300" prst="artDeco"/>
          </a:sp3d>
        </p:spPr>
        <p:txBody>
          <a:bodyPr>
            <a:noAutofit/>
          </a:bodyPr>
          <a:lstStyle/>
          <a:p>
            <a:pPr fontAlgn="ctr">
              <a:defRPr/>
            </a:pPr>
            <a:r>
              <a:rPr lang="en-US" sz="2100" b="1" dirty="0">
                <a:solidFill>
                  <a:srgbClr val="000000"/>
                </a:solidFill>
              </a:rPr>
              <a:t>5.  Objective</a:t>
            </a:r>
            <a:endParaRPr lang="en-IN" sz="2100" b="1" dirty="0">
              <a:solidFill>
                <a:srgbClr val="000000"/>
              </a:solidFill>
            </a:endParaRPr>
          </a:p>
        </p:txBody>
      </p:sp>
      <p:sp>
        <p:nvSpPr>
          <p:cNvPr id="4099" name="Content Placeholder 2"/>
          <p:cNvSpPr>
            <a:spLocks noGrp="1"/>
          </p:cNvSpPr>
          <p:nvPr>
            <p:ph idx="1"/>
          </p:nvPr>
        </p:nvSpPr>
        <p:spPr>
          <a:xfrm>
            <a:off x="258979" y="2142036"/>
            <a:ext cx="7265349" cy="4214314"/>
          </a:xfrm>
          <a:ln>
            <a:noFill/>
          </a:ln>
        </p:spPr>
        <p:txBody>
          <a:bodyPr>
            <a:normAutofit fontScale="92500" lnSpcReduction="10000"/>
          </a:bodyPr>
          <a:lstStyle/>
          <a:p>
            <a:pPr marL="0" indent="0" algn="just">
              <a:buFont typeface="Arial" charset="0"/>
              <a:buNone/>
            </a:pPr>
            <a:r>
              <a:rPr lang="en-US" sz="2000" dirty="0">
                <a:latin typeface="+mn-lt"/>
              </a:rPr>
              <a:t>The Food Safety Supervisors (FSS) of Health Supplements and Nutraceutical  Industry are to be trained on :</a:t>
            </a:r>
          </a:p>
          <a:p>
            <a:pPr algn="just">
              <a:buFont typeface="Wingdings" panose="05000000000000000000" pitchFamily="2" charset="2"/>
              <a:buChar char="ü"/>
            </a:pPr>
            <a:r>
              <a:rPr lang="en-US" sz="2000" dirty="0">
                <a:latin typeface="+mn-lt"/>
              </a:rPr>
              <a:t>General Requirements on Hygienic and Sanitary Practices, as per </a:t>
            </a:r>
            <a:r>
              <a:rPr lang="en-IN" sz="2000" b="1" i="1" dirty="0">
                <a:latin typeface="+mn-lt"/>
              </a:rPr>
              <a:t>“Part II of Schedule 4” </a:t>
            </a:r>
            <a:r>
              <a:rPr lang="en-IN" sz="2000" dirty="0">
                <a:latin typeface="+mn-lt"/>
              </a:rPr>
              <a:t>of Food Safety and Standards (Licensing &amp; Registration of Food Businesses) Regulations, 2011 under Food Safety &amp; Standard Act, 2006</a:t>
            </a:r>
          </a:p>
          <a:p>
            <a:pPr marL="0" indent="0" algn="just">
              <a:buNone/>
            </a:pPr>
            <a:r>
              <a:rPr lang="en-IN" sz="1800" dirty="0">
                <a:latin typeface="+mn-lt"/>
              </a:rPr>
              <a:t>(</a:t>
            </a:r>
            <a:r>
              <a:rPr lang="en-IN" sz="1800" dirty="0">
                <a:latin typeface="+mn-lt"/>
                <a:hlinkClick r:id="rId2"/>
              </a:rPr>
              <a:t>http://www.fssai.gov.in/home/fss-legislation/fss-regulations.html</a:t>
            </a:r>
            <a:r>
              <a:rPr lang="en-IN" sz="1800" dirty="0">
                <a:latin typeface="+mn-lt"/>
              </a:rPr>
              <a:t>)</a:t>
            </a:r>
          </a:p>
          <a:p>
            <a:pPr marL="0" indent="0" algn="just">
              <a:buNone/>
            </a:pPr>
            <a:r>
              <a:rPr lang="en-IN" sz="1800" dirty="0">
                <a:latin typeface="+mn-lt"/>
                <a:hlinkClick r:id="rId3"/>
              </a:rPr>
              <a:t>http://www.fssai.gov.in/home/fss-legislation/food-safety-and-standards-act.html</a:t>
            </a:r>
            <a:endParaRPr lang="en-US" sz="1800" dirty="0">
              <a:latin typeface="+mn-lt"/>
            </a:endParaRPr>
          </a:p>
          <a:p>
            <a:pPr algn="just">
              <a:buFont typeface="Wingdings" panose="05000000000000000000" pitchFamily="2" charset="2"/>
              <a:buChar char="ü"/>
            </a:pPr>
            <a:r>
              <a:rPr lang="en-US" sz="2000" dirty="0">
                <a:latin typeface="+mn-lt"/>
              </a:rPr>
              <a:t>Industry Best Practices as applicable to Health Supplements and Nutraceuticals.</a:t>
            </a:r>
          </a:p>
          <a:p>
            <a:pPr algn="just">
              <a:buFont typeface="Wingdings" panose="05000000000000000000" pitchFamily="2" charset="2"/>
              <a:buChar char="ü"/>
            </a:pPr>
            <a:r>
              <a:rPr lang="en-US" sz="2000" dirty="0">
                <a:latin typeface="+mn-lt"/>
              </a:rPr>
              <a:t>The GMP/GHP practices will help establishments to prevent physical, chemical &amp; biological hazards resulting from the environment &amp; processing.</a:t>
            </a:r>
          </a:p>
        </p:txBody>
      </p:sp>
      <p:sp>
        <p:nvSpPr>
          <p:cNvPr id="4101" name="Slide Number Placeholder 5"/>
          <p:cNvSpPr>
            <a:spLocks noGrp="1"/>
          </p:cNvSpPr>
          <p:nvPr>
            <p:ph type="sldNum" sz="quarter" idx="12"/>
          </p:nvPr>
        </p:nvSpPr>
        <p:spPr bwMode="auto">
          <a:noFill/>
          <a:ln>
            <a:miter lim="800000"/>
            <a:headEnd/>
            <a:tailEnd/>
          </a:ln>
        </p:spPr>
        <p:txBody>
          <a:bodyPr/>
          <a:lstStyle/>
          <a:p>
            <a:fld id="{2F0E4220-F4FA-45A7-84AA-FFA13AA75BEB}" type="slidenum">
              <a:rPr lang="en-US" altLang="en-US" smtClean="0"/>
              <a:pPr/>
              <a:t>11</a:t>
            </a:fld>
            <a:endParaRPr lang="en-US" altLang="en-US"/>
          </a:p>
        </p:txBody>
      </p:sp>
      <p:pic>
        <p:nvPicPr>
          <p:cNvPr id="5" name="Picture 4" descr="C:\Users\Administrator\Desktop\Pictures of Processing of Health Supplements &amp; Nutraceuticals - Google Search_files\Higher-GST-for-supplements-in-India-will-hit-consumer-health-and-market-expansion_wrbm_large.jpg"/>
          <p:cNvPicPr/>
          <p:nvPr/>
        </p:nvPicPr>
        <p:blipFill>
          <a:blip r:embed="rId4" cstate="print"/>
          <a:srcRect/>
          <a:stretch>
            <a:fillRect/>
          </a:stretch>
        </p:blipFill>
        <p:spPr bwMode="auto">
          <a:xfrm>
            <a:off x="7524328" y="3573016"/>
            <a:ext cx="1580166" cy="916496"/>
          </a:xfrm>
          <a:prstGeom prst="rect">
            <a:avLst/>
          </a:prstGeom>
          <a:noFill/>
          <a:ln w="9525">
            <a:noFill/>
            <a:miter lim="800000"/>
            <a:headEnd/>
            <a:tailEnd/>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079" y="2420887"/>
            <a:ext cx="8721842" cy="2376265"/>
          </a:xfrm>
          <a:ln>
            <a:solidFill>
              <a:schemeClr val="accent3">
                <a:lumMod val="75000"/>
              </a:schemeClr>
            </a:solidFill>
          </a:ln>
        </p:spPr>
        <p:txBody>
          <a:bodyPr>
            <a:normAutofit/>
          </a:bodyPr>
          <a:lstStyle/>
          <a:p>
            <a:pPr>
              <a:buNone/>
            </a:pPr>
            <a:r>
              <a:rPr lang="en-IN" sz="2000" b="1" u="sng" dirty="0"/>
              <a:t>4.4.2. Allergen Control and Management</a:t>
            </a:r>
            <a:endParaRPr lang="en-IN" sz="2000" u="sng" dirty="0"/>
          </a:p>
          <a:p>
            <a:pPr algn="just"/>
            <a:r>
              <a:rPr lang="en-IN" sz="1800" dirty="0"/>
              <a:t>Designated storage for all allergic foods or ingredients.</a:t>
            </a:r>
          </a:p>
          <a:p>
            <a:pPr algn="just"/>
            <a:r>
              <a:rPr lang="en-IN" sz="1800" dirty="0"/>
              <a:t>Separate storage for partially used and completely sealed &amp; identified allergic packets.</a:t>
            </a:r>
          </a:p>
          <a:p>
            <a:pPr algn="just"/>
            <a:r>
              <a:rPr lang="en-IN" sz="1800" dirty="0"/>
              <a:t>Dedicated scoops, utensils for specific allergens. </a:t>
            </a:r>
          </a:p>
          <a:p>
            <a:pPr algn="just"/>
            <a:r>
              <a:rPr lang="en-IN" sz="1800" dirty="0"/>
              <a:t>Thorough cleaning between allergic and non-allergic containing product manufacture.</a:t>
            </a:r>
          </a:p>
        </p:txBody>
      </p:sp>
      <p:sp>
        <p:nvSpPr>
          <p:cNvPr id="4" name="Title 1">
            <a:extLst>
              <a:ext uri="{FF2B5EF4-FFF2-40B4-BE49-F238E27FC236}">
                <a16:creationId xmlns:a16="http://schemas.microsoft.com/office/drawing/2014/main" id="{2D32EF21-7354-494E-8AC7-17D71DB0C0AD}"/>
              </a:ext>
            </a:extLst>
          </p:cNvPr>
          <p:cNvSpPr txBox="1">
            <a:spLocks/>
          </p:cNvSpPr>
          <p:nvPr/>
        </p:nvSpPr>
        <p:spPr>
          <a:xfrm>
            <a:off x="228428" y="1340768"/>
            <a:ext cx="8721842" cy="792088"/>
          </a:xfrm>
          <a:prstGeom prst="rect">
            <a:avLst/>
          </a:prstGeom>
          <a:noFill/>
          <a:scene3d>
            <a:camera prst="orthographicFront"/>
            <a:lightRig rig="threePt" dir="t"/>
          </a:scene3d>
          <a:sp3d>
            <a:bevelT w="114300" prst="artDeco"/>
          </a:sp3d>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2100" b="1" dirty="0">
                <a:solidFill>
                  <a:srgbClr val="000000"/>
                </a:solidFill>
                <a:latin typeface="Arial" panose="020B0604020202020204" pitchFamily="34" charset="0"/>
                <a:cs typeface="Arial" panose="020B0604020202020204" pitchFamily="34" charset="0"/>
              </a:rPr>
              <a:t>4.0 Production of Health Supplement &amp; Nutraceuticals</a:t>
            </a:r>
            <a:br>
              <a:rPr lang="en-US" sz="2100" b="1" dirty="0">
                <a:solidFill>
                  <a:srgbClr val="000000"/>
                </a:solidFill>
                <a:latin typeface="Arial" panose="020B0604020202020204" pitchFamily="34" charset="0"/>
                <a:cs typeface="Arial" panose="020B0604020202020204" pitchFamily="34" charset="0"/>
              </a:rPr>
            </a:br>
            <a:r>
              <a:rPr lang="en-US" sz="2100" b="1" dirty="0">
                <a:solidFill>
                  <a:srgbClr val="000000"/>
                </a:solidFill>
                <a:latin typeface="Arial" panose="020B0604020202020204" pitchFamily="34" charset="0"/>
                <a:cs typeface="Arial" panose="020B0604020202020204" pitchFamily="34" charset="0"/>
              </a:rPr>
              <a:t>4.4 Allergen Management</a:t>
            </a:r>
            <a:endParaRPr lang="en-IN" sz="21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2865A9F-FF89-4235-8C2D-464A219B7F76}"/>
              </a:ext>
            </a:extLst>
          </p:cNvPr>
          <p:cNvPicPr>
            <a:picLocks noChangeAspect="1"/>
          </p:cNvPicPr>
          <p:nvPr/>
        </p:nvPicPr>
        <p:blipFill rotWithShape="1">
          <a:blip r:embed="rId2" cstate="print"/>
          <a:srcRect l="12456" t="12969" r="12969" b="9214"/>
          <a:stretch/>
        </p:blipFill>
        <p:spPr>
          <a:xfrm>
            <a:off x="611560" y="4941169"/>
            <a:ext cx="1872208" cy="1809591"/>
          </a:xfrm>
          <a:prstGeom prst="rect">
            <a:avLst/>
          </a:prstGeom>
        </p:spPr>
      </p:pic>
      <p:pic>
        <p:nvPicPr>
          <p:cNvPr id="5" name="Picture 4">
            <a:extLst>
              <a:ext uri="{FF2B5EF4-FFF2-40B4-BE49-F238E27FC236}">
                <a16:creationId xmlns:a16="http://schemas.microsoft.com/office/drawing/2014/main" id="{9F9396FB-EED5-48EE-B49D-F31954187050}"/>
              </a:ext>
            </a:extLst>
          </p:cNvPr>
          <p:cNvPicPr>
            <a:picLocks noChangeAspect="1"/>
          </p:cNvPicPr>
          <p:nvPr/>
        </p:nvPicPr>
        <p:blipFill>
          <a:blip r:embed="rId3" cstate="print"/>
          <a:stretch>
            <a:fillRect/>
          </a:stretch>
        </p:blipFill>
        <p:spPr>
          <a:xfrm>
            <a:off x="2987824" y="5308484"/>
            <a:ext cx="5808646" cy="1040970"/>
          </a:xfrm>
          <a:prstGeom prst="rect">
            <a:avLst/>
          </a:prstGeom>
        </p:spPr>
      </p:pic>
      <p:sp>
        <p:nvSpPr>
          <p:cNvPr id="6" name="Slide Number Placeholder 1">
            <a:extLst>
              <a:ext uri="{FF2B5EF4-FFF2-40B4-BE49-F238E27FC236}">
                <a16:creationId xmlns:a16="http://schemas.microsoft.com/office/drawing/2014/main" id="{42E769D6-FE95-4287-A2A0-89174C988458}"/>
              </a:ext>
            </a:extLst>
          </p:cNvPr>
          <p:cNvSpPr>
            <a:spLocks noGrp="1"/>
          </p:cNvSpPr>
          <p:nvPr>
            <p:ph type="sldNum" sz="quarter" idx="12"/>
          </p:nvPr>
        </p:nvSpPr>
        <p:spPr>
          <a:xfrm>
            <a:off x="3131840" y="6471774"/>
            <a:ext cx="2133600" cy="365125"/>
          </a:xfrm>
        </p:spPr>
        <p:txBody>
          <a:bodyPr/>
          <a:lstStyle/>
          <a:p>
            <a:fld id="{9B441236-4707-B342-88D0-23B2CF2BA6BC}" type="slidenum">
              <a:rPr lang="en-US" smtClean="0"/>
              <a:pPr/>
              <a:t>110</a:t>
            </a:fld>
            <a:endParaRPr 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356" y="1288653"/>
            <a:ext cx="8507288" cy="720080"/>
          </a:xfrm>
          <a:noFill/>
          <a:scene3d>
            <a:camera prst="orthographicFront"/>
            <a:lightRig rig="threePt" dir="t"/>
          </a:scene3d>
          <a:sp3d>
            <a:bevelT w="114300" prst="artDeco"/>
          </a:sp3d>
        </p:spPr>
        <p:txBody>
          <a:bodyPr>
            <a:noAutofit/>
          </a:bodyPr>
          <a:lstStyle/>
          <a:p>
            <a:r>
              <a:rPr lang="en-US" sz="2100" b="1" dirty="0">
                <a:solidFill>
                  <a:srgbClr val="000000"/>
                </a:solidFill>
              </a:rPr>
              <a:t>4.0 Production of Health Supplement / Nutraceuticals  </a:t>
            </a:r>
            <a:br>
              <a:rPr lang="en-US" sz="2100" b="1" dirty="0">
                <a:solidFill>
                  <a:srgbClr val="000000"/>
                </a:solidFill>
              </a:rPr>
            </a:br>
            <a:r>
              <a:rPr lang="en-US" sz="2100" b="1" dirty="0">
                <a:solidFill>
                  <a:srgbClr val="000000"/>
                </a:solidFill>
              </a:rPr>
              <a:t>     4.5  Packaging &amp; Warehousing</a:t>
            </a:r>
            <a:endParaRPr lang="en-IN" sz="2100" dirty="0"/>
          </a:p>
        </p:txBody>
      </p:sp>
      <p:sp>
        <p:nvSpPr>
          <p:cNvPr id="3" name="Content Placeholder 2"/>
          <p:cNvSpPr>
            <a:spLocks noGrp="1"/>
          </p:cNvSpPr>
          <p:nvPr>
            <p:ph idx="1"/>
          </p:nvPr>
        </p:nvSpPr>
        <p:spPr>
          <a:xfrm>
            <a:off x="385192" y="2132856"/>
            <a:ext cx="8420109" cy="4223494"/>
          </a:xfrm>
          <a:ln>
            <a:solidFill>
              <a:schemeClr val="accent2">
                <a:lumMod val="50000"/>
              </a:schemeClr>
            </a:solidFill>
          </a:ln>
        </p:spPr>
        <p:txBody>
          <a:bodyPr>
            <a:normAutofit/>
          </a:bodyPr>
          <a:lstStyle/>
          <a:p>
            <a:pPr>
              <a:buNone/>
            </a:pPr>
            <a:r>
              <a:rPr lang="en-US" sz="1600" b="1" u="sng" dirty="0"/>
              <a:t>4.5.1  Packaging</a:t>
            </a:r>
          </a:p>
          <a:p>
            <a:pPr>
              <a:buNone/>
            </a:pPr>
            <a:endParaRPr lang="en-IN" sz="1600" b="1" u="sng" dirty="0"/>
          </a:p>
          <a:p>
            <a:pPr algn="just">
              <a:buFont typeface="Wingdings" panose="05000000000000000000" pitchFamily="2" charset="2"/>
              <a:buChar char="Ø"/>
            </a:pPr>
            <a:r>
              <a:rPr lang="en-IN" sz="1600" dirty="0"/>
              <a:t>The PM used shall </a:t>
            </a:r>
          </a:p>
          <a:p>
            <a:pPr algn="just"/>
            <a:r>
              <a:rPr lang="en-IN" sz="1600" dirty="0"/>
              <a:t>Be robust and secure enough to provide protection</a:t>
            </a:r>
          </a:p>
          <a:p>
            <a:pPr algn="just"/>
            <a:r>
              <a:rPr lang="en-IN" sz="1600" dirty="0"/>
              <a:t>Prevent spoilage </a:t>
            </a:r>
          </a:p>
          <a:p>
            <a:pPr algn="just"/>
            <a:r>
              <a:rPr lang="en-IN" sz="1600" dirty="0"/>
              <a:t>Prevent contamination during transit</a:t>
            </a:r>
          </a:p>
          <a:p>
            <a:pPr algn="just">
              <a:buFont typeface="Wingdings" panose="05000000000000000000" pitchFamily="2" charset="2"/>
              <a:buChar char="Ø"/>
            </a:pPr>
            <a:r>
              <a:rPr lang="en-IN" sz="1600" dirty="0"/>
              <a:t>Follow labelling regulatory requirements.</a:t>
            </a:r>
          </a:p>
          <a:p>
            <a:pPr algn="just">
              <a:buFont typeface="Wingdings" panose="05000000000000000000" pitchFamily="2" charset="2"/>
              <a:buChar char="Ø"/>
            </a:pPr>
            <a:r>
              <a:rPr lang="en-IN" sz="1600" dirty="0"/>
              <a:t>Use of food grade packaging materials</a:t>
            </a:r>
          </a:p>
          <a:p>
            <a:pPr algn="just">
              <a:buFont typeface="Wingdings" panose="05000000000000000000" pitchFamily="2" charset="2"/>
              <a:buChar char="Ø"/>
            </a:pPr>
            <a:r>
              <a:rPr lang="en-IN" sz="1600" dirty="0"/>
              <a:t>Conformation to BIS standards for aluminium, tin and plastic PM</a:t>
            </a:r>
          </a:p>
          <a:p>
            <a:pPr algn="just">
              <a:buFont typeface="Wingdings" panose="05000000000000000000" pitchFamily="2" charset="2"/>
              <a:buChar char="Ø"/>
            </a:pPr>
            <a:r>
              <a:rPr lang="en-IN" sz="1600" dirty="0"/>
              <a:t>Use of non-toxic packaging materials or gases  </a:t>
            </a:r>
          </a:p>
          <a:p>
            <a:pPr algn="just">
              <a:buFont typeface="Wingdings" panose="05000000000000000000" pitchFamily="2" charset="2"/>
              <a:buChar char="Ø"/>
            </a:pPr>
            <a:r>
              <a:rPr lang="en-IN" sz="1600" dirty="0"/>
              <a:t>Packaging section &gt;&gt; High care zone &gt;&gt; Restricted Access &gt;&gt; Controlled via changing facility. </a:t>
            </a:r>
          </a:p>
          <a:p>
            <a:pPr algn="just">
              <a:buFont typeface="Wingdings" panose="05000000000000000000" pitchFamily="2" charset="2"/>
              <a:buChar char="Ø"/>
            </a:pPr>
            <a:r>
              <a:rPr lang="en-IN" sz="1600" dirty="0"/>
              <a:t>Clean protective clothing and footwear before entry.</a:t>
            </a:r>
          </a:p>
          <a:p>
            <a:pPr>
              <a:buNone/>
            </a:pPr>
            <a:endParaRPr lang="en-IN" sz="1600" dirty="0"/>
          </a:p>
        </p:txBody>
      </p:sp>
      <p:pic>
        <p:nvPicPr>
          <p:cNvPr id="5" name="Picture 4">
            <a:extLst>
              <a:ext uri="{FF2B5EF4-FFF2-40B4-BE49-F238E27FC236}">
                <a16:creationId xmlns:a16="http://schemas.microsoft.com/office/drawing/2014/main" id="{973A850F-B042-43FF-B80C-8A0A72DDE9E3}"/>
              </a:ext>
            </a:extLst>
          </p:cNvPr>
          <p:cNvPicPr>
            <a:picLocks noChangeAspect="1"/>
          </p:cNvPicPr>
          <p:nvPr/>
        </p:nvPicPr>
        <p:blipFill rotWithShape="1">
          <a:blip r:embed="rId2" cstate="print"/>
          <a:srcRect l="3942" t="22719"/>
          <a:stretch/>
        </p:blipFill>
        <p:spPr>
          <a:xfrm>
            <a:off x="5623494" y="2420888"/>
            <a:ext cx="3181807" cy="2020894"/>
          </a:xfrm>
          <a:prstGeom prst="rect">
            <a:avLst/>
          </a:prstGeom>
        </p:spPr>
      </p:pic>
      <p:sp>
        <p:nvSpPr>
          <p:cNvPr id="6" name="Slide Number Placeholder 1">
            <a:extLst>
              <a:ext uri="{FF2B5EF4-FFF2-40B4-BE49-F238E27FC236}">
                <a16:creationId xmlns:a16="http://schemas.microsoft.com/office/drawing/2014/main" id="{4B8F3466-F41E-44BF-9DA6-6D0F00AB2D92}"/>
              </a:ext>
            </a:extLst>
          </p:cNvPr>
          <p:cNvSpPr>
            <a:spLocks noGrp="1"/>
          </p:cNvSpPr>
          <p:nvPr>
            <p:ph type="sldNum" sz="quarter" idx="12"/>
          </p:nvPr>
        </p:nvSpPr>
        <p:spPr>
          <a:xfrm>
            <a:off x="3923928" y="6461819"/>
            <a:ext cx="2133600" cy="365125"/>
          </a:xfrm>
        </p:spPr>
        <p:txBody>
          <a:bodyPr/>
          <a:lstStyle/>
          <a:p>
            <a:fld id="{9B441236-4707-B342-88D0-23B2CF2BA6BC}" type="slidenum">
              <a:rPr lang="en-US" smtClean="0"/>
              <a:pPr/>
              <a:t>111</a:t>
            </a:fld>
            <a:endParaRPr lang="en-US"/>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5928" y="2299374"/>
            <a:ext cx="5184576" cy="3915433"/>
          </a:xfrm>
          <a:ln>
            <a:noFill/>
          </a:ln>
        </p:spPr>
        <p:txBody>
          <a:bodyPr>
            <a:noAutofit/>
          </a:bodyPr>
          <a:lstStyle/>
          <a:p>
            <a:pPr algn="just"/>
            <a:r>
              <a:rPr lang="en-IN" sz="1800" dirty="0"/>
              <a:t>PM Inspection before use to prevent using damaged/defective/contaminated packaging</a:t>
            </a:r>
          </a:p>
          <a:p>
            <a:pPr algn="just"/>
            <a:endParaRPr lang="en-IN" sz="1800" dirty="0"/>
          </a:p>
          <a:p>
            <a:pPr algn="just"/>
            <a:r>
              <a:rPr lang="en-IN" sz="1800" dirty="0"/>
              <a:t>Effective procedures to confirm if reusable containers are properly cleaned &amp; sanitized, repaired or replaced, as appropriate, before re-use.</a:t>
            </a:r>
          </a:p>
          <a:p>
            <a:pPr algn="just">
              <a:buNone/>
            </a:pPr>
            <a:endParaRPr lang="en-IN" sz="1800" dirty="0"/>
          </a:p>
          <a:p>
            <a:pPr algn="just"/>
            <a:r>
              <a:rPr lang="en-IN" sz="1800" dirty="0"/>
              <a:t>Daily Calibration like weighing scale &amp; record keeping.</a:t>
            </a:r>
          </a:p>
          <a:p>
            <a:pPr algn="just">
              <a:buNone/>
            </a:pPr>
            <a:endParaRPr lang="en-IN" sz="1800" dirty="0"/>
          </a:p>
          <a:p>
            <a:pPr algn="just"/>
            <a:r>
              <a:rPr lang="en-IN" sz="1800" dirty="0"/>
              <a:t>Separate designated area (sides closed), hygienic environment for filling and packaging  </a:t>
            </a:r>
          </a:p>
        </p:txBody>
      </p:sp>
      <p:sp>
        <p:nvSpPr>
          <p:cNvPr id="6" name="Title 1">
            <a:extLst>
              <a:ext uri="{FF2B5EF4-FFF2-40B4-BE49-F238E27FC236}">
                <a16:creationId xmlns:a16="http://schemas.microsoft.com/office/drawing/2014/main" id="{51582A7F-7E29-4A58-909B-1061963833EA}"/>
              </a:ext>
            </a:extLst>
          </p:cNvPr>
          <p:cNvSpPr>
            <a:spLocks noGrp="1"/>
          </p:cNvSpPr>
          <p:nvPr>
            <p:ph type="title"/>
          </p:nvPr>
        </p:nvSpPr>
        <p:spPr>
          <a:xfrm>
            <a:off x="319584" y="1315561"/>
            <a:ext cx="8568952" cy="792088"/>
          </a:xfrm>
          <a:noFill/>
          <a:scene3d>
            <a:camera prst="orthographicFront"/>
            <a:lightRig rig="threePt" dir="t"/>
          </a:scene3d>
          <a:sp3d>
            <a:bevelT w="114300" prst="artDeco"/>
          </a:sp3d>
        </p:spPr>
        <p:txBody>
          <a:bodyPr>
            <a:noAutofit/>
          </a:bodyPr>
          <a:lstStyle/>
          <a:p>
            <a:r>
              <a:rPr lang="en-US" sz="2100" b="1" dirty="0">
                <a:solidFill>
                  <a:srgbClr val="000000"/>
                </a:solidFill>
              </a:rPr>
              <a:t>4.0 Production of Health Supplement / Nutraceuticals  </a:t>
            </a:r>
            <a:br>
              <a:rPr lang="en-US" sz="2100" b="1" dirty="0">
                <a:solidFill>
                  <a:srgbClr val="000000"/>
                </a:solidFill>
              </a:rPr>
            </a:br>
            <a:r>
              <a:rPr lang="en-US" sz="2100" b="1" dirty="0">
                <a:solidFill>
                  <a:srgbClr val="000000"/>
                </a:solidFill>
              </a:rPr>
              <a:t>4.5  Packaging &amp; Warehousing</a:t>
            </a:r>
            <a:endParaRPr lang="en-IN" sz="2100" dirty="0"/>
          </a:p>
        </p:txBody>
      </p:sp>
      <p:pic>
        <p:nvPicPr>
          <p:cNvPr id="2" name="Picture 1">
            <a:extLst>
              <a:ext uri="{FF2B5EF4-FFF2-40B4-BE49-F238E27FC236}">
                <a16:creationId xmlns:a16="http://schemas.microsoft.com/office/drawing/2014/main" id="{A0FF4C1C-37EE-43DF-AFE0-655BA9AA9D73}"/>
              </a:ext>
            </a:extLst>
          </p:cNvPr>
          <p:cNvPicPr>
            <a:picLocks noChangeAspect="1"/>
          </p:cNvPicPr>
          <p:nvPr/>
        </p:nvPicPr>
        <p:blipFill>
          <a:blip r:embed="rId2" cstate="print"/>
          <a:stretch>
            <a:fillRect/>
          </a:stretch>
        </p:blipFill>
        <p:spPr>
          <a:xfrm>
            <a:off x="567718" y="2538783"/>
            <a:ext cx="2600076" cy="2501160"/>
          </a:xfrm>
          <a:prstGeom prst="rect">
            <a:avLst/>
          </a:prstGeom>
          <a:ln w="28575">
            <a:solidFill>
              <a:schemeClr val="accent3">
                <a:lumMod val="75000"/>
              </a:schemeClr>
            </a:solidFill>
          </a:ln>
        </p:spPr>
      </p:pic>
      <p:sp>
        <p:nvSpPr>
          <p:cNvPr id="5" name="Rectangle: Rounded Corners 4">
            <a:extLst>
              <a:ext uri="{FF2B5EF4-FFF2-40B4-BE49-F238E27FC236}">
                <a16:creationId xmlns:a16="http://schemas.microsoft.com/office/drawing/2014/main" id="{36E91E9E-D596-49B5-90C5-4C53F3187326}"/>
              </a:ext>
            </a:extLst>
          </p:cNvPr>
          <p:cNvSpPr/>
          <p:nvPr/>
        </p:nvSpPr>
        <p:spPr>
          <a:xfrm>
            <a:off x="3415928" y="2249191"/>
            <a:ext cx="5472608" cy="4107159"/>
          </a:xfrm>
          <a:prstGeom prst="roundRect">
            <a:avLst>
              <a:gd name="adj" fmla="val 6037"/>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929B6956-017C-44DF-9E14-1A0BC06193CD}"/>
              </a:ext>
            </a:extLst>
          </p:cNvPr>
          <p:cNvSpPr>
            <a:spLocks noGrp="1"/>
          </p:cNvSpPr>
          <p:nvPr>
            <p:ph type="sldNum" sz="quarter" idx="12"/>
          </p:nvPr>
        </p:nvSpPr>
        <p:spPr>
          <a:xfrm>
            <a:off x="3415928" y="6415797"/>
            <a:ext cx="2133600" cy="365125"/>
          </a:xfrm>
        </p:spPr>
        <p:txBody>
          <a:bodyPr/>
          <a:lstStyle/>
          <a:p>
            <a:fld id="{9B441236-4707-B342-88D0-23B2CF2BA6BC}" type="slidenum">
              <a:rPr lang="en-US" smtClean="0"/>
              <a:pPr/>
              <a:t>112</a:t>
            </a:fld>
            <a:endParaRPr lang="en-US"/>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750404" y="2155977"/>
            <a:ext cx="7643192" cy="4140420"/>
          </a:xfrm>
          <a:prstGeom prst="rect">
            <a:avLst/>
          </a:prstGeom>
          <a:noFill/>
          <a:ln w="9525">
            <a:noFill/>
            <a:miter lim="800000"/>
            <a:headEnd/>
            <a:tailEnd/>
          </a:ln>
          <a:effectLst/>
        </p:spPr>
      </p:pic>
      <p:sp>
        <p:nvSpPr>
          <p:cNvPr id="6" name="Title 1">
            <a:extLst>
              <a:ext uri="{FF2B5EF4-FFF2-40B4-BE49-F238E27FC236}">
                <a16:creationId xmlns:a16="http://schemas.microsoft.com/office/drawing/2014/main" id="{BCD1A16B-9E15-40AD-8C5D-9BC6BEF22AB9}"/>
              </a:ext>
            </a:extLst>
          </p:cNvPr>
          <p:cNvSpPr>
            <a:spLocks noGrp="1"/>
          </p:cNvSpPr>
          <p:nvPr>
            <p:ph type="title"/>
          </p:nvPr>
        </p:nvSpPr>
        <p:spPr>
          <a:xfrm>
            <a:off x="318356" y="1340768"/>
            <a:ext cx="8507288" cy="755257"/>
          </a:xfrm>
          <a:noFill/>
          <a:scene3d>
            <a:camera prst="orthographicFront"/>
            <a:lightRig rig="threePt" dir="t"/>
          </a:scene3d>
          <a:sp3d>
            <a:bevelT w="114300" prst="artDeco"/>
          </a:sp3d>
        </p:spPr>
        <p:txBody>
          <a:bodyPr>
            <a:noAutofit/>
          </a:bodyPr>
          <a:lstStyle/>
          <a:p>
            <a:r>
              <a:rPr lang="en-US" sz="2100" b="1" dirty="0">
                <a:solidFill>
                  <a:srgbClr val="000000"/>
                </a:solidFill>
              </a:rPr>
              <a:t>4.0 Production of Health Supplement / Nutraceuticals</a:t>
            </a:r>
            <a:br>
              <a:rPr lang="en-US" sz="2100" b="1" dirty="0">
                <a:solidFill>
                  <a:srgbClr val="000000"/>
                </a:solidFill>
              </a:rPr>
            </a:br>
            <a:r>
              <a:rPr lang="en-US" sz="2100" b="1" dirty="0">
                <a:solidFill>
                  <a:srgbClr val="000000"/>
                </a:solidFill>
              </a:rPr>
              <a:t>4.5  Packaging &amp; Warehousing</a:t>
            </a:r>
            <a:endParaRPr lang="en-IN" sz="2100" dirty="0"/>
          </a:p>
        </p:txBody>
      </p:sp>
      <p:sp>
        <p:nvSpPr>
          <p:cNvPr id="4" name="Slide Number Placeholder 1">
            <a:extLst>
              <a:ext uri="{FF2B5EF4-FFF2-40B4-BE49-F238E27FC236}">
                <a16:creationId xmlns:a16="http://schemas.microsoft.com/office/drawing/2014/main" id="{E997D72D-B2A1-4688-9AAC-237E0807A3AD}"/>
              </a:ext>
            </a:extLst>
          </p:cNvPr>
          <p:cNvSpPr>
            <a:spLocks noGrp="1"/>
          </p:cNvSpPr>
          <p:nvPr>
            <p:ph type="sldNum" sz="quarter" idx="12"/>
          </p:nvPr>
        </p:nvSpPr>
        <p:spPr>
          <a:xfrm>
            <a:off x="3275856" y="6441481"/>
            <a:ext cx="2133600" cy="365125"/>
          </a:xfrm>
        </p:spPr>
        <p:txBody>
          <a:bodyPr/>
          <a:lstStyle/>
          <a:p>
            <a:fld id="{9B441236-4707-B342-88D0-23B2CF2BA6BC}" type="slidenum">
              <a:rPr lang="en-US" smtClean="0"/>
              <a:pPr/>
              <a:t>113</a:t>
            </a:fld>
            <a:endParaRPr lang="en-US"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0693" y="2025628"/>
            <a:ext cx="8322614" cy="4347236"/>
          </a:xfrm>
          <a:ln>
            <a:solidFill>
              <a:schemeClr val="accent3">
                <a:lumMod val="75000"/>
              </a:schemeClr>
            </a:solidFill>
          </a:ln>
        </p:spPr>
        <p:txBody>
          <a:bodyPr>
            <a:normAutofit/>
          </a:bodyPr>
          <a:lstStyle/>
          <a:p>
            <a:pPr algn="just"/>
            <a:r>
              <a:rPr lang="en-IN" sz="1600" dirty="0"/>
              <a:t>Immediate labelling post filling and sealing</a:t>
            </a:r>
            <a:endParaRPr lang="en-IN" sz="900" dirty="0"/>
          </a:p>
          <a:p>
            <a:pPr algn="just"/>
            <a:r>
              <a:rPr lang="en-IN" sz="1600" dirty="0"/>
              <a:t>Follow proper procedures to avoid any mix-ups or mislabelling </a:t>
            </a:r>
            <a:endParaRPr lang="en-IN" sz="900" dirty="0"/>
          </a:p>
          <a:p>
            <a:pPr algn="just">
              <a:buNone/>
            </a:pPr>
            <a:r>
              <a:rPr lang="en-US" sz="1800" b="1" u="sng" dirty="0"/>
              <a:t>4.5.2 Warehousing</a:t>
            </a:r>
            <a:endParaRPr lang="en-IN" sz="900" b="1" dirty="0"/>
          </a:p>
          <a:p>
            <a:pPr algn="just"/>
            <a:r>
              <a:rPr lang="en-IN" sz="1600" dirty="0"/>
              <a:t>Storage at least 18 inch away from walls and off the floor (viz. on pallets, racks, cupboards)</a:t>
            </a:r>
          </a:p>
          <a:p>
            <a:pPr algn="just"/>
            <a:r>
              <a:rPr lang="en-IN" sz="1600" dirty="0"/>
              <a:t>Clean, dry, ventilated &amp; hygienic condition </a:t>
            </a:r>
          </a:p>
          <a:p>
            <a:pPr algn="just"/>
            <a:r>
              <a:rPr lang="en-IN" sz="1600" dirty="0"/>
              <a:t>Temperature &amp; humidity control systems using calibrated equipment. Record Keeping</a:t>
            </a:r>
          </a:p>
          <a:p>
            <a:pPr algn="just"/>
            <a:r>
              <a:rPr lang="en-IN" sz="1600" dirty="0"/>
              <a:t>Designated, Segregated, Enclosed areas (as per Central and State Legislations) for hazardous, toxic substances and flammable material storage</a:t>
            </a:r>
          </a:p>
        </p:txBody>
      </p:sp>
      <p:sp>
        <p:nvSpPr>
          <p:cNvPr id="8" name="Title 1">
            <a:extLst>
              <a:ext uri="{FF2B5EF4-FFF2-40B4-BE49-F238E27FC236}">
                <a16:creationId xmlns:a16="http://schemas.microsoft.com/office/drawing/2014/main" id="{5CB08C30-110C-45AA-9427-26A0E00A5407}"/>
              </a:ext>
            </a:extLst>
          </p:cNvPr>
          <p:cNvSpPr>
            <a:spLocks noGrp="1"/>
          </p:cNvSpPr>
          <p:nvPr>
            <p:ph type="title"/>
          </p:nvPr>
        </p:nvSpPr>
        <p:spPr>
          <a:xfrm>
            <a:off x="318356" y="1305548"/>
            <a:ext cx="8507288" cy="720080"/>
          </a:xfrm>
          <a:noFill/>
          <a:scene3d>
            <a:camera prst="orthographicFront"/>
            <a:lightRig rig="threePt" dir="t"/>
          </a:scene3d>
          <a:sp3d>
            <a:bevelT w="114300" prst="artDeco"/>
          </a:sp3d>
        </p:spPr>
        <p:txBody>
          <a:bodyPr>
            <a:noAutofit/>
          </a:bodyPr>
          <a:lstStyle/>
          <a:p>
            <a:r>
              <a:rPr lang="en-US" sz="2100" b="1" dirty="0">
                <a:solidFill>
                  <a:srgbClr val="000000"/>
                </a:solidFill>
              </a:rPr>
              <a:t>4.0 Production of Health Supplement / Nutraceuticals  </a:t>
            </a:r>
            <a:br>
              <a:rPr lang="en-US" sz="2100" b="1" dirty="0">
                <a:solidFill>
                  <a:srgbClr val="000000"/>
                </a:solidFill>
              </a:rPr>
            </a:br>
            <a:r>
              <a:rPr lang="en-US" sz="2100" b="1" dirty="0">
                <a:solidFill>
                  <a:srgbClr val="000000"/>
                </a:solidFill>
              </a:rPr>
              <a:t>4.5  Packaging &amp; Warehousing</a:t>
            </a:r>
            <a:endParaRPr lang="en-IN" sz="2100" dirty="0"/>
          </a:p>
        </p:txBody>
      </p:sp>
      <p:pic>
        <p:nvPicPr>
          <p:cNvPr id="2" name="Picture 1">
            <a:extLst>
              <a:ext uri="{FF2B5EF4-FFF2-40B4-BE49-F238E27FC236}">
                <a16:creationId xmlns:a16="http://schemas.microsoft.com/office/drawing/2014/main" id="{C60878C1-3C99-43A0-A380-D452EB47CB0A}"/>
              </a:ext>
            </a:extLst>
          </p:cNvPr>
          <p:cNvPicPr>
            <a:picLocks noChangeAspect="1"/>
          </p:cNvPicPr>
          <p:nvPr/>
        </p:nvPicPr>
        <p:blipFill>
          <a:blip r:embed="rId2" cstate="print"/>
          <a:stretch>
            <a:fillRect/>
          </a:stretch>
        </p:blipFill>
        <p:spPr>
          <a:xfrm>
            <a:off x="1709936" y="4770468"/>
            <a:ext cx="5724128" cy="1584176"/>
          </a:xfrm>
          <a:prstGeom prst="rect">
            <a:avLst/>
          </a:prstGeom>
          <a:ln w="28575">
            <a:solidFill>
              <a:schemeClr val="accent3">
                <a:lumMod val="75000"/>
              </a:schemeClr>
            </a:solidFill>
          </a:ln>
        </p:spPr>
      </p:pic>
      <p:sp>
        <p:nvSpPr>
          <p:cNvPr id="5" name="Slide Number Placeholder 1">
            <a:extLst>
              <a:ext uri="{FF2B5EF4-FFF2-40B4-BE49-F238E27FC236}">
                <a16:creationId xmlns:a16="http://schemas.microsoft.com/office/drawing/2014/main" id="{EA6D51DD-133F-4654-A13F-0293B23EB72E}"/>
              </a:ext>
            </a:extLst>
          </p:cNvPr>
          <p:cNvSpPr>
            <a:spLocks noGrp="1"/>
          </p:cNvSpPr>
          <p:nvPr>
            <p:ph type="sldNum" sz="quarter" idx="12"/>
          </p:nvPr>
        </p:nvSpPr>
        <p:spPr>
          <a:xfrm>
            <a:off x="3518520" y="6492875"/>
            <a:ext cx="2133600" cy="365125"/>
          </a:xfrm>
        </p:spPr>
        <p:txBody>
          <a:bodyPr/>
          <a:lstStyle/>
          <a:p>
            <a:fld id="{9B441236-4707-B342-88D0-23B2CF2BA6BC}" type="slidenum">
              <a:rPr lang="en-US" smtClean="0"/>
              <a:pPr/>
              <a:t>114</a:t>
            </a:fld>
            <a:endParaRPr lang="en-US"/>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66DE91-C3C3-4DC9-A01F-F4F08348B1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902" r="14163"/>
          <a:stretch/>
        </p:blipFill>
        <p:spPr>
          <a:xfrm>
            <a:off x="6228184" y="3319525"/>
            <a:ext cx="2736304" cy="2088232"/>
          </a:xfrm>
          <a:prstGeom prst="rect">
            <a:avLst/>
          </a:prstGeom>
        </p:spPr>
      </p:pic>
      <p:sp>
        <p:nvSpPr>
          <p:cNvPr id="2" name="Title 1"/>
          <p:cNvSpPr>
            <a:spLocks noGrp="1"/>
          </p:cNvSpPr>
          <p:nvPr>
            <p:ph type="title"/>
          </p:nvPr>
        </p:nvSpPr>
        <p:spPr>
          <a:xfrm>
            <a:off x="441884" y="1412776"/>
            <a:ext cx="8244916" cy="792088"/>
          </a:xfrm>
          <a:noFill/>
          <a:scene3d>
            <a:camera prst="orthographicFront"/>
            <a:lightRig rig="threePt" dir="t"/>
          </a:scene3d>
          <a:sp3d>
            <a:bevelT w="114300" prst="artDeco"/>
          </a:sp3d>
        </p:spPr>
        <p:txBody>
          <a:bodyPr>
            <a:noAutofit/>
          </a:bodyPr>
          <a:lstStyle/>
          <a:p>
            <a:r>
              <a:rPr lang="en-US" sz="2100" b="1" dirty="0">
                <a:solidFill>
                  <a:srgbClr val="000000"/>
                </a:solidFill>
              </a:rPr>
              <a:t>  4.0 Production  of Health Supplement / Nutraceuticals  </a:t>
            </a:r>
            <a:br>
              <a:rPr lang="en-US" sz="2100" b="1" dirty="0">
                <a:solidFill>
                  <a:srgbClr val="000000"/>
                </a:solidFill>
              </a:rPr>
            </a:br>
            <a:r>
              <a:rPr lang="en-US" sz="2100" b="1" dirty="0">
                <a:solidFill>
                  <a:srgbClr val="000000"/>
                </a:solidFill>
              </a:rPr>
              <a:t>    4.6 Rework &amp; Control of Non – Conforming Products</a:t>
            </a:r>
            <a:endParaRPr lang="en-IN" sz="2100" dirty="0"/>
          </a:p>
        </p:txBody>
      </p:sp>
      <p:sp>
        <p:nvSpPr>
          <p:cNvPr id="3" name="Content Placeholder 2"/>
          <p:cNvSpPr>
            <a:spLocks noGrp="1"/>
          </p:cNvSpPr>
          <p:nvPr>
            <p:ph idx="1"/>
          </p:nvPr>
        </p:nvSpPr>
        <p:spPr>
          <a:xfrm>
            <a:off x="683569" y="2773299"/>
            <a:ext cx="5869632" cy="3103973"/>
          </a:xfrm>
          <a:ln>
            <a:noFill/>
          </a:ln>
        </p:spPr>
        <p:txBody>
          <a:bodyPr>
            <a:noAutofit/>
          </a:bodyPr>
          <a:lstStyle/>
          <a:p>
            <a:pPr marL="0" indent="0">
              <a:spcBef>
                <a:spcPts val="0"/>
              </a:spcBef>
              <a:spcAft>
                <a:spcPts val="1200"/>
              </a:spcAft>
              <a:buNone/>
            </a:pPr>
            <a:r>
              <a:rPr lang="en-IN" sz="1800" b="1" u="sng" dirty="0"/>
              <a:t>A non-conforming product can be detected through</a:t>
            </a:r>
          </a:p>
          <a:p>
            <a:pPr>
              <a:spcBef>
                <a:spcPts val="0"/>
              </a:spcBef>
              <a:spcAft>
                <a:spcPts val="1200"/>
              </a:spcAft>
              <a:buFont typeface="Wingdings" panose="05000000000000000000" pitchFamily="2" charset="2"/>
              <a:buChar char="ü"/>
            </a:pPr>
            <a:r>
              <a:rPr lang="en-IN" sz="1800" dirty="0"/>
              <a:t> Incoming material inspection </a:t>
            </a:r>
          </a:p>
          <a:p>
            <a:pPr>
              <a:spcBef>
                <a:spcPts val="0"/>
              </a:spcBef>
              <a:spcAft>
                <a:spcPts val="1200"/>
              </a:spcAft>
              <a:buFont typeface="Wingdings" panose="05000000000000000000" pitchFamily="2" charset="2"/>
              <a:buChar char="ü"/>
            </a:pPr>
            <a:r>
              <a:rPr lang="en-IN" sz="1800" dirty="0"/>
              <a:t>During normal testing and inspection activities</a:t>
            </a:r>
          </a:p>
          <a:p>
            <a:pPr>
              <a:spcBef>
                <a:spcPts val="0"/>
              </a:spcBef>
              <a:spcAft>
                <a:spcPts val="1200"/>
              </a:spcAft>
              <a:buFont typeface="Wingdings" panose="05000000000000000000" pitchFamily="2" charset="2"/>
              <a:buChar char="ü"/>
            </a:pPr>
            <a:r>
              <a:rPr lang="en-IN" sz="1800" dirty="0"/>
              <a:t>Internal defect findings</a:t>
            </a:r>
          </a:p>
          <a:p>
            <a:pPr>
              <a:spcBef>
                <a:spcPts val="0"/>
              </a:spcBef>
              <a:spcAft>
                <a:spcPts val="1200"/>
              </a:spcAft>
              <a:buFont typeface="Wingdings" panose="05000000000000000000" pitchFamily="2" charset="2"/>
              <a:buChar char="ü"/>
            </a:pPr>
            <a:r>
              <a:rPr lang="en-IN" sz="1800" dirty="0"/>
              <a:t>Internal audits</a:t>
            </a:r>
          </a:p>
          <a:p>
            <a:pPr>
              <a:spcBef>
                <a:spcPts val="0"/>
              </a:spcBef>
              <a:spcAft>
                <a:spcPts val="1200"/>
              </a:spcAft>
              <a:buFont typeface="Wingdings" panose="05000000000000000000" pitchFamily="2" charset="2"/>
              <a:buChar char="ü"/>
            </a:pPr>
            <a:r>
              <a:rPr lang="en-IN" sz="1800" dirty="0"/>
              <a:t>External audits</a:t>
            </a:r>
          </a:p>
          <a:p>
            <a:pPr>
              <a:spcBef>
                <a:spcPts val="0"/>
              </a:spcBef>
              <a:spcAft>
                <a:spcPts val="1200"/>
              </a:spcAft>
              <a:buFont typeface="Wingdings" panose="05000000000000000000" pitchFamily="2" charset="2"/>
              <a:buChar char="ü"/>
            </a:pPr>
            <a:r>
              <a:rPr lang="en-IN" sz="1800" dirty="0"/>
              <a:t>Customer complaints</a:t>
            </a:r>
          </a:p>
        </p:txBody>
      </p:sp>
      <p:sp>
        <p:nvSpPr>
          <p:cNvPr id="4" name="Flowchart: Stored Data 3">
            <a:extLst>
              <a:ext uri="{FF2B5EF4-FFF2-40B4-BE49-F238E27FC236}">
                <a16:creationId xmlns:a16="http://schemas.microsoft.com/office/drawing/2014/main" id="{A1FB848D-4E47-4C94-A09D-9DFE5638C1AE}"/>
              </a:ext>
            </a:extLst>
          </p:cNvPr>
          <p:cNvSpPr/>
          <p:nvPr/>
        </p:nvSpPr>
        <p:spPr>
          <a:xfrm>
            <a:off x="255392" y="2395910"/>
            <a:ext cx="7268936" cy="3960440"/>
          </a:xfrm>
          <a:prstGeom prst="flowChartOnlineStorag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
            <a:extLst>
              <a:ext uri="{FF2B5EF4-FFF2-40B4-BE49-F238E27FC236}">
                <a16:creationId xmlns:a16="http://schemas.microsoft.com/office/drawing/2014/main" id="{B97B0453-E237-4302-90F0-23086797955E}"/>
              </a:ext>
            </a:extLst>
          </p:cNvPr>
          <p:cNvSpPr>
            <a:spLocks noGrp="1"/>
          </p:cNvSpPr>
          <p:nvPr>
            <p:ph type="sldNum" sz="quarter" idx="12"/>
          </p:nvPr>
        </p:nvSpPr>
        <p:spPr>
          <a:xfrm>
            <a:off x="3889860" y="6458393"/>
            <a:ext cx="2133600" cy="365125"/>
          </a:xfrm>
        </p:spPr>
        <p:txBody>
          <a:bodyPr/>
          <a:lstStyle/>
          <a:p>
            <a:fld id="{9B441236-4707-B342-88D0-23B2CF2BA6BC}" type="slidenum">
              <a:rPr lang="en-US" smtClean="0"/>
              <a:pPr/>
              <a:t>115</a:t>
            </a:fld>
            <a:endParaRPr lang="en-US"/>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422F29-F3DE-4FDC-92FD-56E4240D29E3}"/>
              </a:ext>
            </a:extLst>
          </p:cNvPr>
          <p:cNvSpPr>
            <a:spLocks noGrp="1"/>
          </p:cNvSpPr>
          <p:nvPr>
            <p:ph idx="1"/>
          </p:nvPr>
        </p:nvSpPr>
        <p:spPr>
          <a:xfrm>
            <a:off x="467544" y="2420888"/>
            <a:ext cx="4680520" cy="3816424"/>
          </a:xfrm>
          <a:ln>
            <a:solidFill>
              <a:schemeClr val="accent5">
                <a:lumMod val="75000"/>
              </a:schemeClr>
            </a:solidFill>
          </a:ln>
        </p:spPr>
        <p:txBody>
          <a:bodyPr>
            <a:normAutofit/>
          </a:bodyPr>
          <a:lstStyle/>
          <a:p>
            <a:pPr algn="just">
              <a:lnSpc>
                <a:spcPct val="150000"/>
              </a:lnSpc>
              <a:spcBef>
                <a:spcPts val="0"/>
              </a:spcBef>
            </a:pPr>
            <a:r>
              <a:rPr lang="en-IN" sz="1800" dirty="0"/>
              <a:t>Adequate storage, segregation, identification, handling &amp; labelling to maintain product safety, quality, traceability and regulatory compliance</a:t>
            </a:r>
          </a:p>
          <a:p>
            <a:pPr algn="just">
              <a:lnSpc>
                <a:spcPct val="150000"/>
              </a:lnSpc>
              <a:spcBef>
                <a:spcPts val="0"/>
              </a:spcBef>
            </a:pPr>
            <a:r>
              <a:rPr lang="en-IN" sz="1800" dirty="0"/>
              <a:t>Maintain traceability records</a:t>
            </a:r>
          </a:p>
          <a:p>
            <a:pPr algn="just">
              <a:lnSpc>
                <a:spcPct val="150000"/>
              </a:lnSpc>
              <a:spcBef>
                <a:spcPts val="0"/>
              </a:spcBef>
            </a:pPr>
            <a:r>
              <a:rPr lang="en-IN" sz="1800" dirty="0"/>
              <a:t>Protect stored material from exposure to microbiological, chemical or extraneous matter contamination</a:t>
            </a:r>
            <a:endParaRPr lang="en-IN" sz="2000" dirty="0"/>
          </a:p>
        </p:txBody>
      </p:sp>
      <p:sp>
        <p:nvSpPr>
          <p:cNvPr id="6" name="Title 1">
            <a:extLst>
              <a:ext uri="{FF2B5EF4-FFF2-40B4-BE49-F238E27FC236}">
                <a16:creationId xmlns:a16="http://schemas.microsoft.com/office/drawing/2014/main" id="{CECE30AE-3613-4951-8570-A555318643A2}"/>
              </a:ext>
            </a:extLst>
          </p:cNvPr>
          <p:cNvSpPr>
            <a:spLocks noGrp="1"/>
          </p:cNvSpPr>
          <p:nvPr>
            <p:ph type="title"/>
          </p:nvPr>
        </p:nvSpPr>
        <p:spPr>
          <a:xfrm>
            <a:off x="143508" y="1336576"/>
            <a:ext cx="8856984" cy="796280"/>
          </a:xfrm>
          <a:noFill/>
          <a:scene3d>
            <a:camera prst="orthographicFront"/>
            <a:lightRig rig="threePt" dir="t"/>
          </a:scene3d>
          <a:sp3d>
            <a:bevelT w="114300" prst="artDeco"/>
          </a:sp3d>
        </p:spPr>
        <p:txBody>
          <a:bodyPr>
            <a:normAutofit/>
          </a:bodyPr>
          <a:lstStyle/>
          <a:p>
            <a:r>
              <a:rPr lang="en-US" sz="2100" b="1" dirty="0">
                <a:solidFill>
                  <a:srgbClr val="000000"/>
                </a:solidFill>
              </a:rPr>
              <a:t>  4.0 Production  of Health Supplement / Nutraceuticals  </a:t>
            </a:r>
            <a:br>
              <a:rPr lang="en-US" sz="2100" b="1" dirty="0">
                <a:solidFill>
                  <a:srgbClr val="000000"/>
                </a:solidFill>
              </a:rPr>
            </a:br>
            <a:r>
              <a:rPr lang="en-US" sz="2100" b="1" dirty="0">
                <a:solidFill>
                  <a:srgbClr val="000000"/>
                </a:solidFill>
              </a:rPr>
              <a:t>    4.6 Rework &amp; Control of Non – Conforming Products</a:t>
            </a:r>
            <a:endParaRPr lang="en-IN" sz="2100" dirty="0"/>
          </a:p>
        </p:txBody>
      </p:sp>
      <p:pic>
        <p:nvPicPr>
          <p:cNvPr id="4" name="Picture 3">
            <a:extLst>
              <a:ext uri="{FF2B5EF4-FFF2-40B4-BE49-F238E27FC236}">
                <a16:creationId xmlns:a16="http://schemas.microsoft.com/office/drawing/2014/main" id="{F20FE19F-3B6B-4856-A351-EE5D62AC1AA4}"/>
              </a:ext>
            </a:extLst>
          </p:cNvPr>
          <p:cNvPicPr>
            <a:picLocks noChangeAspect="1"/>
          </p:cNvPicPr>
          <p:nvPr/>
        </p:nvPicPr>
        <p:blipFill>
          <a:blip r:embed="rId2" cstate="print"/>
          <a:stretch>
            <a:fillRect/>
          </a:stretch>
        </p:blipFill>
        <p:spPr>
          <a:xfrm>
            <a:off x="5635631" y="4267438"/>
            <a:ext cx="2448272" cy="1969874"/>
          </a:xfrm>
          <a:prstGeom prst="rect">
            <a:avLst/>
          </a:prstGeom>
        </p:spPr>
      </p:pic>
      <p:sp>
        <p:nvSpPr>
          <p:cNvPr id="7" name="Slide Number Placeholder 1">
            <a:extLst>
              <a:ext uri="{FF2B5EF4-FFF2-40B4-BE49-F238E27FC236}">
                <a16:creationId xmlns:a16="http://schemas.microsoft.com/office/drawing/2014/main" id="{DAB51DFD-2719-4B2A-AC0B-81EEF060C313}"/>
              </a:ext>
            </a:extLst>
          </p:cNvPr>
          <p:cNvSpPr>
            <a:spLocks noGrp="1"/>
          </p:cNvSpPr>
          <p:nvPr>
            <p:ph type="sldNum" sz="quarter" idx="12"/>
          </p:nvPr>
        </p:nvSpPr>
        <p:spPr>
          <a:xfrm>
            <a:off x="3505200" y="6492875"/>
            <a:ext cx="2133600" cy="365125"/>
          </a:xfrm>
        </p:spPr>
        <p:txBody>
          <a:bodyPr/>
          <a:lstStyle/>
          <a:p>
            <a:fld id="{9B441236-4707-B342-88D0-23B2CF2BA6BC}" type="slidenum">
              <a:rPr lang="en-US" smtClean="0"/>
              <a:pPr/>
              <a:t>116</a:t>
            </a:fld>
            <a:endParaRPr lang="en-US" dirty="0"/>
          </a:p>
        </p:txBody>
      </p:sp>
      <p:pic>
        <p:nvPicPr>
          <p:cNvPr id="8" name="Picture 7">
            <a:extLst>
              <a:ext uri="{FF2B5EF4-FFF2-40B4-BE49-F238E27FC236}">
                <a16:creationId xmlns:a16="http://schemas.microsoft.com/office/drawing/2014/main" id="{5E2476DF-1DB2-4ECD-8650-6EBA73C9F6D8}"/>
              </a:ext>
            </a:extLst>
          </p:cNvPr>
          <p:cNvPicPr>
            <a:picLocks noChangeAspect="1"/>
          </p:cNvPicPr>
          <p:nvPr/>
        </p:nvPicPr>
        <p:blipFill>
          <a:blip r:embed="rId3" cstate="print"/>
          <a:stretch>
            <a:fillRect/>
          </a:stretch>
        </p:blipFill>
        <p:spPr>
          <a:xfrm>
            <a:off x="5547133" y="2420888"/>
            <a:ext cx="2625268" cy="1801457"/>
          </a:xfrm>
          <a:prstGeom prst="rect">
            <a:avLst/>
          </a:prstGeom>
        </p:spPr>
      </p:pic>
    </p:spTree>
    <p:extLst>
      <p:ext uri="{BB962C8B-B14F-4D97-AF65-F5344CB8AC3E}">
        <p14:creationId xmlns:p14="http://schemas.microsoft.com/office/powerpoint/2010/main" val="23236703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084" y="2085826"/>
            <a:ext cx="4900004" cy="4270524"/>
          </a:xfrm>
        </p:spPr>
        <p:txBody>
          <a:bodyPr>
            <a:normAutofit lnSpcReduction="10000"/>
          </a:bodyPr>
          <a:lstStyle/>
          <a:p>
            <a:pPr algn="just">
              <a:buFont typeface="Wingdings" panose="05000000000000000000" pitchFamily="2" charset="2"/>
              <a:buChar char="Ø"/>
            </a:pPr>
            <a:r>
              <a:rPr lang="en-IN" sz="1800" dirty="0"/>
              <a:t>Where Rework / Non-conforming / Market return is incorporated as an “In-process” step;</a:t>
            </a:r>
          </a:p>
          <a:p>
            <a:pPr marL="685800" algn="just"/>
            <a:r>
              <a:rPr lang="en-IN" sz="1800" dirty="0"/>
              <a:t>Acceptable quantity, </a:t>
            </a:r>
          </a:p>
          <a:p>
            <a:pPr marL="685800" algn="just"/>
            <a:r>
              <a:rPr lang="en-IN" sz="1800" dirty="0"/>
              <a:t>Process step</a:t>
            </a:r>
          </a:p>
          <a:p>
            <a:pPr marL="685800" algn="just"/>
            <a:r>
              <a:rPr lang="en-IN" sz="1800" dirty="0"/>
              <a:t>Method of addition, including necessary pre-processing stages, shall be pre-defined.</a:t>
            </a:r>
          </a:p>
          <a:p>
            <a:pPr algn="just">
              <a:buFont typeface="Wingdings" panose="05000000000000000000" pitchFamily="2" charset="2"/>
              <a:buChar char="Ø"/>
            </a:pPr>
            <a:r>
              <a:rPr lang="en-IN" sz="1800" dirty="0"/>
              <a:t>Adequate controls during removal of product from filled packages to avoid contamination</a:t>
            </a:r>
          </a:p>
          <a:p>
            <a:pPr algn="just">
              <a:buFont typeface="Wingdings" panose="05000000000000000000" pitchFamily="2" charset="2"/>
              <a:buChar char="Ø"/>
            </a:pPr>
            <a:r>
              <a:rPr lang="en-IN" sz="1800" dirty="0"/>
              <a:t>SOPs for handling rework or non-confirming products.</a:t>
            </a:r>
          </a:p>
          <a:p>
            <a:pPr algn="just">
              <a:buFont typeface="Wingdings" panose="05000000000000000000" pitchFamily="2" charset="2"/>
              <a:buChar char="Ø"/>
            </a:pPr>
            <a:r>
              <a:rPr lang="en-IN" sz="1800" dirty="0"/>
              <a:t>Document additional inspection of Rework / Reprocess / In-process / Finished product</a:t>
            </a:r>
          </a:p>
        </p:txBody>
      </p:sp>
      <p:sp>
        <p:nvSpPr>
          <p:cNvPr id="6" name="Title 1">
            <a:extLst>
              <a:ext uri="{FF2B5EF4-FFF2-40B4-BE49-F238E27FC236}">
                <a16:creationId xmlns:a16="http://schemas.microsoft.com/office/drawing/2014/main" id="{706E2446-57AF-4D96-B2AA-25D565701B31}"/>
              </a:ext>
            </a:extLst>
          </p:cNvPr>
          <p:cNvSpPr>
            <a:spLocks noGrp="1"/>
          </p:cNvSpPr>
          <p:nvPr>
            <p:ph type="title"/>
          </p:nvPr>
        </p:nvSpPr>
        <p:spPr>
          <a:xfrm>
            <a:off x="143508" y="1335350"/>
            <a:ext cx="8856984" cy="792088"/>
          </a:xfrm>
          <a:noFill/>
          <a:scene3d>
            <a:camera prst="orthographicFront"/>
            <a:lightRig rig="threePt" dir="t"/>
          </a:scene3d>
          <a:sp3d>
            <a:bevelT w="114300" prst="artDeco"/>
          </a:sp3d>
        </p:spPr>
        <p:txBody>
          <a:bodyPr>
            <a:noAutofit/>
          </a:bodyPr>
          <a:lstStyle/>
          <a:p>
            <a:r>
              <a:rPr lang="en-US" sz="2100" b="1" dirty="0">
                <a:solidFill>
                  <a:srgbClr val="000000"/>
                </a:solidFill>
              </a:rPr>
              <a:t>  4.0 Production  of Health Supplement / Nutraceuticals  </a:t>
            </a:r>
            <a:br>
              <a:rPr lang="en-US" sz="2100" b="1" dirty="0">
                <a:solidFill>
                  <a:srgbClr val="000000"/>
                </a:solidFill>
              </a:rPr>
            </a:br>
            <a:r>
              <a:rPr lang="en-US" sz="2100" b="1" dirty="0">
                <a:solidFill>
                  <a:srgbClr val="000000"/>
                </a:solidFill>
              </a:rPr>
              <a:t>    4.6 Rework &amp; Control of Non – Conforming Products</a:t>
            </a:r>
            <a:endParaRPr lang="en-IN" sz="2100" dirty="0"/>
          </a:p>
        </p:txBody>
      </p:sp>
      <p:sp>
        <p:nvSpPr>
          <p:cNvPr id="7" name="Rectangle: Rounded Corners 6">
            <a:extLst>
              <a:ext uri="{FF2B5EF4-FFF2-40B4-BE49-F238E27FC236}">
                <a16:creationId xmlns:a16="http://schemas.microsoft.com/office/drawing/2014/main" id="{1E0EA80D-609A-4CBC-8E1C-089501A81AA9}"/>
              </a:ext>
            </a:extLst>
          </p:cNvPr>
          <p:cNvSpPr/>
          <p:nvPr/>
        </p:nvSpPr>
        <p:spPr>
          <a:xfrm>
            <a:off x="575048" y="2931180"/>
            <a:ext cx="4789040" cy="1314886"/>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AB19BB0-E57E-41D3-964D-3E904B4A388F}"/>
              </a:ext>
            </a:extLst>
          </p:cNvPr>
          <p:cNvPicPr>
            <a:picLocks noChangeAspect="1"/>
          </p:cNvPicPr>
          <p:nvPr/>
        </p:nvPicPr>
        <p:blipFill>
          <a:blip r:embed="rId2" cstate="print"/>
          <a:stretch>
            <a:fillRect/>
          </a:stretch>
        </p:blipFill>
        <p:spPr>
          <a:xfrm>
            <a:off x="5848957" y="3212976"/>
            <a:ext cx="2837843" cy="1656184"/>
          </a:xfrm>
          <a:prstGeom prst="rect">
            <a:avLst/>
          </a:prstGeom>
        </p:spPr>
      </p:pic>
      <p:sp>
        <p:nvSpPr>
          <p:cNvPr id="8" name="Slide Number Placeholder 1">
            <a:extLst>
              <a:ext uri="{FF2B5EF4-FFF2-40B4-BE49-F238E27FC236}">
                <a16:creationId xmlns:a16="http://schemas.microsoft.com/office/drawing/2014/main" id="{D7FE9CB9-2F4B-4B1B-B81E-EB394490C54B}"/>
              </a:ext>
            </a:extLst>
          </p:cNvPr>
          <p:cNvSpPr>
            <a:spLocks noGrp="1"/>
          </p:cNvSpPr>
          <p:nvPr>
            <p:ph type="sldNum" sz="quarter" idx="12"/>
          </p:nvPr>
        </p:nvSpPr>
        <p:spPr>
          <a:xfrm>
            <a:off x="3505200" y="6492875"/>
            <a:ext cx="2133600" cy="365125"/>
          </a:xfrm>
        </p:spPr>
        <p:txBody>
          <a:bodyPr/>
          <a:lstStyle/>
          <a:p>
            <a:fld id="{9B441236-4707-B342-88D0-23B2CF2BA6BC}" type="slidenum">
              <a:rPr lang="en-US" smtClean="0"/>
              <a:pPr/>
              <a:t>117</a:t>
            </a:fld>
            <a:endParaRPr lang="en-US"/>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827584" y="1196752"/>
            <a:ext cx="6984776" cy="1872208"/>
          </a:xfrm>
        </p:spPr>
        <p:txBody>
          <a:bodyPr>
            <a:normAutofit fontScale="77500" lnSpcReduction="20000"/>
          </a:bodyPr>
          <a:lstStyle/>
          <a:p>
            <a:pPr algn="ctr">
              <a:buNone/>
            </a:pPr>
            <a:r>
              <a:rPr lang="en-US" sz="3600" b="1" dirty="0">
                <a:solidFill>
                  <a:srgbClr val="000000"/>
                </a:solidFill>
              </a:rPr>
              <a:t>Transport, Handling &amp; Distribution of </a:t>
            </a:r>
          </a:p>
          <a:p>
            <a:pPr algn="ctr">
              <a:buNone/>
            </a:pPr>
            <a:r>
              <a:rPr lang="en-US" sz="3600" b="1" dirty="0">
                <a:solidFill>
                  <a:srgbClr val="000000"/>
                </a:solidFill>
              </a:rPr>
              <a:t>Health Supplements &amp; Nutraceuticals</a:t>
            </a:r>
            <a:r>
              <a:rPr lang="en-US" sz="3600" b="1" dirty="0">
                <a:solidFill>
                  <a:srgbClr val="000000"/>
                </a:solidFill>
                <a:effectLst>
                  <a:outerShdw blurRad="38100" dist="38100" dir="2700000" algn="tl">
                    <a:srgbClr val="000000">
                      <a:alpha val="43137"/>
                    </a:srgbClr>
                  </a:outerShdw>
                </a:effectLst>
              </a:rPr>
              <a:t>  </a:t>
            </a:r>
          </a:p>
          <a:p>
            <a:pPr algn="ctr">
              <a:buNone/>
            </a:pPr>
            <a:r>
              <a:rPr lang="en-US" sz="3600" b="1" dirty="0">
                <a:solidFill>
                  <a:srgbClr val="000000"/>
                </a:solidFill>
                <a:effectLst>
                  <a:outerShdw blurRad="38100" dist="38100" dir="2700000" algn="tl">
                    <a:srgbClr val="000000">
                      <a:alpha val="43137"/>
                    </a:srgbClr>
                  </a:outerShdw>
                </a:effectLst>
              </a:rPr>
              <a:t>Advance  Level </a:t>
            </a:r>
          </a:p>
          <a:p>
            <a:pPr algn="ctr">
              <a:buNone/>
            </a:pPr>
            <a:r>
              <a:rPr lang="en-US" sz="3600" b="1" dirty="0">
                <a:solidFill>
                  <a:srgbClr val="000000"/>
                </a:solidFill>
                <a:effectLst>
                  <a:outerShdw blurRad="38100" dist="38100" dir="2700000" algn="tl">
                    <a:srgbClr val="000000">
                      <a:alpha val="43137"/>
                    </a:srgbClr>
                  </a:outerShdw>
                </a:effectLst>
              </a:rPr>
              <a:t>Module 5    </a:t>
            </a:r>
            <a:endParaRPr lang="en-IN" sz="3600" dirty="0"/>
          </a:p>
        </p:txBody>
      </p:sp>
      <p:sp>
        <p:nvSpPr>
          <p:cNvPr id="5" name="Slide Number Placeholder 1">
            <a:extLst>
              <a:ext uri="{FF2B5EF4-FFF2-40B4-BE49-F238E27FC236}">
                <a16:creationId xmlns:a16="http://schemas.microsoft.com/office/drawing/2014/main" id="{EA6CD899-6A90-4AA3-B10A-B1526ECFD8C9}"/>
              </a:ext>
            </a:extLst>
          </p:cNvPr>
          <p:cNvSpPr>
            <a:spLocks noGrp="1"/>
          </p:cNvSpPr>
          <p:nvPr>
            <p:ph type="sldNum" sz="quarter" idx="12"/>
          </p:nvPr>
        </p:nvSpPr>
        <p:spPr/>
        <p:txBody>
          <a:bodyPr/>
          <a:lstStyle/>
          <a:p>
            <a:fld id="{9B441236-4707-B342-88D0-23B2CF2BA6BC}" type="slidenum">
              <a:rPr lang="en-US" smtClean="0"/>
              <a:pPr/>
              <a:t>118</a:t>
            </a:fld>
            <a:endParaRPr lang="en-US"/>
          </a:p>
        </p:txBody>
      </p:sp>
      <p:pic>
        <p:nvPicPr>
          <p:cNvPr id="4" name="Picture 3">
            <a:extLst>
              <a:ext uri="{FF2B5EF4-FFF2-40B4-BE49-F238E27FC236}">
                <a16:creationId xmlns:a16="http://schemas.microsoft.com/office/drawing/2014/main" id="{0126A012-C131-4428-B986-D23F3E9730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5716" y="3155953"/>
            <a:ext cx="4608512" cy="3166153"/>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5" name="Straight Connector 8"/>
          <p:cNvCxnSpPr>
            <a:cxnSpLocks noChangeShapeType="1"/>
          </p:cNvCxnSpPr>
          <p:nvPr/>
        </p:nvCxnSpPr>
        <p:spPr bwMode="auto">
          <a:xfrm>
            <a:off x="2263775" y="4495800"/>
            <a:ext cx="4645025" cy="1588"/>
          </a:xfrm>
          <a:prstGeom prst="line">
            <a:avLst/>
          </a:prstGeom>
          <a:ln>
            <a:headEnd/>
            <a:tailEnd/>
          </a:ln>
        </p:spPr>
        <p:style>
          <a:lnRef idx="2">
            <a:schemeClr val="accent3"/>
          </a:lnRef>
          <a:fillRef idx="0">
            <a:schemeClr val="accent3"/>
          </a:fillRef>
          <a:effectRef idx="1">
            <a:schemeClr val="accent3"/>
          </a:effectRef>
          <a:fontRef idx="minor">
            <a:schemeClr val="tx1"/>
          </a:fontRef>
        </p:style>
      </p:cxnSp>
      <p:sp>
        <p:nvSpPr>
          <p:cNvPr id="3" name="Rectangle 2"/>
          <p:cNvSpPr/>
          <p:nvPr/>
        </p:nvSpPr>
        <p:spPr>
          <a:xfrm>
            <a:off x="1115616" y="1412776"/>
            <a:ext cx="6912767" cy="3785652"/>
          </a:xfrm>
          <a:prstGeom prst="rect">
            <a:avLst/>
          </a:prstGeom>
        </p:spPr>
        <p:txBody>
          <a:bodyPr wrap="square">
            <a:spAutoFit/>
          </a:bodyPr>
          <a:lstStyle/>
          <a:p>
            <a:pPr algn="ctr">
              <a:defRPr/>
            </a:pPr>
            <a:r>
              <a:rPr lang="en-US" sz="4000" b="1" dirty="0">
                <a:solidFill>
                  <a:schemeClr val="accent3">
                    <a:lumMod val="75000"/>
                  </a:schemeClr>
                </a:solidFill>
                <a:effectLst>
                  <a:outerShdw blurRad="38100" dist="38100" dir="2700000" algn="tl">
                    <a:srgbClr val="000000">
                      <a:alpha val="43137"/>
                    </a:srgbClr>
                  </a:outerShdw>
                </a:effectLst>
              </a:rPr>
              <a:t>Good Manufacturing Practices, Hygienic and Sanitary</a:t>
            </a:r>
            <a:br>
              <a:rPr lang="en-US" sz="4000" b="1" dirty="0">
                <a:solidFill>
                  <a:schemeClr val="accent3">
                    <a:lumMod val="75000"/>
                  </a:schemeClr>
                </a:solidFill>
                <a:effectLst>
                  <a:outerShdw blurRad="38100" dist="38100" dir="2700000" algn="tl">
                    <a:srgbClr val="000000">
                      <a:alpha val="43137"/>
                    </a:srgbClr>
                  </a:outerShdw>
                </a:effectLst>
              </a:rPr>
            </a:br>
            <a:r>
              <a:rPr lang="en-US" sz="4000" b="1" dirty="0">
                <a:solidFill>
                  <a:schemeClr val="accent3">
                    <a:lumMod val="75000"/>
                  </a:schemeClr>
                </a:solidFill>
                <a:effectLst>
                  <a:outerShdw blurRad="38100" dist="38100" dir="2700000" algn="tl">
                    <a:srgbClr val="000000">
                      <a:alpha val="43137"/>
                    </a:srgbClr>
                  </a:outerShdw>
                </a:effectLst>
              </a:rPr>
              <a:t>   Practices for </a:t>
            </a:r>
          </a:p>
          <a:p>
            <a:pPr algn="ctr">
              <a:defRPr/>
            </a:pPr>
            <a:r>
              <a:rPr lang="en-US" sz="4000" b="1" dirty="0">
                <a:solidFill>
                  <a:schemeClr val="accent3">
                    <a:lumMod val="75000"/>
                  </a:schemeClr>
                </a:solidFill>
                <a:effectLst>
                  <a:outerShdw blurRad="38100" dist="38100" dir="2700000" algn="tl">
                    <a:srgbClr val="000000">
                      <a:alpha val="43137"/>
                    </a:srgbClr>
                  </a:outerShdw>
                </a:effectLst>
              </a:rPr>
              <a:t>Health Supplements  &amp; </a:t>
            </a:r>
            <a:r>
              <a:rPr lang="en-US" sz="4000" b="1" dirty="0" err="1">
                <a:solidFill>
                  <a:schemeClr val="accent3">
                    <a:lumMod val="75000"/>
                  </a:schemeClr>
                </a:solidFill>
                <a:effectLst>
                  <a:outerShdw blurRad="38100" dist="38100" dir="2700000" algn="tl">
                    <a:srgbClr val="000000">
                      <a:alpha val="43137"/>
                    </a:srgbClr>
                  </a:outerShdw>
                </a:effectLst>
              </a:rPr>
              <a:t>Nutraceuticals</a:t>
            </a:r>
            <a:r>
              <a:rPr lang="en-US" sz="4000" b="1" dirty="0">
                <a:solidFill>
                  <a:schemeClr val="accent3">
                    <a:lumMod val="75000"/>
                  </a:schemeClr>
                </a:solidFill>
                <a:effectLst>
                  <a:outerShdw blurRad="38100" dist="38100" dir="2700000" algn="tl">
                    <a:srgbClr val="000000">
                      <a:alpha val="43137"/>
                    </a:srgbClr>
                  </a:outerShdw>
                </a:effectLst>
              </a:rPr>
              <a:t> </a:t>
            </a:r>
          </a:p>
          <a:p>
            <a:pPr algn="ctr">
              <a:defRPr/>
            </a:pPr>
            <a:r>
              <a:rPr lang="en-US" sz="4000" b="1" dirty="0">
                <a:effectLst>
                  <a:outerShdw blurRad="38100" dist="38100" dir="2700000" algn="tl">
                    <a:srgbClr val="000000">
                      <a:alpha val="43137"/>
                    </a:srgbClr>
                  </a:outerShdw>
                </a:effectLst>
                <a:latin typeface="+mn-lt"/>
              </a:rPr>
              <a:t>Module 5 </a:t>
            </a:r>
            <a:endParaRPr lang="en-IN" sz="4000" b="1" dirty="0">
              <a:ln/>
              <a:effectLst>
                <a:outerShdw blurRad="38100" dist="38100" dir="2700000" algn="tl">
                  <a:srgbClr val="000000">
                    <a:alpha val="43137"/>
                  </a:srgbClr>
                </a:outerShdw>
              </a:effectLst>
              <a:latin typeface="+mn-lt"/>
            </a:endParaRPr>
          </a:p>
        </p:txBody>
      </p:sp>
      <p:sp>
        <p:nvSpPr>
          <p:cNvPr id="3079" name="Slide Number Placeholder 6"/>
          <p:cNvSpPr>
            <a:spLocks noGrp="1"/>
          </p:cNvSpPr>
          <p:nvPr>
            <p:ph type="sldNum" sz="quarter" idx="12"/>
          </p:nvPr>
        </p:nvSpPr>
        <p:spPr bwMode="auto">
          <a:noFill/>
          <a:ln>
            <a:miter lim="800000"/>
            <a:headEnd/>
            <a:tailEnd/>
          </a:ln>
        </p:spPr>
        <p:txBody>
          <a:bodyPr/>
          <a:lstStyle/>
          <a:p>
            <a:fld id="{42173947-47B2-4EED-B8A2-C861451BDAB8}" type="slidenum">
              <a:rPr lang="en-US" altLang="en-US" smtClean="0"/>
              <a:pPr/>
              <a:t>119</a:t>
            </a:fld>
            <a:endParaRPr lang="en-US" altLang="en-US"/>
          </a:p>
        </p:txBody>
      </p:sp>
      <p:pic>
        <p:nvPicPr>
          <p:cNvPr id="5" name="Picture 4">
            <a:extLst>
              <a:ext uri="{FF2B5EF4-FFF2-40B4-BE49-F238E27FC236}">
                <a16:creationId xmlns:a16="http://schemas.microsoft.com/office/drawing/2014/main" id="{35F2BC99-914A-4A97-AF5D-D92BD85439B3}"/>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51520" y="4555769"/>
            <a:ext cx="2740972" cy="2165706"/>
          </a:xfrm>
          <a:prstGeom prst="ellipse">
            <a:avLst/>
          </a:prstGeom>
          <a:ln w="19050">
            <a:solidFill>
              <a:srgbClr val="00B050"/>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06975"/>
            <a:ext cx="8229600" cy="576064"/>
          </a:xfrm>
          <a:solidFill>
            <a:schemeClr val="accent3">
              <a:lumMod val="60000"/>
              <a:lumOff val="40000"/>
            </a:schemeClr>
          </a:solidFill>
          <a:ln>
            <a:solidFill>
              <a:schemeClr val="accent6">
                <a:lumMod val="75000"/>
              </a:schemeClr>
            </a:solidFill>
          </a:ln>
          <a:scene3d>
            <a:camera prst="orthographicFront"/>
            <a:lightRig rig="threePt" dir="t"/>
          </a:scene3d>
          <a:sp3d>
            <a:bevelT w="114300" prst="artDeco"/>
          </a:sp3d>
        </p:spPr>
        <p:txBody>
          <a:bodyPr>
            <a:normAutofit/>
          </a:bodyPr>
          <a:lstStyle/>
          <a:p>
            <a:r>
              <a:rPr lang="en-US" sz="2800" b="1" dirty="0">
                <a:solidFill>
                  <a:schemeClr val="tx1"/>
                </a:solidFill>
              </a:rPr>
              <a:t>6.   Scope</a:t>
            </a:r>
            <a:endParaRPr lang="en-IN" sz="2800" b="1" dirty="0">
              <a:solidFill>
                <a:schemeClr val="tx1"/>
              </a:solidFill>
            </a:endParaRPr>
          </a:p>
        </p:txBody>
      </p:sp>
      <p:sp>
        <p:nvSpPr>
          <p:cNvPr id="3" name="Content Placeholder 2"/>
          <p:cNvSpPr>
            <a:spLocks noGrp="1"/>
          </p:cNvSpPr>
          <p:nvPr>
            <p:ph idx="1"/>
          </p:nvPr>
        </p:nvSpPr>
        <p:spPr>
          <a:xfrm>
            <a:off x="611560" y="3041250"/>
            <a:ext cx="7920880" cy="1395862"/>
          </a:xfrm>
          <a:ln>
            <a:noFill/>
          </a:ln>
        </p:spPr>
        <p:txBody>
          <a:bodyPr>
            <a:normAutofit/>
          </a:bodyPr>
          <a:lstStyle/>
          <a:p>
            <a:pPr marL="0" indent="0" algn="just">
              <a:lnSpc>
                <a:spcPct val="150000"/>
              </a:lnSpc>
              <a:buNone/>
            </a:pPr>
            <a:r>
              <a:rPr lang="en-US" sz="1800" dirty="0">
                <a:latin typeface="+mj-lt"/>
              </a:rPr>
              <a:t>Understanding of Food Safety, Good Manufacturing and Good Hygienic practices as laid down in </a:t>
            </a:r>
            <a:r>
              <a:rPr lang="en-US" sz="1800" dirty="0">
                <a:solidFill>
                  <a:srgbClr val="FF0000"/>
                </a:solidFill>
                <a:latin typeface="+mj-lt"/>
              </a:rPr>
              <a:t>Schedule 4, Part 2 of FSS Regulations 2011, applicable to Health Supplement Industry,</a:t>
            </a:r>
            <a:r>
              <a:rPr lang="en-US" sz="1800" dirty="0">
                <a:latin typeface="+mj-lt"/>
              </a:rPr>
              <a:t> in accordance with the size and type of their  Unit.</a:t>
            </a:r>
          </a:p>
        </p:txBody>
      </p:sp>
      <p:pic>
        <p:nvPicPr>
          <p:cNvPr id="4" name="Picture 3" descr="C:\Users\Administrator\Desktop\Pic11.jpg"/>
          <p:cNvPicPr/>
          <p:nvPr/>
        </p:nvPicPr>
        <p:blipFill>
          <a:blip r:embed="rId2" cstate="print"/>
          <a:srcRect/>
          <a:stretch>
            <a:fillRect/>
          </a:stretch>
        </p:blipFill>
        <p:spPr bwMode="auto">
          <a:xfrm>
            <a:off x="3137560" y="4727761"/>
            <a:ext cx="2868880" cy="1581559"/>
          </a:xfrm>
          <a:prstGeom prst="rect">
            <a:avLst/>
          </a:prstGeom>
          <a:noFill/>
          <a:ln w="38100">
            <a:solidFill>
              <a:schemeClr val="accent3">
                <a:lumMod val="75000"/>
              </a:schemeClr>
            </a:solidFill>
            <a:miter lim="800000"/>
            <a:headEnd/>
            <a:tailEnd/>
          </a:ln>
        </p:spPr>
      </p:pic>
      <p:sp>
        <p:nvSpPr>
          <p:cNvPr id="5" name="Callout: Up Arrow 4">
            <a:extLst>
              <a:ext uri="{FF2B5EF4-FFF2-40B4-BE49-F238E27FC236}">
                <a16:creationId xmlns:a16="http://schemas.microsoft.com/office/drawing/2014/main" id="{3778209F-50CA-4E21-8A14-B6DF9A149F39}"/>
              </a:ext>
            </a:extLst>
          </p:cNvPr>
          <p:cNvSpPr/>
          <p:nvPr/>
        </p:nvSpPr>
        <p:spPr>
          <a:xfrm>
            <a:off x="457200" y="2155047"/>
            <a:ext cx="8229600" cy="2498089"/>
          </a:xfrm>
          <a:prstGeom prst="upArrowCallou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1">
            <a:extLst>
              <a:ext uri="{FF2B5EF4-FFF2-40B4-BE49-F238E27FC236}">
                <a16:creationId xmlns:a16="http://schemas.microsoft.com/office/drawing/2014/main" id="{7B5B7AC8-E827-435F-9715-FB4516804D33}"/>
              </a:ext>
            </a:extLst>
          </p:cNvPr>
          <p:cNvSpPr>
            <a:spLocks noGrp="1"/>
          </p:cNvSpPr>
          <p:nvPr>
            <p:ph type="sldNum" sz="quarter" idx="12"/>
          </p:nvPr>
        </p:nvSpPr>
        <p:spPr>
          <a:xfrm>
            <a:off x="3505200" y="6398482"/>
            <a:ext cx="2133600" cy="365125"/>
          </a:xfrm>
        </p:spPr>
        <p:txBody>
          <a:bodyPr/>
          <a:lstStyle/>
          <a:p>
            <a:fld id="{9B441236-4707-B342-88D0-23B2CF2BA6BC}" type="slidenum">
              <a:rPr lang="en-US" smtClean="0"/>
              <a:pPr/>
              <a:t>12</a:t>
            </a:fld>
            <a:endParaRPr 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82" y="768644"/>
            <a:ext cx="9144000" cy="620688"/>
          </a:xfrm>
        </p:spPr>
        <p:txBody>
          <a:bodyPr>
            <a:normAutofit fontScale="90000"/>
          </a:bodyPr>
          <a:lstStyle/>
          <a:p>
            <a:pPr fontAlgn="ctr">
              <a:defRPr/>
            </a:pPr>
            <a:r>
              <a:rPr lang="en-IN" sz="4000" b="1" dirty="0">
                <a:solidFill>
                  <a:srgbClr val="000000"/>
                </a:solidFill>
                <a:effectLst>
                  <a:outerShdw blurRad="38100" dist="38100" dir="2700000" algn="tl">
                    <a:srgbClr val="000000">
                      <a:alpha val="43137"/>
                    </a:srgbClr>
                  </a:outerShdw>
                </a:effectLst>
              </a:rPr>
              <a:t>Contents</a:t>
            </a:r>
            <a:r>
              <a:rPr lang="en-IN" sz="4000" dirty="0">
                <a:solidFill>
                  <a:srgbClr val="000000"/>
                </a:solidFill>
              </a:rPr>
              <a:t> </a:t>
            </a:r>
          </a:p>
        </p:txBody>
      </p:sp>
      <p:graphicFrame>
        <p:nvGraphicFramePr>
          <p:cNvPr id="4" name="Table 3"/>
          <p:cNvGraphicFramePr>
            <a:graphicFrameLocks noGrp="1"/>
          </p:cNvGraphicFramePr>
          <p:nvPr>
            <p:extLst>
              <p:ext uri="{D42A27DB-BD31-4B8C-83A1-F6EECF244321}">
                <p14:modId xmlns:p14="http://schemas.microsoft.com/office/powerpoint/2010/main" val="2509469672"/>
              </p:ext>
            </p:extLst>
          </p:nvPr>
        </p:nvGraphicFramePr>
        <p:xfrm>
          <a:off x="426817" y="1609296"/>
          <a:ext cx="8352929" cy="1531672"/>
        </p:xfrm>
        <a:graphic>
          <a:graphicData uri="http://schemas.openxmlformats.org/drawingml/2006/table">
            <a:tbl>
              <a:tblPr firstRow="1" bandRow="1">
                <a:tableStyleId>{F5AB1C69-6EDB-4FF4-983F-18BD219EF322}</a:tableStyleId>
              </a:tblPr>
              <a:tblGrid>
                <a:gridCol w="513571">
                  <a:extLst>
                    <a:ext uri="{9D8B030D-6E8A-4147-A177-3AD203B41FA5}">
                      <a16:colId xmlns:a16="http://schemas.microsoft.com/office/drawing/2014/main" val="20000"/>
                    </a:ext>
                  </a:extLst>
                </a:gridCol>
                <a:gridCol w="2006710">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4896544">
                  <a:extLst>
                    <a:ext uri="{9D8B030D-6E8A-4147-A177-3AD203B41FA5}">
                      <a16:colId xmlns:a16="http://schemas.microsoft.com/office/drawing/2014/main" val="20003"/>
                    </a:ext>
                  </a:extLst>
                </a:gridCol>
              </a:tblGrid>
              <a:tr h="910602">
                <a:tc>
                  <a:txBody>
                    <a:bodyPr/>
                    <a:lstStyle/>
                    <a:p>
                      <a:pPr algn="ctr" fontAlgn="ctr"/>
                      <a:r>
                        <a:rPr lang="en-IN" sz="1800" b="1" i="0" u="none" strike="noStrike" dirty="0">
                          <a:solidFill>
                            <a:schemeClr val="bg1"/>
                          </a:solidFill>
                          <a:effectLst/>
                          <a:latin typeface="Calibri"/>
                        </a:rPr>
                        <a:t>S. No.</a:t>
                      </a:r>
                    </a:p>
                  </a:txBody>
                  <a:tcPr marL="9525" marR="9525" marT="9525" marB="0" anchor="ctr"/>
                </a:tc>
                <a:tc>
                  <a:txBody>
                    <a:bodyPr/>
                    <a:lstStyle/>
                    <a:p>
                      <a:pPr algn="ctr" fontAlgn="ctr"/>
                      <a:r>
                        <a:rPr lang="en-IN" sz="1800" b="1" i="0" u="none" strike="noStrike" dirty="0">
                          <a:solidFill>
                            <a:schemeClr val="bg1"/>
                          </a:solidFill>
                          <a:effectLst/>
                          <a:latin typeface="Calibri"/>
                        </a:rPr>
                        <a:t>Operational Flow</a:t>
                      </a: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dirty="0" err="1">
                          <a:solidFill>
                            <a:schemeClr val="bg1"/>
                          </a:solidFill>
                          <a:effectLst/>
                          <a:latin typeface="+mn-lt"/>
                        </a:rPr>
                        <a:t>Sud</a:t>
                      </a:r>
                      <a:r>
                        <a:rPr lang="en-US" sz="1800" b="1" i="0" u="none" strike="noStrike" dirty="0">
                          <a:solidFill>
                            <a:schemeClr val="bg1"/>
                          </a:solidFill>
                          <a:effectLst/>
                          <a:latin typeface="+mn-lt"/>
                        </a:rPr>
                        <a:t> Section No. </a:t>
                      </a:r>
                      <a:endParaRPr lang="en-IN" sz="1800" b="1" i="0" u="none" strike="noStrike" dirty="0">
                        <a:solidFill>
                          <a:schemeClr val="bg1"/>
                        </a:solidFill>
                        <a:effectLst/>
                        <a:latin typeface="+mn-lt"/>
                      </a:endParaRPr>
                    </a:p>
                  </a:txBody>
                  <a:tcPr marL="9525" marR="9525" marT="9525" marB="0" anchor="ctr"/>
                </a:tc>
                <a:tc>
                  <a:txBody>
                    <a:bodyPr/>
                    <a:lstStyle/>
                    <a:p>
                      <a:pPr algn="ctr" fontAlgn="ctr"/>
                      <a:r>
                        <a:rPr lang="en-IN" sz="1800" b="1" i="0" u="none" strike="noStrike" dirty="0">
                          <a:solidFill>
                            <a:schemeClr val="bg1"/>
                          </a:solidFill>
                          <a:effectLst/>
                          <a:latin typeface="Calibri"/>
                        </a:rPr>
                        <a:t>Heading </a:t>
                      </a:r>
                    </a:p>
                  </a:txBody>
                  <a:tcPr marL="9525" marR="9525" marT="9525" marB="0" anchor="ctr"/>
                </a:tc>
                <a:extLst>
                  <a:ext uri="{0D108BD9-81ED-4DB2-BD59-A6C34878D82A}">
                    <a16:rowId xmlns:a16="http://schemas.microsoft.com/office/drawing/2014/main" val="10000"/>
                  </a:ext>
                </a:extLst>
              </a:tr>
              <a:tr h="621070">
                <a:tc>
                  <a:txBody>
                    <a:bodyPr/>
                    <a:lstStyle/>
                    <a:p>
                      <a:pPr algn="ctr" fontAlgn="ctr"/>
                      <a:r>
                        <a:rPr lang="en-IN" sz="1800" b="1" i="0" u="none" strike="noStrike" dirty="0">
                          <a:solidFill>
                            <a:srgbClr val="000000"/>
                          </a:solidFill>
                          <a:effectLst/>
                          <a:latin typeface="Calibri"/>
                        </a:rPr>
                        <a:t>5.0</a:t>
                      </a:r>
                    </a:p>
                  </a:txBody>
                  <a:tcPr marL="9525" marR="9525" marT="9525" marB="0" anchor="ctr"/>
                </a:tc>
                <a:tc>
                  <a:txBody>
                    <a:bodyPr/>
                    <a:lstStyle/>
                    <a:p>
                      <a:pPr algn="l" fontAlgn="ctr"/>
                      <a:r>
                        <a:rPr lang="en-US" sz="1800" b="1" i="0" u="none" strike="noStrike" dirty="0">
                          <a:solidFill>
                            <a:srgbClr val="000000"/>
                          </a:solidFill>
                          <a:effectLst/>
                          <a:latin typeface="Calibri"/>
                        </a:rPr>
                        <a:t>Transportation</a:t>
                      </a:r>
                      <a:endParaRPr lang="en-IN" sz="1800" b="1" i="0" u="none" strike="noStrike" dirty="0">
                        <a:solidFill>
                          <a:srgbClr val="000000"/>
                        </a:solidFill>
                        <a:effectLst/>
                        <a:latin typeface="Calibri"/>
                      </a:endParaRPr>
                    </a:p>
                  </a:txBody>
                  <a:tcPr marL="9525" marR="9525" marT="9525" marB="0" anchor="ctr"/>
                </a:tc>
                <a:tc>
                  <a:txBody>
                    <a:bodyPr/>
                    <a:lstStyle/>
                    <a:p>
                      <a:pPr algn="ctr" fontAlgn="b"/>
                      <a:r>
                        <a:rPr lang="en-US" sz="2000" b="0" i="0" u="none" strike="noStrike" dirty="0">
                          <a:solidFill>
                            <a:srgbClr val="000000"/>
                          </a:solidFill>
                          <a:effectLst/>
                          <a:latin typeface="Calibri"/>
                        </a:rPr>
                        <a:t>5.0</a:t>
                      </a:r>
                      <a:endParaRPr lang="en-IN" sz="2000" b="0" i="0" u="none" strike="noStrike" dirty="0">
                        <a:solidFill>
                          <a:srgbClr val="000000"/>
                        </a:solidFill>
                        <a:effectLst/>
                        <a:latin typeface="Calibri"/>
                      </a:endParaRPr>
                    </a:p>
                  </a:txBody>
                  <a:tcPr marL="9525" marR="9525" marT="9525"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0000"/>
                          </a:solidFill>
                          <a:effectLst/>
                          <a:latin typeface="+mn-lt"/>
                        </a:rPr>
                        <a:t>Transportation, Handling &amp; Distribution</a:t>
                      </a:r>
                      <a:endParaRPr lang="en-IN"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1"/>
                  </a:ext>
                </a:extLst>
              </a:tr>
            </a:tbl>
          </a:graphicData>
        </a:graphic>
      </p:graphicFrame>
      <p:sp>
        <p:nvSpPr>
          <p:cNvPr id="8271" name="Slide Number Placeholder 4"/>
          <p:cNvSpPr>
            <a:spLocks noGrp="1"/>
          </p:cNvSpPr>
          <p:nvPr>
            <p:ph type="sldNum" sz="quarter" idx="12"/>
          </p:nvPr>
        </p:nvSpPr>
        <p:spPr bwMode="auto">
          <a:noFill/>
          <a:ln>
            <a:miter lim="800000"/>
            <a:headEnd/>
            <a:tailEnd/>
          </a:ln>
        </p:spPr>
        <p:txBody>
          <a:bodyPr/>
          <a:lstStyle/>
          <a:p>
            <a:fld id="{F1D2E09D-6A85-49A1-8A87-14657F8206CA}" type="slidenum">
              <a:rPr lang="en-US" altLang="en-US" smtClean="0"/>
              <a:pPr/>
              <a:t>120</a:t>
            </a:fld>
            <a:endParaRPr lang="en-US" altLang="en-US"/>
          </a:p>
        </p:txBody>
      </p:sp>
      <p:pic>
        <p:nvPicPr>
          <p:cNvPr id="7" name="Picture 6" descr="Related image"/>
          <p:cNvPicPr/>
          <p:nvPr/>
        </p:nvPicPr>
        <p:blipFill>
          <a:blip r:embed="rId2" cstate="print"/>
          <a:srcRect/>
          <a:stretch>
            <a:fillRect/>
          </a:stretch>
        </p:blipFill>
        <p:spPr bwMode="auto">
          <a:xfrm>
            <a:off x="1619672" y="3299085"/>
            <a:ext cx="5904656" cy="2639196"/>
          </a:xfrm>
          <a:prstGeom prst="rect">
            <a:avLst/>
          </a:prstGeom>
          <a:noFill/>
          <a:ln w="9525">
            <a:noFill/>
            <a:miter lim="800000"/>
            <a:headEnd/>
            <a:tailEnd/>
          </a:ln>
        </p:spPr>
      </p:pic>
      <p:sp>
        <p:nvSpPr>
          <p:cNvPr id="8" name="Rectangle 7"/>
          <p:cNvSpPr/>
          <p:nvPr/>
        </p:nvSpPr>
        <p:spPr>
          <a:xfrm rot="10800000" flipV="1">
            <a:off x="1619671" y="5896761"/>
            <a:ext cx="5904656" cy="400110"/>
          </a:xfrm>
          <a:prstGeom prst="rect">
            <a:avLst/>
          </a:prstGeom>
        </p:spPr>
        <p:txBody>
          <a:bodyPr wrap="square">
            <a:spAutoFit/>
          </a:bodyPr>
          <a:lstStyle/>
          <a:p>
            <a:pPr algn="ctr"/>
            <a:r>
              <a:rPr lang="en-US" sz="2000" b="1" dirty="0"/>
              <a:t>Handling &amp; Distribution facility at Warehouse</a:t>
            </a:r>
            <a:endParaRPr lang="en-IN" sz="2000" b="1"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002" y="1312524"/>
            <a:ext cx="8229600" cy="460292"/>
          </a:xfrm>
          <a:noFill/>
          <a:scene3d>
            <a:camera prst="orthographicFront"/>
            <a:lightRig rig="threePt" dir="t"/>
          </a:scene3d>
          <a:sp3d>
            <a:bevelT w="114300" prst="artDeco"/>
          </a:sp3d>
        </p:spPr>
        <p:txBody>
          <a:bodyPr>
            <a:normAutofit fontScale="90000"/>
          </a:bodyPr>
          <a:lstStyle/>
          <a:p>
            <a:r>
              <a:rPr lang="en-US" sz="2800" b="1" dirty="0"/>
              <a:t>5.0  Transportation, Handling &amp; Distribution</a:t>
            </a:r>
            <a:endParaRPr lang="en-IN" sz="2800" b="1" dirty="0"/>
          </a:p>
        </p:txBody>
      </p:sp>
      <p:sp>
        <p:nvSpPr>
          <p:cNvPr id="3" name="Content Placeholder 2"/>
          <p:cNvSpPr>
            <a:spLocks noGrp="1"/>
          </p:cNvSpPr>
          <p:nvPr>
            <p:ph idx="1"/>
          </p:nvPr>
        </p:nvSpPr>
        <p:spPr>
          <a:xfrm>
            <a:off x="480646" y="1916831"/>
            <a:ext cx="8229600" cy="4515387"/>
          </a:xfrm>
          <a:ln>
            <a:solidFill>
              <a:schemeClr val="tx1"/>
            </a:solidFill>
          </a:ln>
        </p:spPr>
        <p:txBody>
          <a:bodyPr>
            <a:noAutofit/>
          </a:bodyPr>
          <a:lstStyle/>
          <a:p>
            <a:pPr algn="just">
              <a:buFont typeface="Wingdings" panose="05000000000000000000" pitchFamily="2" charset="2"/>
              <a:buChar char="Ø"/>
            </a:pPr>
            <a:r>
              <a:rPr lang="en-IN" sz="1800" dirty="0"/>
              <a:t>Adequate transportation facilities enabling adequate cleaning and/or disinfection.</a:t>
            </a:r>
          </a:p>
          <a:p>
            <a:pPr algn="just">
              <a:buFont typeface="Wingdings" panose="05000000000000000000" pitchFamily="2" charset="2"/>
              <a:buChar char="Ø"/>
            </a:pPr>
            <a:r>
              <a:rPr lang="en-IN" sz="1800" dirty="0"/>
              <a:t>Maintain all conveyances and/or containers in clean and good repair condition.</a:t>
            </a:r>
          </a:p>
          <a:p>
            <a:pPr algn="just">
              <a:buFont typeface="Wingdings" panose="05000000000000000000" pitchFamily="2" charset="2"/>
              <a:buChar char="Ø"/>
            </a:pPr>
            <a:r>
              <a:rPr lang="en-IN" sz="1800" u="sng" dirty="0"/>
              <a:t>Vehicle Inspection for –</a:t>
            </a:r>
          </a:p>
          <a:p>
            <a:pPr marL="685800" algn="just"/>
            <a:r>
              <a:rPr lang="en-IN" sz="1800" dirty="0"/>
              <a:t>general cleanliness, </a:t>
            </a:r>
          </a:p>
          <a:p>
            <a:pPr marL="685800" algn="just"/>
            <a:r>
              <a:rPr lang="en-IN" sz="1800" dirty="0"/>
              <a:t>freedom from moisture, </a:t>
            </a:r>
          </a:p>
          <a:p>
            <a:pPr marL="685800" algn="just"/>
            <a:r>
              <a:rPr lang="en-IN" sz="1800" dirty="0"/>
              <a:t>foreign materials, </a:t>
            </a:r>
          </a:p>
          <a:p>
            <a:pPr marL="685800" algn="just"/>
            <a:r>
              <a:rPr lang="en-IN" sz="1800" dirty="0"/>
              <a:t>damage, </a:t>
            </a:r>
          </a:p>
          <a:p>
            <a:pPr marL="685800" algn="just"/>
            <a:r>
              <a:rPr lang="en-IN" sz="1800" dirty="0"/>
              <a:t>insect or rodent infestations,</a:t>
            </a:r>
          </a:p>
          <a:p>
            <a:pPr marL="685800" algn="just"/>
            <a:r>
              <a:rPr lang="en-IN" sz="1800" dirty="0"/>
              <a:t>objectionable odours or </a:t>
            </a:r>
          </a:p>
          <a:p>
            <a:pPr marL="685800" algn="just"/>
            <a:r>
              <a:rPr lang="en-IN" sz="1800" dirty="0"/>
              <a:t>other forms of contamination.</a:t>
            </a:r>
          </a:p>
          <a:p>
            <a:pPr algn="just">
              <a:buFont typeface="Wingdings" panose="05000000000000000000" pitchFamily="2" charset="2"/>
              <a:buChar char="Ø"/>
            </a:pPr>
            <a:r>
              <a:rPr lang="en-IN" sz="1800" dirty="0"/>
              <a:t>SOP to handle damaged goods during storage or distribution.</a:t>
            </a:r>
          </a:p>
        </p:txBody>
      </p:sp>
      <p:pic>
        <p:nvPicPr>
          <p:cNvPr id="4" name="Picture 3">
            <a:extLst>
              <a:ext uri="{FF2B5EF4-FFF2-40B4-BE49-F238E27FC236}">
                <a16:creationId xmlns:a16="http://schemas.microsoft.com/office/drawing/2014/main" id="{D040638C-6675-4080-BC4A-4FB4D913C8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3068960"/>
            <a:ext cx="3221826" cy="2045998"/>
          </a:xfrm>
          <a:prstGeom prst="rect">
            <a:avLst/>
          </a:prstGeom>
        </p:spPr>
      </p:pic>
      <p:sp>
        <p:nvSpPr>
          <p:cNvPr id="5" name="Slide Number Placeholder 1">
            <a:extLst>
              <a:ext uri="{FF2B5EF4-FFF2-40B4-BE49-F238E27FC236}">
                <a16:creationId xmlns:a16="http://schemas.microsoft.com/office/drawing/2014/main" id="{FD33291A-434B-4D70-9D01-533E6E83CFBD}"/>
              </a:ext>
            </a:extLst>
          </p:cNvPr>
          <p:cNvSpPr>
            <a:spLocks noGrp="1"/>
          </p:cNvSpPr>
          <p:nvPr>
            <p:ph type="sldNum" sz="quarter" idx="12"/>
          </p:nvPr>
        </p:nvSpPr>
        <p:spPr>
          <a:xfrm>
            <a:off x="3505200" y="6464140"/>
            <a:ext cx="2133600" cy="365125"/>
          </a:xfrm>
        </p:spPr>
        <p:txBody>
          <a:bodyPr/>
          <a:lstStyle/>
          <a:p>
            <a:fld id="{9B441236-4707-B342-88D0-23B2CF2BA6BC}" type="slidenum">
              <a:rPr lang="en-US" smtClean="0"/>
              <a:pPr/>
              <a:t>121</a:t>
            </a:fld>
            <a:endParaRPr lang="en-US"/>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0691"/>
            <a:ext cx="8229600" cy="490066"/>
          </a:xfrm>
          <a:noFill/>
          <a:scene3d>
            <a:camera prst="orthographicFront"/>
            <a:lightRig rig="threePt" dir="t"/>
          </a:scene3d>
          <a:sp3d>
            <a:bevelT w="114300" prst="artDeco"/>
          </a:sp3d>
        </p:spPr>
        <p:txBody>
          <a:bodyPr>
            <a:normAutofit fontScale="90000"/>
          </a:bodyPr>
          <a:lstStyle/>
          <a:p>
            <a:r>
              <a:rPr lang="en-US" sz="2800" b="1" dirty="0"/>
              <a:t>5.0  Transportation, Handling &amp; Distribution</a:t>
            </a:r>
            <a:endParaRPr lang="en-IN" sz="2800" b="1" dirty="0"/>
          </a:p>
        </p:txBody>
      </p:sp>
      <p:pic>
        <p:nvPicPr>
          <p:cNvPr id="7" name="Picture 6">
            <a:extLst>
              <a:ext uri="{FF2B5EF4-FFF2-40B4-BE49-F238E27FC236}">
                <a16:creationId xmlns:a16="http://schemas.microsoft.com/office/drawing/2014/main" id="{2C1C80C7-C6E4-401C-A5EA-E4EA97A9920A}"/>
              </a:ext>
            </a:extLst>
          </p:cNvPr>
          <p:cNvPicPr>
            <a:picLocks noChangeAspect="1"/>
          </p:cNvPicPr>
          <p:nvPr/>
        </p:nvPicPr>
        <p:blipFill rotWithShape="1">
          <a:blip r:embed="rId2" cstate="print"/>
          <a:srcRect t="24962" b="25114"/>
          <a:stretch/>
        </p:blipFill>
        <p:spPr>
          <a:xfrm>
            <a:off x="841761" y="5085184"/>
            <a:ext cx="3108945" cy="1008112"/>
          </a:xfrm>
          <a:prstGeom prst="rect">
            <a:avLst/>
          </a:prstGeom>
        </p:spPr>
      </p:pic>
      <p:sp>
        <p:nvSpPr>
          <p:cNvPr id="3" name="Content Placeholder 2"/>
          <p:cNvSpPr>
            <a:spLocks noGrp="1"/>
          </p:cNvSpPr>
          <p:nvPr>
            <p:ph idx="1"/>
          </p:nvPr>
        </p:nvSpPr>
        <p:spPr>
          <a:xfrm>
            <a:off x="457200" y="2132856"/>
            <a:ext cx="8229600" cy="4032448"/>
          </a:xfrm>
          <a:ln>
            <a:solidFill>
              <a:schemeClr val="tx1"/>
            </a:solidFill>
          </a:ln>
        </p:spPr>
        <p:txBody>
          <a:bodyPr>
            <a:normAutofit/>
          </a:bodyPr>
          <a:lstStyle/>
          <a:p>
            <a:pPr algn="just"/>
            <a:r>
              <a:rPr lang="en-IN" sz="1800" dirty="0"/>
              <a:t>Adequate security for deterring and preventing any tampering with goods.</a:t>
            </a:r>
          </a:p>
          <a:p>
            <a:pPr algn="just"/>
            <a:endParaRPr lang="en-US" sz="1800" dirty="0"/>
          </a:p>
          <a:p>
            <a:pPr algn="just"/>
            <a:r>
              <a:rPr lang="en-IN" sz="1800" dirty="0"/>
              <a:t>Keep docks, railway sidings, bays, driveways, etc. free from accumulation of debris and spillage.</a:t>
            </a:r>
          </a:p>
          <a:p>
            <a:pPr algn="just">
              <a:buNone/>
            </a:pPr>
            <a:endParaRPr lang="en-IN" sz="1800" dirty="0"/>
          </a:p>
          <a:p>
            <a:pPr algn="just"/>
            <a:r>
              <a:rPr lang="en-IN" sz="1800" dirty="0"/>
              <a:t>Well equipped/battery driven fork lift &amp; trucks to prevent fume/fuel contamination.</a:t>
            </a:r>
          </a:p>
          <a:p>
            <a:pPr algn="just">
              <a:buNone/>
            </a:pPr>
            <a:endParaRPr lang="en-IN" sz="1800" dirty="0"/>
          </a:p>
          <a:p>
            <a:pPr algn="just"/>
            <a:r>
              <a:rPr lang="en-IN" sz="1800" dirty="0"/>
              <a:t>FIFO / FEFO  during dispatches of FG</a:t>
            </a:r>
          </a:p>
        </p:txBody>
      </p:sp>
      <p:pic>
        <p:nvPicPr>
          <p:cNvPr id="6" name="Picture 5">
            <a:extLst>
              <a:ext uri="{FF2B5EF4-FFF2-40B4-BE49-F238E27FC236}">
                <a16:creationId xmlns:a16="http://schemas.microsoft.com/office/drawing/2014/main" id="{927C4931-D216-47DA-8410-3D7574EDC4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6085" y="4683514"/>
            <a:ext cx="2847975" cy="1352550"/>
          </a:xfrm>
          <a:prstGeom prst="rect">
            <a:avLst/>
          </a:prstGeom>
        </p:spPr>
      </p:pic>
      <p:sp>
        <p:nvSpPr>
          <p:cNvPr id="8" name="Slide Number Placeholder 1">
            <a:extLst>
              <a:ext uri="{FF2B5EF4-FFF2-40B4-BE49-F238E27FC236}">
                <a16:creationId xmlns:a16="http://schemas.microsoft.com/office/drawing/2014/main" id="{17B3D006-2ECA-4795-9673-95224D7D54E0}"/>
              </a:ext>
            </a:extLst>
          </p:cNvPr>
          <p:cNvSpPr>
            <a:spLocks noGrp="1"/>
          </p:cNvSpPr>
          <p:nvPr>
            <p:ph type="sldNum" sz="quarter" idx="12"/>
          </p:nvPr>
        </p:nvSpPr>
        <p:spPr>
          <a:xfrm>
            <a:off x="3582485" y="6427403"/>
            <a:ext cx="2133600" cy="365125"/>
          </a:xfrm>
        </p:spPr>
        <p:txBody>
          <a:bodyPr/>
          <a:lstStyle/>
          <a:p>
            <a:fld id="{9B441236-4707-B342-88D0-23B2CF2BA6BC}" type="slidenum">
              <a:rPr lang="en-US" smtClean="0"/>
              <a:pPr/>
              <a:t>122</a:t>
            </a:fld>
            <a:endParaRPr lang="en-US"/>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367644" y="1196752"/>
            <a:ext cx="6408712" cy="1500187"/>
          </a:xfrm>
        </p:spPr>
        <p:txBody>
          <a:bodyPr>
            <a:normAutofit fontScale="92500" lnSpcReduction="20000"/>
          </a:bodyPr>
          <a:lstStyle/>
          <a:p>
            <a:pPr algn="ctr">
              <a:buNone/>
            </a:pPr>
            <a:r>
              <a:rPr lang="en-US" sz="3600" b="1" dirty="0">
                <a:solidFill>
                  <a:srgbClr val="000000"/>
                </a:solidFill>
              </a:rPr>
              <a:t>Personal Hygiene</a:t>
            </a:r>
          </a:p>
          <a:p>
            <a:pPr algn="ctr">
              <a:buNone/>
            </a:pPr>
            <a:r>
              <a:rPr lang="en-US" sz="3600" b="1" dirty="0">
                <a:solidFill>
                  <a:srgbClr val="000000"/>
                </a:solidFill>
                <a:effectLst>
                  <a:outerShdw blurRad="38100" dist="38100" dir="2700000" algn="tl">
                    <a:srgbClr val="000000">
                      <a:alpha val="43137"/>
                    </a:srgbClr>
                  </a:outerShdw>
                </a:effectLst>
              </a:rPr>
              <a:t>Advance  Level </a:t>
            </a:r>
          </a:p>
          <a:p>
            <a:pPr algn="ctr">
              <a:buNone/>
            </a:pPr>
            <a:r>
              <a:rPr lang="en-US" sz="3600" b="1" dirty="0">
                <a:solidFill>
                  <a:srgbClr val="000000"/>
                </a:solidFill>
                <a:effectLst>
                  <a:outerShdw blurRad="38100" dist="38100" dir="2700000" algn="tl">
                    <a:srgbClr val="000000">
                      <a:alpha val="43137"/>
                    </a:srgbClr>
                  </a:outerShdw>
                </a:effectLst>
              </a:rPr>
              <a:t>Module 6</a:t>
            </a:r>
          </a:p>
        </p:txBody>
      </p:sp>
      <p:sp>
        <p:nvSpPr>
          <p:cNvPr id="5" name="Slide Number Placeholder 1">
            <a:extLst>
              <a:ext uri="{FF2B5EF4-FFF2-40B4-BE49-F238E27FC236}">
                <a16:creationId xmlns:a16="http://schemas.microsoft.com/office/drawing/2014/main" id="{1432F117-A694-4CC7-8035-081C04665824}"/>
              </a:ext>
            </a:extLst>
          </p:cNvPr>
          <p:cNvSpPr>
            <a:spLocks noGrp="1"/>
          </p:cNvSpPr>
          <p:nvPr>
            <p:ph type="sldNum" sz="quarter" idx="12"/>
          </p:nvPr>
        </p:nvSpPr>
        <p:spPr/>
        <p:txBody>
          <a:bodyPr/>
          <a:lstStyle/>
          <a:p>
            <a:fld id="{9B441236-4707-B342-88D0-23B2CF2BA6BC}" type="slidenum">
              <a:rPr lang="en-US" smtClean="0"/>
              <a:pPr/>
              <a:t>123</a:t>
            </a:fld>
            <a:endParaRPr lang="en-US"/>
          </a:p>
        </p:txBody>
      </p:sp>
      <p:pic>
        <p:nvPicPr>
          <p:cNvPr id="4" name="Content Placeholder 3" descr="Related image"/>
          <p:cNvPicPr>
            <a:picLocks/>
          </p:cNvPicPr>
          <p:nvPr/>
        </p:nvPicPr>
        <p:blipFill>
          <a:blip r:embed="rId2" cstate="print"/>
          <a:srcRect/>
          <a:stretch>
            <a:fillRect/>
          </a:stretch>
        </p:blipFill>
        <p:spPr bwMode="auto">
          <a:xfrm>
            <a:off x="1007604" y="2798452"/>
            <a:ext cx="7128792" cy="3456384"/>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5" name="Straight Connector 8"/>
          <p:cNvCxnSpPr>
            <a:cxnSpLocks noChangeShapeType="1"/>
          </p:cNvCxnSpPr>
          <p:nvPr/>
        </p:nvCxnSpPr>
        <p:spPr bwMode="auto">
          <a:xfrm>
            <a:off x="2263775" y="4495800"/>
            <a:ext cx="4645025" cy="1588"/>
          </a:xfrm>
          <a:prstGeom prst="line">
            <a:avLst/>
          </a:prstGeom>
          <a:ln>
            <a:headEnd/>
            <a:tailEnd/>
          </a:ln>
        </p:spPr>
        <p:style>
          <a:lnRef idx="2">
            <a:schemeClr val="accent3"/>
          </a:lnRef>
          <a:fillRef idx="0">
            <a:schemeClr val="accent3"/>
          </a:fillRef>
          <a:effectRef idx="1">
            <a:schemeClr val="accent3"/>
          </a:effectRef>
          <a:fontRef idx="minor">
            <a:schemeClr val="tx1"/>
          </a:fontRef>
        </p:style>
      </p:cxnSp>
      <p:sp>
        <p:nvSpPr>
          <p:cNvPr id="3" name="Rectangle 2"/>
          <p:cNvSpPr/>
          <p:nvPr/>
        </p:nvSpPr>
        <p:spPr>
          <a:xfrm>
            <a:off x="1187625" y="1340768"/>
            <a:ext cx="6840760" cy="3785652"/>
          </a:xfrm>
          <a:prstGeom prst="rect">
            <a:avLst/>
          </a:prstGeom>
        </p:spPr>
        <p:txBody>
          <a:bodyPr wrap="square">
            <a:spAutoFit/>
          </a:bodyPr>
          <a:lstStyle/>
          <a:p>
            <a:pPr algn="ctr">
              <a:defRPr/>
            </a:pPr>
            <a:r>
              <a:rPr lang="en-US" sz="4000" b="1" dirty="0">
                <a:solidFill>
                  <a:schemeClr val="accent3">
                    <a:lumMod val="75000"/>
                  </a:schemeClr>
                </a:solidFill>
                <a:effectLst>
                  <a:outerShdw blurRad="38100" dist="38100" dir="2700000" algn="tl">
                    <a:srgbClr val="000000">
                      <a:alpha val="43137"/>
                    </a:srgbClr>
                  </a:outerShdw>
                </a:effectLst>
              </a:rPr>
              <a:t>Good Manufacturing Practices, Hygienic and Sanitary</a:t>
            </a:r>
            <a:br>
              <a:rPr lang="en-US" sz="4000" b="1" dirty="0">
                <a:solidFill>
                  <a:schemeClr val="accent3">
                    <a:lumMod val="75000"/>
                  </a:schemeClr>
                </a:solidFill>
                <a:effectLst>
                  <a:outerShdw blurRad="38100" dist="38100" dir="2700000" algn="tl">
                    <a:srgbClr val="000000">
                      <a:alpha val="43137"/>
                    </a:srgbClr>
                  </a:outerShdw>
                </a:effectLst>
              </a:rPr>
            </a:br>
            <a:r>
              <a:rPr lang="en-US" sz="4000" b="1" dirty="0">
                <a:solidFill>
                  <a:schemeClr val="accent3">
                    <a:lumMod val="75000"/>
                  </a:schemeClr>
                </a:solidFill>
                <a:effectLst>
                  <a:outerShdw blurRad="38100" dist="38100" dir="2700000" algn="tl">
                    <a:srgbClr val="000000">
                      <a:alpha val="43137"/>
                    </a:srgbClr>
                  </a:outerShdw>
                </a:effectLst>
              </a:rPr>
              <a:t>   Practices for </a:t>
            </a:r>
          </a:p>
          <a:p>
            <a:pPr algn="ctr">
              <a:defRPr/>
            </a:pPr>
            <a:r>
              <a:rPr lang="en-US" sz="4000" b="1" dirty="0">
                <a:solidFill>
                  <a:schemeClr val="accent3">
                    <a:lumMod val="75000"/>
                  </a:schemeClr>
                </a:solidFill>
                <a:effectLst>
                  <a:outerShdw blurRad="38100" dist="38100" dir="2700000" algn="tl">
                    <a:srgbClr val="000000">
                      <a:alpha val="43137"/>
                    </a:srgbClr>
                  </a:outerShdw>
                </a:effectLst>
              </a:rPr>
              <a:t>Health Supplements  &amp; </a:t>
            </a:r>
            <a:r>
              <a:rPr lang="en-US" sz="4000" b="1" dirty="0" err="1">
                <a:solidFill>
                  <a:schemeClr val="accent3">
                    <a:lumMod val="75000"/>
                  </a:schemeClr>
                </a:solidFill>
                <a:effectLst>
                  <a:outerShdw blurRad="38100" dist="38100" dir="2700000" algn="tl">
                    <a:srgbClr val="000000">
                      <a:alpha val="43137"/>
                    </a:srgbClr>
                  </a:outerShdw>
                </a:effectLst>
              </a:rPr>
              <a:t>Nutraceuticals</a:t>
            </a:r>
            <a:r>
              <a:rPr lang="en-US" sz="4000" b="1" dirty="0">
                <a:solidFill>
                  <a:schemeClr val="accent3">
                    <a:lumMod val="75000"/>
                  </a:schemeClr>
                </a:solidFill>
                <a:effectLst>
                  <a:outerShdw blurRad="38100" dist="38100" dir="2700000" algn="tl">
                    <a:srgbClr val="000000">
                      <a:alpha val="43137"/>
                    </a:srgbClr>
                  </a:outerShdw>
                </a:effectLst>
              </a:rPr>
              <a:t> </a:t>
            </a:r>
          </a:p>
          <a:p>
            <a:pPr algn="ctr">
              <a:defRPr/>
            </a:pPr>
            <a:r>
              <a:rPr lang="en-US" sz="4000" b="1" dirty="0">
                <a:effectLst>
                  <a:outerShdw blurRad="38100" dist="38100" dir="2700000" algn="tl">
                    <a:srgbClr val="000000">
                      <a:alpha val="43137"/>
                    </a:srgbClr>
                  </a:outerShdw>
                </a:effectLst>
                <a:latin typeface="+mn-lt"/>
              </a:rPr>
              <a:t>Module 6 </a:t>
            </a:r>
            <a:endParaRPr lang="en-IN" sz="4000" b="1" dirty="0">
              <a:ln/>
              <a:effectLst>
                <a:outerShdw blurRad="38100" dist="38100" dir="2700000" algn="tl">
                  <a:srgbClr val="000000">
                    <a:alpha val="43137"/>
                  </a:srgbClr>
                </a:outerShdw>
              </a:effectLst>
              <a:latin typeface="+mn-lt"/>
            </a:endParaRPr>
          </a:p>
        </p:txBody>
      </p:sp>
      <p:sp>
        <p:nvSpPr>
          <p:cNvPr id="3079" name="Slide Number Placeholder 6"/>
          <p:cNvSpPr>
            <a:spLocks noGrp="1"/>
          </p:cNvSpPr>
          <p:nvPr>
            <p:ph type="sldNum" sz="quarter" idx="12"/>
          </p:nvPr>
        </p:nvSpPr>
        <p:spPr bwMode="auto">
          <a:noFill/>
          <a:ln>
            <a:miter lim="800000"/>
            <a:headEnd/>
            <a:tailEnd/>
          </a:ln>
        </p:spPr>
        <p:txBody>
          <a:bodyPr/>
          <a:lstStyle/>
          <a:p>
            <a:fld id="{42173947-47B2-4EED-B8A2-C861451BDAB8}" type="slidenum">
              <a:rPr lang="en-US" altLang="en-US" smtClean="0"/>
              <a:pPr/>
              <a:t>124</a:t>
            </a:fld>
            <a:endParaRPr lang="en-US" alt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090" y="4585769"/>
            <a:ext cx="3195774" cy="2130516"/>
          </a:xfrm>
          <a:prstGeom prst="round2DiagRect">
            <a:avLst>
              <a:gd name="adj1" fmla="val 16667"/>
              <a:gd name="adj2" fmla="val 50000"/>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6" y="764704"/>
            <a:ext cx="9144000" cy="620688"/>
          </a:xfrm>
        </p:spPr>
        <p:txBody>
          <a:bodyPr>
            <a:normAutofit fontScale="90000"/>
          </a:bodyPr>
          <a:lstStyle/>
          <a:p>
            <a:pPr fontAlgn="ctr">
              <a:defRPr/>
            </a:pPr>
            <a:r>
              <a:rPr lang="en-IN" sz="4000" b="1" dirty="0">
                <a:solidFill>
                  <a:srgbClr val="000000"/>
                </a:solidFill>
                <a:effectLst>
                  <a:outerShdw blurRad="38100" dist="38100" dir="2700000" algn="tl">
                    <a:srgbClr val="000000">
                      <a:alpha val="43137"/>
                    </a:srgbClr>
                  </a:outerShdw>
                </a:effectLst>
              </a:rPr>
              <a:t>Contents</a:t>
            </a:r>
            <a:r>
              <a:rPr lang="en-IN" sz="4000" dirty="0">
                <a:solidFill>
                  <a:srgbClr val="000000"/>
                </a:solidFill>
              </a:rPr>
              <a:t> </a:t>
            </a:r>
          </a:p>
        </p:txBody>
      </p:sp>
      <p:sp>
        <p:nvSpPr>
          <p:cNvPr id="8195" name="Content Placeholder 2"/>
          <p:cNvSpPr>
            <a:spLocks noGrp="1"/>
          </p:cNvSpPr>
          <p:nvPr>
            <p:ph idx="1"/>
          </p:nvPr>
        </p:nvSpPr>
        <p:spPr>
          <a:xfrm>
            <a:off x="152400" y="548680"/>
            <a:ext cx="8686800" cy="5775920"/>
          </a:xfrm>
        </p:spPr>
        <p:txBody>
          <a:bodyPr/>
          <a:lstStyle/>
          <a:p>
            <a:pPr>
              <a:buFont typeface="Arial" charset="0"/>
              <a:buNone/>
            </a:pPr>
            <a:endParaRPr lang="en-IN" sz="2000" dirty="0"/>
          </a:p>
          <a:p>
            <a:pPr>
              <a:buFont typeface="Arial" charset="0"/>
              <a:buNone/>
            </a:pPr>
            <a:endParaRPr lang="en-IN" sz="2400" dirty="0"/>
          </a:p>
          <a:p>
            <a:pPr>
              <a:buFont typeface="Arial" charset="0"/>
              <a:buNone/>
            </a:pPr>
            <a:endParaRPr lang="en-IN" dirty="0"/>
          </a:p>
          <a:p>
            <a:endParaRPr lang="en-IN" dirty="0"/>
          </a:p>
        </p:txBody>
      </p:sp>
      <p:graphicFrame>
        <p:nvGraphicFramePr>
          <p:cNvPr id="4" name="Table 3"/>
          <p:cNvGraphicFramePr>
            <a:graphicFrameLocks noGrp="1"/>
          </p:cNvGraphicFramePr>
          <p:nvPr>
            <p:extLst>
              <p:ext uri="{D42A27DB-BD31-4B8C-83A1-F6EECF244321}">
                <p14:modId xmlns:p14="http://schemas.microsoft.com/office/powerpoint/2010/main" val="179315574"/>
              </p:ext>
            </p:extLst>
          </p:nvPr>
        </p:nvGraphicFramePr>
        <p:xfrm>
          <a:off x="1062035" y="1976635"/>
          <a:ext cx="7019929" cy="3625455"/>
        </p:xfrm>
        <a:graphic>
          <a:graphicData uri="http://schemas.openxmlformats.org/drawingml/2006/table">
            <a:tbl>
              <a:tblPr firstRow="1" bandRow="1">
                <a:tableStyleId>{F5AB1C69-6EDB-4FF4-983F-18BD219EF322}</a:tableStyleId>
              </a:tblPr>
              <a:tblGrid>
                <a:gridCol w="732129">
                  <a:extLst>
                    <a:ext uri="{9D8B030D-6E8A-4147-A177-3AD203B41FA5}">
                      <a16:colId xmlns:a16="http://schemas.microsoft.com/office/drawing/2014/main" val="20000"/>
                    </a:ext>
                  </a:extLst>
                </a:gridCol>
                <a:gridCol w="1385953">
                  <a:extLst>
                    <a:ext uri="{9D8B030D-6E8A-4147-A177-3AD203B41FA5}">
                      <a16:colId xmlns:a16="http://schemas.microsoft.com/office/drawing/2014/main" val="20001"/>
                    </a:ext>
                  </a:extLst>
                </a:gridCol>
                <a:gridCol w="860276">
                  <a:extLst>
                    <a:ext uri="{9D8B030D-6E8A-4147-A177-3AD203B41FA5}">
                      <a16:colId xmlns:a16="http://schemas.microsoft.com/office/drawing/2014/main" val="20002"/>
                    </a:ext>
                  </a:extLst>
                </a:gridCol>
                <a:gridCol w="4041571">
                  <a:extLst>
                    <a:ext uri="{9D8B030D-6E8A-4147-A177-3AD203B41FA5}">
                      <a16:colId xmlns:a16="http://schemas.microsoft.com/office/drawing/2014/main" val="20003"/>
                    </a:ext>
                  </a:extLst>
                </a:gridCol>
              </a:tblGrid>
              <a:tr h="1152128">
                <a:tc>
                  <a:txBody>
                    <a:bodyPr/>
                    <a:lstStyle/>
                    <a:p>
                      <a:pPr algn="ctr" fontAlgn="ctr"/>
                      <a:r>
                        <a:rPr lang="en-IN" sz="1800" b="1" i="0" u="none" strike="noStrike" dirty="0">
                          <a:solidFill>
                            <a:schemeClr val="bg1"/>
                          </a:solidFill>
                          <a:effectLst/>
                          <a:latin typeface="Calibri"/>
                        </a:rPr>
                        <a:t>S. No.</a:t>
                      </a:r>
                    </a:p>
                  </a:txBody>
                  <a:tcPr marL="9525" marR="9525" marT="9525" marB="0" anchor="ctr"/>
                </a:tc>
                <a:tc>
                  <a:txBody>
                    <a:bodyPr/>
                    <a:lstStyle/>
                    <a:p>
                      <a:pPr algn="ctr" fontAlgn="ctr"/>
                      <a:r>
                        <a:rPr lang="en-IN" sz="1800" b="1" i="0" u="none" strike="noStrike" dirty="0">
                          <a:solidFill>
                            <a:schemeClr val="bg1"/>
                          </a:solidFill>
                          <a:effectLst/>
                          <a:latin typeface="Calibri"/>
                        </a:rPr>
                        <a:t>Operational Flow</a:t>
                      </a:r>
                    </a:p>
                  </a:txBody>
                  <a:tcPr marL="9525" marR="9525" marT="9525" marB="0" anchor="ctr"/>
                </a:tc>
                <a:tc>
                  <a:txBody>
                    <a:bodyPr/>
                    <a:lstStyle/>
                    <a:p>
                      <a:pPr algn="ctr" fontAlgn="ctr"/>
                      <a:r>
                        <a:rPr lang="en-US" sz="1800" b="1" i="0" u="none" strike="noStrike" dirty="0">
                          <a:solidFill>
                            <a:schemeClr val="bg1"/>
                          </a:solidFill>
                          <a:effectLst/>
                          <a:latin typeface="Calibri"/>
                        </a:rPr>
                        <a:t>Sub Section No. </a:t>
                      </a:r>
                      <a:endParaRPr lang="en-IN" sz="1800" b="1" i="0" u="none" strike="noStrike" dirty="0">
                        <a:solidFill>
                          <a:schemeClr val="bg1"/>
                        </a:solidFill>
                        <a:effectLst/>
                        <a:latin typeface="Calibri"/>
                      </a:endParaRPr>
                    </a:p>
                  </a:txBody>
                  <a:tcPr marL="9525" marR="9525" marT="9525" marB="0" anchor="ctr"/>
                </a:tc>
                <a:tc>
                  <a:txBody>
                    <a:bodyPr/>
                    <a:lstStyle/>
                    <a:p>
                      <a:pPr algn="ctr" fontAlgn="ctr"/>
                      <a:r>
                        <a:rPr lang="en-IN" sz="1800" b="1" i="0" u="none" strike="noStrike" dirty="0">
                          <a:solidFill>
                            <a:schemeClr val="bg1"/>
                          </a:solidFill>
                          <a:effectLst/>
                          <a:latin typeface="Calibri"/>
                        </a:rPr>
                        <a:t>Heading </a:t>
                      </a:r>
                    </a:p>
                  </a:txBody>
                  <a:tcPr marL="9525" marR="9525" marT="9525" marB="0" anchor="ctr"/>
                </a:tc>
                <a:extLst>
                  <a:ext uri="{0D108BD9-81ED-4DB2-BD59-A6C34878D82A}">
                    <a16:rowId xmlns:a16="http://schemas.microsoft.com/office/drawing/2014/main" val="10000"/>
                  </a:ext>
                </a:extLst>
              </a:tr>
              <a:tr h="544410">
                <a:tc rowSpan="5">
                  <a:txBody>
                    <a:bodyPr/>
                    <a:lstStyle/>
                    <a:p>
                      <a:pPr algn="ctr" fontAlgn="ctr"/>
                      <a:r>
                        <a:rPr lang="en-IN" sz="1800" b="1" i="0" u="none" strike="noStrike" dirty="0">
                          <a:solidFill>
                            <a:srgbClr val="000000"/>
                          </a:solidFill>
                          <a:effectLst/>
                          <a:latin typeface="Calibri"/>
                        </a:rPr>
                        <a:t>6.0</a:t>
                      </a:r>
                    </a:p>
                  </a:txBody>
                  <a:tcPr marL="9525" marR="9525" marT="9524" marB="0" anchor="ctr"/>
                </a:tc>
                <a:tc rowSpan="5">
                  <a:txBody>
                    <a:bodyPr/>
                    <a:lstStyle/>
                    <a:p>
                      <a:pPr algn="ctr" fontAlgn="ctr"/>
                      <a:r>
                        <a:rPr lang="en-US" sz="1800" b="1" dirty="0"/>
                        <a:t>Personal Hygiene</a:t>
                      </a:r>
                      <a:r>
                        <a:rPr lang="en-IN" sz="1800" b="1" i="0" u="none" strike="noStrike" dirty="0">
                          <a:solidFill>
                            <a:srgbClr val="000000"/>
                          </a:solidFill>
                          <a:effectLst/>
                          <a:latin typeface="Calibri"/>
                        </a:rPr>
                        <a:t> </a:t>
                      </a:r>
                    </a:p>
                  </a:txBody>
                  <a:tcPr marL="9525" marR="9525" marT="9524" marB="0" anchor="ctr"/>
                </a:tc>
                <a:tc>
                  <a:txBody>
                    <a:bodyPr/>
                    <a:lstStyle/>
                    <a:p>
                      <a:pPr algn="ctr" fontAlgn="b"/>
                      <a:r>
                        <a:rPr lang="en-US" sz="2000" b="0" i="0" u="none" strike="noStrike" dirty="0">
                          <a:solidFill>
                            <a:srgbClr val="000000"/>
                          </a:solidFill>
                          <a:effectLst/>
                          <a:latin typeface="Calibri"/>
                        </a:rPr>
                        <a:t>6.1</a:t>
                      </a:r>
                      <a:endParaRPr lang="en-IN" sz="2000" b="0" i="0" u="none" strike="noStrike" dirty="0">
                        <a:solidFill>
                          <a:srgbClr val="000000"/>
                        </a:solidFill>
                        <a:effectLst/>
                        <a:latin typeface="Calibri"/>
                      </a:endParaRPr>
                    </a:p>
                  </a:txBody>
                  <a:tcPr marL="9525" marR="9525" marT="9524" marB="0" anchor="ctr"/>
                </a:tc>
                <a:tc>
                  <a:txBody>
                    <a:bodyPr/>
                    <a:lstStyle/>
                    <a:p>
                      <a:pPr algn="l" fontAlgn="b"/>
                      <a:r>
                        <a:rPr lang="en-US" sz="2000" b="0" i="0" u="none" strike="noStrike" dirty="0">
                          <a:solidFill>
                            <a:srgbClr val="000000"/>
                          </a:solidFill>
                          <a:effectLst/>
                          <a:latin typeface="Calibri"/>
                        </a:rPr>
                        <a:t>Health Status , Illness &amp; Injury</a:t>
                      </a:r>
                      <a:endParaRPr lang="en-IN" sz="2000" b="0" i="0" u="none" strike="noStrike" dirty="0">
                        <a:solidFill>
                          <a:srgbClr val="000000"/>
                        </a:solidFill>
                        <a:effectLst/>
                        <a:latin typeface="Calibri"/>
                      </a:endParaRPr>
                    </a:p>
                  </a:txBody>
                  <a:tcPr marL="9525" marR="9525" marT="9524" marB="0" anchor="ctr"/>
                </a:tc>
                <a:extLst>
                  <a:ext uri="{0D108BD9-81ED-4DB2-BD59-A6C34878D82A}">
                    <a16:rowId xmlns:a16="http://schemas.microsoft.com/office/drawing/2014/main" val="10001"/>
                  </a:ext>
                </a:extLst>
              </a:tr>
              <a:tr h="535710">
                <a:tc vMerge="1">
                  <a:txBody>
                    <a:bodyPr/>
                    <a:lstStyle/>
                    <a:p>
                      <a:endParaRPr lang="en-IN"/>
                    </a:p>
                  </a:txBody>
                  <a:tcPr/>
                </a:tc>
                <a:tc vMerge="1">
                  <a:txBody>
                    <a:bodyPr/>
                    <a:lstStyle/>
                    <a:p>
                      <a:pPr algn="l" fontAlgn="ctr"/>
                      <a:endParaRPr lang="en-IN" sz="1200" b="0" i="0" u="none" strike="noStrike" dirty="0">
                        <a:solidFill>
                          <a:srgbClr val="000000"/>
                        </a:solidFill>
                        <a:effectLst/>
                        <a:latin typeface="Calibri"/>
                      </a:endParaRPr>
                    </a:p>
                  </a:txBody>
                  <a:tcPr marL="9525" marR="9525" marT="9525" marB="0" anchor="ctr"/>
                </a:tc>
                <a:tc>
                  <a:txBody>
                    <a:bodyPr/>
                    <a:lstStyle/>
                    <a:p>
                      <a:pPr algn="ctr" fontAlgn="b"/>
                      <a:r>
                        <a:rPr lang="en-US" sz="2000" b="0" i="0" u="none" strike="noStrike" dirty="0">
                          <a:solidFill>
                            <a:srgbClr val="000000"/>
                          </a:solidFill>
                          <a:effectLst/>
                          <a:latin typeface="Calibri"/>
                        </a:rPr>
                        <a:t>6.2</a:t>
                      </a:r>
                      <a:endParaRPr lang="en-IN" sz="2000" b="0" i="0" u="none" strike="noStrike" dirty="0">
                        <a:solidFill>
                          <a:srgbClr val="000000"/>
                        </a:solidFill>
                        <a:effectLst/>
                        <a:latin typeface="Calibri"/>
                      </a:endParaRPr>
                    </a:p>
                  </a:txBody>
                  <a:tcPr marL="9525" marR="9525" marT="9524"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0000"/>
                          </a:solidFill>
                          <a:effectLst/>
                          <a:latin typeface="Calibri"/>
                        </a:rPr>
                        <a:t>Personal </a:t>
                      </a:r>
                      <a:r>
                        <a:rPr lang="en-US" sz="2000" b="0" i="0" u="none" strike="noStrike" dirty="0">
                          <a:solidFill>
                            <a:srgbClr val="000000"/>
                          </a:solidFill>
                          <a:effectLst/>
                          <a:latin typeface="+mn-lt"/>
                        </a:rPr>
                        <a:t>Cleanliness</a:t>
                      </a:r>
                      <a:endParaRPr lang="en-IN" sz="2000" dirty="0"/>
                    </a:p>
                  </a:txBody>
                  <a:tcPr marL="9525" marR="9525" marT="9524" marB="0" anchor="ctr"/>
                </a:tc>
                <a:extLst>
                  <a:ext uri="{0D108BD9-81ED-4DB2-BD59-A6C34878D82A}">
                    <a16:rowId xmlns:a16="http://schemas.microsoft.com/office/drawing/2014/main" val="10002"/>
                  </a:ext>
                </a:extLst>
              </a:tr>
              <a:tr h="446027">
                <a:tc vMerge="1">
                  <a:txBody>
                    <a:bodyPr/>
                    <a:lstStyle/>
                    <a:p>
                      <a:pPr algn="ctr" fontAlgn="ctr"/>
                      <a:endParaRPr lang="en-IN" sz="1800" b="1" i="0" u="none" strike="noStrike" dirty="0">
                        <a:solidFill>
                          <a:srgbClr val="000000"/>
                        </a:solidFill>
                        <a:effectLst/>
                        <a:latin typeface="Calibri"/>
                      </a:endParaRPr>
                    </a:p>
                  </a:txBody>
                  <a:tcPr marL="9525" marR="9525" marT="9524" marB="0" anchor="ctr"/>
                </a:tc>
                <a:tc vMerge="1">
                  <a:txBody>
                    <a:bodyPr/>
                    <a:lstStyle/>
                    <a:p>
                      <a:pPr algn="l" fontAlgn="ctr"/>
                      <a:endParaRPr lang="en-IN" sz="1800" b="1" i="0" u="none" strike="noStrike" dirty="0">
                        <a:solidFill>
                          <a:srgbClr val="000000"/>
                        </a:solidFill>
                        <a:effectLst/>
                        <a:latin typeface="Calibri"/>
                      </a:endParaRPr>
                    </a:p>
                  </a:txBody>
                  <a:tcPr marL="9525" marR="9525" marT="9524" marB="0" anchor="ctr"/>
                </a:tc>
                <a:tc>
                  <a:txBody>
                    <a:bodyPr/>
                    <a:lstStyle/>
                    <a:p>
                      <a:pPr algn="ctr" fontAlgn="b"/>
                      <a:r>
                        <a:rPr lang="en-US" sz="2000" b="0" i="0" u="none" strike="noStrike" dirty="0">
                          <a:solidFill>
                            <a:srgbClr val="000000"/>
                          </a:solidFill>
                          <a:effectLst/>
                          <a:latin typeface="Calibri"/>
                        </a:rPr>
                        <a:t>6.3</a:t>
                      </a:r>
                      <a:endParaRPr lang="en-IN" sz="2000" b="0" i="0" u="none" strike="noStrike" dirty="0">
                        <a:solidFill>
                          <a:srgbClr val="000000"/>
                        </a:solidFill>
                        <a:effectLst/>
                        <a:latin typeface="Calibri"/>
                      </a:endParaRPr>
                    </a:p>
                  </a:txBody>
                  <a:tcPr marL="9525" marR="9525" marT="9524"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dirty="0">
                          <a:solidFill>
                            <a:srgbClr val="000000"/>
                          </a:solidFill>
                          <a:effectLst/>
                          <a:latin typeface="+mn-lt"/>
                        </a:rPr>
                        <a:t>Personal </a:t>
                      </a:r>
                      <a:r>
                        <a:rPr lang="en-US" sz="2000" b="0" i="0" u="none" strike="noStrike" dirty="0" err="1">
                          <a:solidFill>
                            <a:srgbClr val="000000"/>
                          </a:solidFill>
                          <a:effectLst/>
                          <a:latin typeface="+mn-lt"/>
                        </a:rPr>
                        <a:t>Behaviour</a:t>
                      </a:r>
                      <a:endParaRPr lang="en-IN" sz="2000" b="0" i="0" u="none" strike="noStrike" dirty="0">
                        <a:solidFill>
                          <a:srgbClr val="000000"/>
                        </a:solidFill>
                        <a:effectLst/>
                        <a:latin typeface="+mn-lt"/>
                      </a:endParaRPr>
                    </a:p>
                  </a:txBody>
                  <a:tcPr marL="9525" marR="9525" marT="9524" marB="0" anchor="ctr"/>
                </a:tc>
                <a:extLst>
                  <a:ext uri="{0D108BD9-81ED-4DB2-BD59-A6C34878D82A}">
                    <a16:rowId xmlns:a16="http://schemas.microsoft.com/office/drawing/2014/main" val="10003"/>
                  </a:ext>
                </a:extLst>
              </a:tr>
              <a:tr h="473590">
                <a:tc vMerge="1">
                  <a:txBody>
                    <a:bodyPr/>
                    <a:lstStyle/>
                    <a:p>
                      <a:pPr algn="ctr" fontAlgn="ctr"/>
                      <a:endParaRPr lang="en-IN" sz="1800" b="1" i="0" u="none" strike="noStrike" dirty="0">
                        <a:solidFill>
                          <a:srgbClr val="000000"/>
                        </a:solidFill>
                        <a:effectLst/>
                        <a:latin typeface="Calibri"/>
                      </a:endParaRPr>
                    </a:p>
                  </a:txBody>
                  <a:tcPr marL="9525" marR="9525" marT="9524" marB="0" anchor="ctr"/>
                </a:tc>
                <a:tc vMerge="1">
                  <a:txBody>
                    <a:bodyPr/>
                    <a:lstStyle/>
                    <a:p>
                      <a:pPr algn="l" fontAlgn="ctr"/>
                      <a:endParaRPr lang="en-IN" sz="1800" b="1" i="0" u="none" strike="noStrike" dirty="0">
                        <a:solidFill>
                          <a:srgbClr val="000000"/>
                        </a:solidFill>
                        <a:effectLst/>
                        <a:latin typeface="Calibri"/>
                      </a:endParaRPr>
                    </a:p>
                  </a:txBody>
                  <a:tcPr marL="9525" marR="9525" marT="9524" marB="0" anchor="ctr"/>
                </a:tc>
                <a:tc>
                  <a:txBody>
                    <a:bodyPr/>
                    <a:lstStyle/>
                    <a:p>
                      <a:pPr algn="ctr" fontAlgn="b"/>
                      <a:r>
                        <a:rPr lang="en-US" sz="2000" b="0" i="0" u="none" strike="noStrike" dirty="0">
                          <a:solidFill>
                            <a:srgbClr val="000000"/>
                          </a:solidFill>
                          <a:effectLst/>
                          <a:latin typeface="Calibri"/>
                        </a:rPr>
                        <a:t>6.4</a:t>
                      </a:r>
                      <a:endParaRPr lang="en-IN" sz="2000" b="0" i="0" u="none" strike="noStrike" dirty="0">
                        <a:solidFill>
                          <a:srgbClr val="000000"/>
                        </a:solidFill>
                        <a:effectLst/>
                        <a:latin typeface="Calibri"/>
                      </a:endParaRPr>
                    </a:p>
                  </a:txBody>
                  <a:tcPr marL="9525" marR="9525" marT="9524" marB="0" anchor="ctr"/>
                </a:tc>
                <a:tc>
                  <a:txBody>
                    <a:bodyPr/>
                    <a:lstStyle/>
                    <a:p>
                      <a:pPr algn="l" fontAlgn="b"/>
                      <a:r>
                        <a:rPr lang="en-US" sz="2000" b="0" i="0" u="none" strike="noStrike" dirty="0">
                          <a:solidFill>
                            <a:srgbClr val="000000"/>
                          </a:solidFill>
                          <a:effectLst/>
                          <a:latin typeface="Calibri"/>
                        </a:rPr>
                        <a:t>Work wear  &amp; Grooming</a:t>
                      </a:r>
                      <a:endParaRPr lang="en-IN" sz="2000" b="0" i="0" u="none" strike="noStrike" dirty="0">
                        <a:solidFill>
                          <a:srgbClr val="000000"/>
                        </a:solidFill>
                        <a:effectLst/>
                        <a:latin typeface="Calibri"/>
                      </a:endParaRPr>
                    </a:p>
                  </a:txBody>
                  <a:tcPr marL="9525" marR="9525" marT="9524" marB="0" anchor="ctr"/>
                </a:tc>
                <a:extLst>
                  <a:ext uri="{0D108BD9-81ED-4DB2-BD59-A6C34878D82A}">
                    <a16:rowId xmlns:a16="http://schemas.microsoft.com/office/drawing/2014/main" val="10004"/>
                  </a:ext>
                </a:extLst>
              </a:tr>
              <a:tr h="473590">
                <a:tc vMerge="1">
                  <a:txBody>
                    <a:bodyPr/>
                    <a:lstStyle/>
                    <a:p>
                      <a:pPr algn="ctr" fontAlgn="ctr"/>
                      <a:endParaRPr lang="en-IN" sz="1800" b="1" i="0" u="none" strike="noStrike" dirty="0">
                        <a:solidFill>
                          <a:srgbClr val="000000"/>
                        </a:solidFill>
                        <a:effectLst/>
                        <a:latin typeface="Calibri"/>
                      </a:endParaRPr>
                    </a:p>
                  </a:txBody>
                  <a:tcPr marL="9525" marR="9525" marT="9524" marB="0" anchor="ctr"/>
                </a:tc>
                <a:tc vMerge="1">
                  <a:txBody>
                    <a:bodyPr/>
                    <a:lstStyle/>
                    <a:p>
                      <a:pPr algn="l" fontAlgn="ctr"/>
                      <a:endParaRPr lang="en-IN" sz="1800" b="1" i="0" u="none" strike="noStrike" dirty="0">
                        <a:solidFill>
                          <a:srgbClr val="000000"/>
                        </a:solidFill>
                        <a:effectLst/>
                        <a:latin typeface="Calibri"/>
                      </a:endParaRPr>
                    </a:p>
                  </a:txBody>
                  <a:tcPr marL="9525" marR="9525" marT="9524" marB="0" anchor="ctr"/>
                </a:tc>
                <a:tc>
                  <a:txBody>
                    <a:bodyPr/>
                    <a:lstStyle/>
                    <a:p>
                      <a:pPr algn="ctr" fontAlgn="b"/>
                      <a:r>
                        <a:rPr lang="en-US" sz="2000" b="0" i="0" u="none" strike="noStrike" dirty="0">
                          <a:solidFill>
                            <a:srgbClr val="000000"/>
                          </a:solidFill>
                          <a:effectLst/>
                          <a:latin typeface="Calibri"/>
                        </a:rPr>
                        <a:t>6.5</a:t>
                      </a:r>
                      <a:endParaRPr lang="en-IN" sz="2000" b="0" i="0" u="none" strike="noStrike" dirty="0">
                        <a:solidFill>
                          <a:srgbClr val="000000"/>
                        </a:solidFill>
                        <a:effectLst/>
                        <a:latin typeface="Calibri"/>
                      </a:endParaRPr>
                    </a:p>
                  </a:txBody>
                  <a:tcPr marL="9525" marR="9525" marT="9524" marB="0" anchor="ctr"/>
                </a:tc>
                <a:tc>
                  <a:txBody>
                    <a:bodyPr/>
                    <a:lstStyle/>
                    <a:p>
                      <a:pPr algn="l" fontAlgn="b"/>
                      <a:r>
                        <a:rPr lang="en-US" sz="2000" b="0" i="0" u="none" strike="noStrike" dirty="0">
                          <a:solidFill>
                            <a:srgbClr val="000000"/>
                          </a:solidFill>
                          <a:effectLst/>
                          <a:latin typeface="+mn-lt"/>
                        </a:rPr>
                        <a:t>Visitors Control </a:t>
                      </a:r>
                      <a:endParaRPr lang="en-IN" sz="2000" b="0" i="0" u="none" strike="noStrike" dirty="0">
                        <a:solidFill>
                          <a:srgbClr val="000000"/>
                        </a:solidFill>
                        <a:effectLst/>
                        <a:latin typeface="Calibri"/>
                      </a:endParaRPr>
                    </a:p>
                  </a:txBody>
                  <a:tcPr marL="9525" marR="9525" marT="9524" marB="0" anchor="ctr"/>
                </a:tc>
                <a:extLst>
                  <a:ext uri="{0D108BD9-81ED-4DB2-BD59-A6C34878D82A}">
                    <a16:rowId xmlns:a16="http://schemas.microsoft.com/office/drawing/2014/main" val="10005"/>
                  </a:ext>
                </a:extLst>
              </a:tr>
            </a:tbl>
          </a:graphicData>
        </a:graphic>
      </p:graphicFrame>
      <p:sp>
        <p:nvSpPr>
          <p:cNvPr id="8271" name="Slide Number Placeholder 4"/>
          <p:cNvSpPr>
            <a:spLocks noGrp="1"/>
          </p:cNvSpPr>
          <p:nvPr>
            <p:ph type="sldNum" sz="quarter" idx="12"/>
          </p:nvPr>
        </p:nvSpPr>
        <p:spPr bwMode="auto">
          <a:noFill/>
          <a:ln>
            <a:miter lim="800000"/>
            <a:headEnd/>
            <a:tailEnd/>
          </a:ln>
        </p:spPr>
        <p:txBody>
          <a:bodyPr/>
          <a:lstStyle/>
          <a:p>
            <a:fld id="{F1D2E09D-6A85-49A1-8A87-14657F8206CA}" type="slidenum">
              <a:rPr lang="en-US" altLang="en-US" smtClean="0"/>
              <a:pPr/>
              <a:t>125</a:t>
            </a:fld>
            <a:endParaRPr lang="en-US" altLang="en-US"/>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48C297-E0BF-44F3-9475-C7DE7F8781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47" r="16981"/>
          <a:stretch/>
        </p:blipFill>
        <p:spPr>
          <a:xfrm>
            <a:off x="7113336" y="2775221"/>
            <a:ext cx="1748766" cy="3060340"/>
          </a:xfrm>
          <a:prstGeom prst="rect">
            <a:avLst/>
          </a:prstGeom>
        </p:spPr>
      </p:pic>
      <p:sp>
        <p:nvSpPr>
          <p:cNvPr id="2" name="Title 1"/>
          <p:cNvSpPr>
            <a:spLocks noGrp="1"/>
          </p:cNvSpPr>
          <p:nvPr>
            <p:ph type="title"/>
          </p:nvPr>
        </p:nvSpPr>
        <p:spPr>
          <a:xfrm>
            <a:off x="457200" y="1360182"/>
            <a:ext cx="8229600" cy="792088"/>
          </a:xfrm>
          <a:noFill/>
          <a:scene3d>
            <a:camera prst="orthographicFront"/>
            <a:lightRig rig="threePt" dir="t"/>
          </a:scene3d>
          <a:sp3d>
            <a:bevelT w="114300" prst="artDeco"/>
          </a:sp3d>
        </p:spPr>
        <p:txBody>
          <a:bodyPr>
            <a:noAutofit/>
          </a:bodyPr>
          <a:lstStyle/>
          <a:p>
            <a:br>
              <a:rPr lang="en-US" sz="2100" b="1" dirty="0"/>
            </a:br>
            <a:br>
              <a:rPr lang="en-US" sz="2100" b="1" dirty="0"/>
            </a:br>
            <a:br>
              <a:rPr lang="en-US" sz="2100" b="1" dirty="0"/>
            </a:br>
            <a:r>
              <a:rPr lang="en-US" sz="2100" b="1" dirty="0"/>
              <a:t>6.0  Personal Hygiene</a:t>
            </a:r>
            <a:br>
              <a:rPr lang="en-US" sz="2100" b="1" dirty="0"/>
            </a:br>
            <a:r>
              <a:rPr lang="en-US" sz="2100" b="1" dirty="0"/>
              <a:t>6.1 </a:t>
            </a:r>
            <a:r>
              <a:rPr lang="en-US" sz="2100" b="1" dirty="0">
                <a:solidFill>
                  <a:srgbClr val="000000"/>
                </a:solidFill>
              </a:rPr>
              <a:t>Health Status, Illness &amp; Injury </a:t>
            </a:r>
            <a:br>
              <a:rPr lang="en-US" sz="2100" b="1" dirty="0">
                <a:solidFill>
                  <a:srgbClr val="000000"/>
                </a:solidFill>
              </a:rPr>
            </a:br>
            <a:br>
              <a:rPr lang="en-US" sz="2100" b="1" dirty="0"/>
            </a:br>
            <a:r>
              <a:rPr lang="en-US" sz="2100" b="1" dirty="0"/>
              <a:t> </a:t>
            </a:r>
            <a:br>
              <a:rPr lang="en-IN" sz="2100" dirty="0">
                <a:solidFill>
                  <a:srgbClr val="000000"/>
                </a:solidFill>
              </a:rPr>
            </a:br>
            <a:r>
              <a:rPr lang="en-US" sz="2100" dirty="0"/>
              <a:t> </a:t>
            </a:r>
            <a:endParaRPr lang="en-IN" sz="2100" dirty="0"/>
          </a:p>
        </p:txBody>
      </p:sp>
      <p:sp>
        <p:nvSpPr>
          <p:cNvPr id="3" name="Content Placeholder 2"/>
          <p:cNvSpPr>
            <a:spLocks noGrp="1"/>
          </p:cNvSpPr>
          <p:nvPr>
            <p:ph idx="1"/>
          </p:nvPr>
        </p:nvSpPr>
        <p:spPr>
          <a:xfrm>
            <a:off x="323528" y="2469187"/>
            <a:ext cx="6783674" cy="3672408"/>
          </a:xfrm>
          <a:ln>
            <a:solidFill>
              <a:schemeClr val="accent3">
                <a:lumMod val="75000"/>
              </a:schemeClr>
            </a:solidFill>
          </a:ln>
        </p:spPr>
        <p:txBody>
          <a:bodyPr>
            <a:noAutofit/>
          </a:bodyPr>
          <a:lstStyle/>
          <a:p>
            <a:pPr algn="just"/>
            <a:r>
              <a:rPr lang="en-IN" sz="1800" dirty="0"/>
              <a:t>On Joining &amp; Annual Medical examination by a registered medical practitioner </a:t>
            </a:r>
          </a:p>
          <a:p>
            <a:pPr algn="just"/>
            <a:r>
              <a:rPr lang="en-IN" sz="1800" dirty="0"/>
              <a:t>Free from any infections and other communicable diseases</a:t>
            </a:r>
          </a:p>
          <a:p>
            <a:pPr algn="just"/>
            <a:r>
              <a:rPr lang="en-IN" sz="1800" dirty="0"/>
              <a:t>Vaccination against enteric group of diseases as per recommended schedule of vaccine</a:t>
            </a:r>
          </a:p>
          <a:p>
            <a:pPr algn="just"/>
            <a:r>
              <a:rPr lang="en-IN" sz="1800" dirty="0"/>
              <a:t>Record keeping </a:t>
            </a:r>
          </a:p>
          <a:p>
            <a:pPr algn="just"/>
            <a:r>
              <a:rPr lang="en-IN" sz="1800" dirty="0"/>
              <a:t>Prevent sick / ill personnel (suffering from disease) from handling / coming in contact with the finished goods</a:t>
            </a:r>
          </a:p>
          <a:p>
            <a:pPr algn="just"/>
            <a:r>
              <a:rPr lang="en-IN" sz="1800" dirty="0"/>
              <a:t>“Fit to Join” Certificate from Medical Practitioner before re-joining, post illness/injury</a:t>
            </a:r>
            <a:endParaRPr lang="en-US" sz="1800" dirty="0"/>
          </a:p>
          <a:p>
            <a:pPr algn="just"/>
            <a:r>
              <a:rPr lang="en-US" sz="1800" dirty="0"/>
              <a:t>Control practice of self – medication by handlers / employees</a:t>
            </a:r>
            <a:endParaRPr lang="en-IN" sz="1800" dirty="0"/>
          </a:p>
        </p:txBody>
      </p:sp>
      <p:sp>
        <p:nvSpPr>
          <p:cNvPr id="5" name="Slide Number Placeholder 1">
            <a:extLst>
              <a:ext uri="{FF2B5EF4-FFF2-40B4-BE49-F238E27FC236}">
                <a16:creationId xmlns:a16="http://schemas.microsoft.com/office/drawing/2014/main" id="{B3BD5CF1-8E26-4865-BC43-C58705B30D90}"/>
              </a:ext>
            </a:extLst>
          </p:cNvPr>
          <p:cNvSpPr>
            <a:spLocks noGrp="1"/>
          </p:cNvSpPr>
          <p:nvPr>
            <p:ph type="sldNum" sz="quarter" idx="12"/>
          </p:nvPr>
        </p:nvSpPr>
        <p:spPr>
          <a:xfrm>
            <a:off x="3347864" y="6414062"/>
            <a:ext cx="2133600" cy="365125"/>
          </a:xfrm>
        </p:spPr>
        <p:txBody>
          <a:bodyPr/>
          <a:lstStyle/>
          <a:p>
            <a:fld id="{9B441236-4707-B342-88D0-23B2CF2BA6BC}" type="slidenum">
              <a:rPr lang="en-US" smtClean="0"/>
              <a:pPr/>
              <a:t>126</a:t>
            </a:fld>
            <a:endParaRPr lang="en-US"/>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0768"/>
            <a:ext cx="8229600" cy="792088"/>
          </a:xfrm>
          <a:noFill/>
          <a:scene3d>
            <a:camera prst="orthographicFront"/>
            <a:lightRig rig="threePt" dir="t"/>
          </a:scene3d>
          <a:sp3d>
            <a:bevelT w="114300" prst="artDeco"/>
          </a:sp3d>
        </p:spPr>
        <p:txBody>
          <a:bodyPr>
            <a:noAutofit/>
          </a:bodyPr>
          <a:lstStyle/>
          <a:p>
            <a:br>
              <a:rPr lang="en-US" sz="2100" b="1" dirty="0"/>
            </a:br>
            <a:r>
              <a:rPr lang="en-US" sz="2100" b="1" dirty="0"/>
              <a:t>6.0  Personal Hygiene</a:t>
            </a:r>
            <a:br>
              <a:rPr lang="en-US" sz="2100" b="1" dirty="0"/>
            </a:br>
            <a:r>
              <a:rPr lang="en-US" sz="2100" b="1" dirty="0"/>
              <a:t>6.1 </a:t>
            </a:r>
            <a:r>
              <a:rPr lang="en-US" sz="2100" b="1" dirty="0">
                <a:solidFill>
                  <a:srgbClr val="000000"/>
                </a:solidFill>
              </a:rPr>
              <a:t>Health Status, Illness &amp; Injury </a:t>
            </a:r>
            <a:br>
              <a:rPr lang="en-US" sz="2100" b="1" dirty="0">
                <a:solidFill>
                  <a:srgbClr val="000000"/>
                </a:solidFill>
              </a:rPr>
            </a:br>
            <a:endParaRPr lang="en-IN" sz="2100" dirty="0"/>
          </a:p>
        </p:txBody>
      </p:sp>
      <p:sp>
        <p:nvSpPr>
          <p:cNvPr id="3" name="Content Placeholder 2"/>
          <p:cNvSpPr>
            <a:spLocks noGrp="1"/>
          </p:cNvSpPr>
          <p:nvPr>
            <p:ph idx="1"/>
          </p:nvPr>
        </p:nvSpPr>
        <p:spPr>
          <a:xfrm>
            <a:off x="481481" y="2348880"/>
            <a:ext cx="5709320" cy="3600400"/>
          </a:xfrm>
          <a:ln>
            <a:solidFill>
              <a:schemeClr val="accent2">
                <a:lumMod val="75000"/>
              </a:schemeClr>
            </a:solidFill>
          </a:ln>
        </p:spPr>
        <p:txBody>
          <a:bodyPr>
            <a:normAutofit lnSpcReduction="10000"/>
          </a:bodyPr>
          <a:lstStyle/>
          <a:p>
            <a:pPr algn="just"/>
            <a:r>
              <a:rPr lang="en-IN" sz="1800" b="1" dirty="0"/>
              <a:t>Must report </a:t>
            </a:r>
            <a:r>
              <a:rPr lang="en-IN" sz="1800" dirty="0"/>
              <a:t>– jaundice, diarrhoea, vomiting, fever, sore throat with fever, visibly infected lesions, (boils, cuts or sores) and discharges from ear, eye or nose.</a:t>
            </a:r>
          </a:p>
          <a:p>
            <a:pPr algn="just"/>
            <a:r>
              <a:rPr lang="en-IN" sz="1800" dirty="0"/>
              <a:t>Medical examination of clinically or epidemiologically indicated food handler apart from periodic medical examination.</a:t>
            </a:r>
          </a:p>
          <a:p>
            <a:pPr algn="just"/>
            <a:r>
              <a:rPr lang="en-IN" sz="1800" dirty="0"/>
              <a:t>Water-proof dressings to cover open cuts, wounds or burns  </a:t>
            </a:r>
          </a:p>
          <a:p>
            <a:pPr algn="just"/>
            <a:r>
              <a:rPr lang="en-IN" sz="1800" dirty="0"/>
              <a:t>Reporting of lost dressings to supervision</a:t>
            </a:r>
          </a:p>
          <a:p>
            <a:pPr algn="just"/>
            <a:r>
              <a:rPr lang="en-IN" sz="1800" dirty="0"/>
              <a:t>Use of brightly coloured &amp; metal detectable dressings</a:t>
            </a:r>
          </a:p>
        </p:txBody>
      </p:sp>
      <p:pic>
        <p:nvPicPr>
          <p:cNvPr id="4" name="Picture 3">
            <a:extLst>
              <a:ext uri="{FF2B5EF4-FFF2-40B4-BE49-F238E27FC236}">
                <a16:creationId xmlns:a16="http://schemas.microsoft.com/office/drawing/2014/main" id="{E08C1CF6-3822-4FBD-9259-FFBC68FF6B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9059" y="2876648"/>
            <a:ext cx="1944216"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4">
            <a:extLst>
              <a:ext uri="{FF2B5EF4-FFF2-40B4-BE49-F238E27FC236}">
                <a16:creationId xmlns:a16="http://schemas.microsoft.com/office/drawing/2014/main" id="{69D6E669-9651-47FA-AD60-EBE24E231B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9860" y="4904816"/>
            <a:ext cx="2520280" cy="1032342"/>
          </a:xfrm>
          <a:prstGeom prst="rect">
            <a:avLst/>
          </a:prstGeom>
        </p:spPr>
      </p:pic>
      <p:sp>
        <p:nvSpPr>
          <p:cNvPr id="6" name="Slide Number Placeholder 1">
            <a:extLst>
              <a:ext uri="{FF2B5EF4-FFF2-40B4-BE49-F238E27FC236}">
                <a16:creationId xmlns:a16="http://schemas.microsoft.com/office/drawing/2014/main" id="{51E4D109-7FBE-4BDF-BCB2-FF782B5846DE}"/>
              </a:ext>
            </a:extLst>
          </p:cNvPr>
          <p:cNvSpPr>
            <a:spLocks noGrp="1"/>
          </p:cNvSpPr>
          <p:nvPr>
            <p:ph type="sldNum" sz="quarter" idx="12"/>
          </p:nvPr>
        </p:nvSpPr>
        <p:spPr>
          <a:xfrm>
            <a:off x="3635896" y="6435173"/>
            <a:ext cx="2133600" cy="365125"/>
          </a:xfrm>
        </p:spPr>
        <p:txBody>
          <a:bodyPr/>
          <a:lstStyle/>
          <a:p>
            <a:fld id="{9B441236-4707-B342-88D0-23B2CF2BA6BC}" type="slidenum">
              <a:rPr lang="en-US" smtClean="0"/>
              <a:pPr/>
              <a:t>127</a:t>
            </a:fld>
            <a:endParaRPr lang="en-US"/>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3738"/>
            <a:ext cx="8229600" cy="792088"/>
          </a:xfrm>
          <a:noFill/>
          <a:scene3d>
            <a:camera prst="orthographicFront"/>
            <a:lightRig rig="threePt" dir="t"/>
          </a:scene3d>
          <a:sp3d>
            <a:bevelT w="114300" prst="artDeco"/>
          </a:sp3d>
        </p:spPr>
        <p:txBody>
          <a:bodyPr>
            <a:noAutofit/>
          </a:bodyPr>
          <a:lstStyle/>
          <a:p>
            <a:r>
              <a:rPr lang="en-US" sz="2100" b="1" dirty="0"/>
              <a:t>                              </a:t>
            </a:r>
            <a:br>
              <a:rPr lang="en-US" sz="2100" b="1" dirty="0"/>
            </a:br>
            <a:r>
              <a:rPr lang="en-US" sz="2100" b="1" dirty="0"/>
              <a:t>6.0  Personal Hygiene</a:t>
            </a:r>
            <a:br>
              <a:rPr lang="en-US" sz="2100" b="1" dirty="0"/>
            </a:br>
            <a:r>
              <a:rPr lang="en-US" sz="2100" b="1" dirty="0"/>
              <a:t>6.2 Personal Cleanliness</a:t>
            </a:r>
            <a:br>
              <a:rPr lang="en-US" sz="2100" b="1" dirty="0"/>
            </a:br>
            <a:endParaRPr lang="en-IN" sz="2100" dirty="0"/>
          </a:p>
        </p:txBody>
      </p:sp>
      <p:sp>
        <p:nvSpPr>
          <p:cNvPr id="3" name="Content Placeholder 2"/>
          <p:cNvSpPr>
            <a:spLocks noGrp="1"/>
          </p:cNvSpPr>
          <p:nvPr>
            <p:ph idx="1"/>
          </p:nvPr>
        </p:nvSpPr>
        <p:spPr>
          <a:xfrm>
            <a:off x="457200" y="2420888"/>
            <a:ext cx="8229600" cy="3600400"/>
          </a:xfrm>
          <a:ln>
            <a:solidFill>
              <a:schemeClr val="accent3">
                <a:lumMod val="50000"/>
              </a:schemeClr>
            </a:solidFill>
          </a:ln>
        </p:spPr>
        <p:txBody>
          <a:bodyPr>
            <a:normAutofit/>
          </a:bodyPr>
          <a:lstStyle/>
          <a:p>
            <a:pPr algn="just"/>
            <a:r>
              <a:rPr lang="en-IN" sz="1800" dirty="0"/>
              <a:t>Maintain high degree of personal cleanliness </a:t>
            </a:r>
          </a:p>
          <a:p>
            <a:pPr algn="just"/>
            <a:r>
              <a:rPr lang="en-IN" sz="1800" dirty="0"/>
              <a:t>Wear clean and washable / disposable work clothing, (including headgear, nose mask, shoe cover and where appropriate, neck-covering and/or beard snood).</a:t>
            </a:r>
          </a:p>
          <a:p>
            <a:pPr algn="just"/>
            <a:r>
              <a:rPr lang="en-IN" sz="1800" dirty="0"/>
              <a:t>Use of clean, food grade gloves (like nitrile gloves) maintained in good condition</a:t>
            </a:r>
            <a:endParaRPr lang="en-US" sz="1800" dirty="0"/>
          </a:p>
          <a:p>
            <a:pPr algn="just"/>
            <a:r>
              <a:rPr lang="en-IN" sz="1800" dirty="0"/>
              <a:t>Restrict use of protective clothing specific to manufacturing areas or hygiene purpose elsewhere.</a:t>
            </a:r>
            <a:endParaRPr lang="en-US" sz="1800" dirty="0"/>
          </a:p>
          <a:p>
            <a:pPr algn="just"/>
            <a:r>
              <a:rPr lang="en-US" sz="1800" dirty="0"/>
              <a:t>Trimmed &amp; clean fingernails without nail polish.</a:t>
            </a:r>
          </a:p>
          <a:p>
            <a:pPr algn="just"/>
            <a:r>
              <a:rPr lang="en-US" sz="1800" dirty="0"/>
              <a:t>Handwashing displays at appropriate locations.</a:t>
            </a:r>
            <a:endParaRPr lang="en-IN" sz="2000" dirty="0"/>
          </a:p>
        </p:txBody>
      </p:sp>
      <p:pic>
        <p:nvPicPr>
          <p:cNvPr id="6" name="Picture 5">
            <a:extLst>
              <a:ext uri="{FF2B5EF4-FFF2-40B4-BE49-F238E27FC236}">
                <a16:creationId xmlns:a16="http://schemas.microsoft.com/office/drawing/2014/main" id="{259259F8-B466-4650-B96F-5B0678128E44}"/>
              </a:ext>
            </a:extLst>
          </p:cNvPr>
          <p:cNvPicPr>
            <a:picLocks noChangeAspect="1"/>
          </p:cNvPicPr>
          <p:nvPr/>
        </p:nvPicPr>
        <p:blipFill>
          <a:blip r:embed="rId2" cstate="print">
            <a:clrChange>
              <a:clrFrom>
                <a:srgbClr val="FDFDFD"/>
              </a:clrFrom>
              <a:clrTo>
                <a:srgbClr val="FDFDFD">
                  <a:alpha val="0"/>
                </a:srgbClr>
              </a:clrTo>
            </a:clrChange>
          </a:blip>
          <a:stretch>
            <a:fillRect/>
          </a:stretch>
        </p:blipFill>
        <p:spPr>
          <a:xfrm>
            <a:off x="6300192" y="4653136"/>
            <a:ext cx="2078247" cy="1703214"/>
          </a:xfrm>
          <a:prstGeom prst="rect">
            <a:avLst/>
          </a:prstGeom>
        </p:spPr>
      </p:pic>
      <p:sp>
        <p:nvSpPr>
          <p:cNvPr id="5" name="Slide Number Placeholder 1">
            <a:extLst>
              <a:ext uri="{FF2B5EF4-FFF2-40B4-BE49-F238E27FC236}">
                <a16:creationId xmlns:a16="http://schemas.microsoft.com/office/drawing/2014/main" id="{6983F210-50F0-4A09-AD8A-CC5BDF7DB59C}"/>
              </a:ext>
            </a:extLst>
          </p:cNvPr>
          <p:cNvSpPr>
            <a:spLocks noGrp="1"/>
          </p:cNvSpPr>
          <p:nvPr>
            <p:ph type="sldNum" sz="quarter" idx="12"/>
          </p:nvPr>
        </p:nvSpPr>
        <p:spPr>
          <a:xfrm>
            <a:off x="3347864" y="6461677"/>
            <a:ext cx="2133600" cy="365125"/>
          </a:xfrm>
        </p:spPr>
        <p:txBody>
          <a:bodyPr/>
          <a:lstStyle/>
          <a:p>
            <a:fld id="{9B441236-4707-B342-88D0-23B2CF2BA6BC}" type="slidenum">
              <a:rPr lang="en-US" smtClean="0"/>
              <a:pPr/>
              <a:t>128</a:t>
            </a:fld>
            <a:endParaRPr lang="en-US"/>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234" y="1292275"/>
            <a:ext cx="8483826" cy="720080"/>
          </a:xfrm>
          <a:noFill/>
          <a:scene3d>
            <a:camera prst="orthographicFront"/>
            <a:lightRig rig="threePt" dir="t"/>
          </a:scene3d>
          <a:sp3d>
            <a:bevelT w="114300" prst="artDeco"/>
          </a:sp3d>
        </p:spPr>
        <p:txBody>
          <a:bodyPr>
            <a:noAutofit/>
          </a:bodyPr>
          <a:lstStyle/>
          <a:p>
            <a:br>
              <a:rPr lang="en-US" sz="2100" b="1" dirty="0"/>
            </a:br>
            <a:r>
              <a:rPr lang="en-US" sz="2100" b="1" dirty="0"/>
              <a:t>6.0  Personal Hygiene </a:t>
            </a:r>
            <a:br>
              <a:rPr lang="en-US" sz="2100" b="1" dirty="0"/>
            </a:br>
            <a:r>
              <a:rPr lang="en-US" sz="2100" b="1" dirty="0"/>
              <a:t>6.2 Personal Cleanliness</a:t>
            </a:r>
            <a:br>
              <a:rPr lang="en-US" sz="2100" b="1" dirty="0"/>
            </a:br>
            <a:endParaRPr lang="en-IN" sz="2100" dirty="0"/>
          </a:p>
        </p:txBody>
      </p:sp>
      <p:sp>
        <p:nvSpPr>
          <p:cNvPr id="3" name="Content Placeholder 2"/>
          <p:cNvSpPr>
            <a:spLocks noGrp="1"/>
          </p:cNvSpPr>
          <p:nvPr>
            <p:ph idx="1"/>
          </p:nvPr>
        </p:nvSpPr>
        <p:spPr>
          <a:xfrm>
            <a:off x="343234" y="2475268"/>
            <a:ext cx="8229600" cy="3744416"/>
          </a:xfrm>
        </p:spPr>
        <p:txBody>
          <a:bodyPr>
            <a:normAutofit/>
          </a:bodyPr>
          <a:lstStyle/>
          <a:p>
            <a:pPr marL="0" indent="0" algn="just">
              <a:buNone/>
            </a:pPr>
            <a:r>
              <a:rPr lang="en-IN" sz="1800" dirty="0"/>
              <a:t>Hand washing, drying &amp; sanitizing before entering in process areas, where required</a:t>
            </a:r>
            <a:endParaRPr lang="en-IN" sz="1000" dirty="0"/>
          </a:p>
          <a:p>
            <a:pPr lvl="0" algn="just"/>
            <a:r>
              <a:rPr lang="en-IN" sz="1800" dirty="0"/>
              <a:t>before starting work;</a:t>
            </a:r>
            <a:endParaRPr lang="en-IN" sz="1000" dirty="0"/>
          </a:p>
          <a:p>
            <a:pPr lvl="0" algn="just"/>
            <a:r>
              <a:rPr lang="en-IN" sz="1800" dirty="0"/>
              <a:t>after handling chemicals;</a:t>
            </a:r>
            <a:endParaRPr lang="en-IN" sz="1000" dirty="0"/>
          </a:p>
          <a:p>
            <a:pPr lvl="0" algn="just"/>
            <a:r>
              <a:rPr lang="en-IN" sz="1800" dirty="0"/>
              <a:t>after handling incompatible food products (e.g., ingredients/work in process/finished goods) or contaminated materials;</a:t>
            </a:r>
            <a:endParaRPr lang="en-IN" sz="1000" dirty="0"/>
          </a:p>
          <a:p>
            <a:pPr lvl="0" algn="just"/>
            <a:r>
              <a:rPr lang="en-IN" sz="1800" dirty="0"/>
              <a:t>after breaks;</a:t>
            </a:r>
            <a:endParaRPr lang="en-IN" sz="1000" dirty="0"/>
          </a:p>
          <a:p>
            <a:pPr lvl="0" algn="just"/>
            <a:r>
              <a:rPr lang="en-IN" sz="1800" dirty="0"/>
              <a:t>after using toilet facilities.</a:t>
            </a:r>
            <a:endParaRPr lang="en-IN" sz="1000" dirty="0"/>
          </a:p>
          <a:p>
            <a:pPr lvl="0" algn="just"/>
            <a:r>
              <a:rPr lang="en-IN" sz="1800" dirty="0"/>
              <a:t>after using telephone / cell phones, </a:t>
            </a:r>
            <a:endParaRPr lang="en-IN" sz="1000" dirty="0"/>
          </a:p>
          <a:p>
            <a:pPr lvl="0" algn="just"/>
            <a:r>
              <a:rPr lang="en-IN" sz="1800" dirty="0"/>
              <a:t>after smoking in designated areas etc</a:t>
            </a:r>
            <a:r>
              <a:rPr lang="en-IN" sz="2000" dirty="0"/>
              <a:t>.</a:t>
            </a:r>
            <a:endParaRPr lang="en-US" sz="1000" dirty="0"/>
          </a:p>
          <a:p>
            <a:pPr lvl="0" algn="just"/>
            <a:r>
              <a:rPr lang="en-US" sz="1800" dirty="0"/>
              <a:t>after coughing or sneezing or blowing their nose;</a:t>
            </a:r>
            <a:endParaRPr lang="en-IN" sz="2800" dirty="0"/>
          </a:p>
        </p:txBody>
      </p:sp>
      <p:sp>
        <p:nvSpPr>
          <p:cNvPr id="4" name="Rectangle: Rounded Corners 3">
            <a:extLst>
              <a:ext uri="{FF2B5EF4-FFF2-40B4-BE49-F238E27FC236}">
                <a16:creationId xmlns:a16="http://schemas.microsoft.com/office/drawing/2014/main" id="{AD5D0FFE-55B9-47C9-A624-4F40D8962165}"/>
              </a:ext>
            </a:extLst>
          </p:cNvPr>
          <p:cNvSpPr/>
          <p:nvPr/>
        </p:nvSpPr>
        <p:spPr>
          <a:xfrm>
            <a:off x="323528" y="2348880"/>
            <a:ext cx="8483826" cy="4007470"/>
          </a:xfrm>
          <a:prstGeom prst="roundRect">
            <a:avLst>
              <a:gd name="adj" fmla="val 6633"/>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5069E51-58E4-486B-83B9-E12645BB8222}"/>
              </a:ext>
            </a:extLst>
          </p:cNvPr>
          <p:cNvPicPr>
            <a:picLocks noChangeAspect="1"/>
          </p:cNvPicPr>
          <p:nvPr/>
        </p:nvPicPr>
        <p:blipFill rotWithShape="1">
          <a:blip r:embed="rId3" cstate="print"/>
          <a:srcRect l="10940" t="7006" r="9680" b="19545"/>
          <a:stretch/>
        </p:blipFill>
        <p:spPr>
          <a:xfrm>
            <a:off x="5908396" y="4347476"/>
            <a:ext cx="2776698" cy="1807058"/>
          </a:xfrm>
          <a:prstGeom prst="rect">
            <a:avLst/>
          </a:prstGeom>
        </p:spPr>
      </p:pic>
      <p:sp>
        <p:nvSpPr>
          <p:cNvPr id="6" name="Slide Number Placeholder 1">
            <a:extLst>
              <a:ext uri="{FF2B5EF4-FFF2-40B4-BE49-F238E27FC236}">
                <a16:creationId xmlns:a16="http://schemas.microsoft.com/office/drawing/2014/main" id="{E6261CD5-BB11-4BC4-A633-0E63781D7B9D}"/>
              </a:ext>
            </a:extLst>
          </p:cNvPr>
          <p:cNvSpPr>
            <a:spLocks noGrp="1"/>
          </p:cNvSpPr>
          <p:nvPr>
            <p:ph type="sldNum" sz="quarter" idx="12"/>
          </p:nvPr>
        </p:nvSpPr>
        <p:spPr>
          <a:xfrm>
            <a:off x="3774796" y="6391413"/>
            <a:ext cx="2133600" cy="365125"/>
          </a:xfrm>
        </p:spPr>
        <p:txBody>
          <a:bodyPr/>
          <a:lstStyle/>
          <a:p>
            <a:fld id="{9B441236-4707-B342-88D0-23B2CF2BA6BC}" type="slidenum">
              <a:rPr lang="en-US" smtClean="0"/>
              <a:pPr/>
              <a:t>129</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997BB508-C74A-4393-9CE5-3D5FC6CB5A9C}"/>
              </a:ext>
            </a:extLst>
          </p:cNvPr>
          <p:cNvSpPr>
            <a:spLocks noGrp="1"/>
          </p:cNvSpPr>
          <p:nvPr>
            <p:ph type="sldNum" sz="quarter" idx="12"/>
          </p:nvPr>
        </p:nvSpPr>
        <p:spPr/>
        <p:txBody>
          <a:bodyPr/>
          <a:lstStyle/>
          <a:p>
            <a:fld id="{9B441236-4707-B342-88D0-23B2CF2BA6BC}" type="slidenum">
              <a:rPr lang="en-US" smtClean="0"/>
              <a:pPr/>
              <a:t>13</a:t>
            </a:fld>
            <a:endParaRPr lang="en-US" dirty="0"/>
          </a:p>
        </p:txBody>
      </p:sp>
      <p:sp>
        <p:nvSpPr>
          <p:cNvPr id="8" name="Title 1">
            <a:extLst>
              <a:ext uri="{FF2B5EF4-FFF2-40B4-BE49-F238E27FC236}">
                <a16:creationId xmlns:a16="http://schemas.microsoft.com/office/drawing/2014/main" id="{DC250CB1-7D53-44C8-B3C5-5B1752D98F48}"/>
              </a:ext>
            </a:extLst>
          </p:cNvPr>
          <p:cNvSpPr txBox="1">
            <a:spLocks/>
          </p:cNvSpPr>
          <p:nvPr/>
        </p:nvSpPr>
        <p:spPr>
          <a:xfrm>
            <a:off x="2647156" y="969944"/>
            <a:ext cx="3849687" cy="67828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Arial Black" panose="020B0A04020102020204" pitchFamily="34" charset="0"/>
                <a:ea typeface="+mj-ea"/>
                <a:cs typeface="Times New Roman" panose="02020603050405020304" pitchFamily="18" charset="0"/>
              </a:defRPr>
            </a:lvl1pPr>
          </a:lstStyle>
          <a:p>
            <a:pPr algn="ctr"/>
            <a:r>
              <a:rPr lang="en-US" dirty="0">
                <a:solidFill>
                  <a:schemeClr val="accent3">
                    <a:lumMod val="50000"/>
                  </a:schemeClr>
                </a:solidFill>
                <a:cs typeface="Arial" panose="020B0604020202020204" pitchFamily="34" charset="0"/>
              </a:rPr>
              <a:t>Section B</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844824"/>
            <a:ext cx="7454602" cy="3975788"/>
          </a:xfrm>
          <a:prstGeom prst="teardrop">
            <a:avLst/>
          </a:prstGeom>
        </p:spPr>
      </p:pic>
    </p:spTree>
    <p:extLst>
      <p:ext uri="{BB962C8B-B14F-4D97-AF65-F5344CB8AC3E}">
        <p14:creationId xmlns:p14="http://schemas.microsoft.com/office/powerpoint/2010/main" val="305566586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3125"/>
            <a:ext cx="8229600" cy="778098"/>
          </a:xfrm>
          <a:noFill/>
          <a:scene3d>
            <a:camera prst="orthographicFront"/>
            <a:lightRig rig="threePt" dir="t"/>
          </a:scene3d>
          <a:sp3d>
            <a:bevelT w="114300" prst="artDeco"/>
          </a:sp3d>
        </p:spPr>
        <p:txBody>
          <a:bodyPr>
            <a:noAutofit/>
          </a:bodyPr>
          <a:lstStyle/>
          <a:p>
            <a:br>
              <a:rPr lang="en-US" sz="2100" b="1" dirty="0"/>
            </a:br>
            <a:r>
              <a:rPr lang="en-US" sz="2100" b="1" dirty="0"/>
              <a:t>6.0  Personal Hygiene</a:t>
            </a:r>
            <a:br>
              <a:rPr lang="en-US" sz="2100" b="1" dirty="0"/>
            </a:br>
            <a:r>
              <a:rPr lang="en-US" sz="2100" b="1" dirty="0"/>
              <a:t>6.3  Personal </a:t>
            </a:r>
            <a:r>
              <a:rPr lang="en-US" sz="2100" b="1" dirty="0" err="1"/>
              <a:t>Behaviour</a:t>
            </a:r>
            <a:r>
              <a:rPr lang="en-US" sz="2100" b="1" dirty="0"/>
              <a:t> </a:t>
            </a:r>
            <a:br>
              <a:rPr lang="en-US" sz="2100" b="1" dirty="0"/>
            </a:br>
            <a:endParaRPr lang="en-IN" sz="2100" dirty="0"/>
          </a:p>
        </p:txBody>
      </p:sp>
      <p:sp>
        <p:nvSpPr>
          <p:cNvPr id="3" name="Content Placeholder 2"/>
          <p:cNvSpPr>
            <a:spLocks noGrp="1"/>
          </p:cNvSpPr>
          <p:nvPr>
            <p:ph idx="1"/>
          </p:nvPr>
        </p:nvSpPr>
        <p:spPr>
          <a:xfrm>
            <a:off x="611560" y="2498292"/>
            <a:ext cx="5941640" cy="3883035"/>
          </a:xfrm>
          <a:ln>
            <a:noFill/>
          </a:ln>
        </p:spPr>
        <p:txBody>
          <a:bodyPr>
            <a:noAutofit/>
          </a:bodyPr>
          <a:lstStyle/>
          <a:p>
            <a:pPr algn="just">
              <a:spcBef>
                <a:spcPts val="0"/>
              </a:spcBef>
              <a:spcAft>
                <a:spcPts val="1200"/>
              </a:spcAft>
            </a:pPr>
            <a:r>
              <a:rPr lang="en-IN" sz="1800" dirty="0"/>
              <a:t>Effective personal hygiene programme to follow hygienic behaviour and habits. </a:t>
            </a:r>
          </a:p>
          <a:p>
            <a:pPr algn="just">
              <a:spcBef>
                <a:spcPts val="0"/>
              </a:spcBef>
              <a:spcAft>
                <a:spcPts val="1200"/>
              </a:spcAft>
            </a:pPr>
            <a:r>
              <a:rPr lang="en-IN" sz="1800" dirty="0"/>
              <a:t>Prohibit unhygienic practices like smoking, chewing / eating, sneezing / coughing over unprotected food, spitting.</a:t>
            </a:r>
          </a:p>
          <a:p>
            <a:pPr algn="just">
              <a:spcBef>
                <a:spcPts val="0"/>
              </a:spcBef>
              <a:spcAft>
                <a:spcPts val="1200"/>
              </a:spcAft>
            </a:pPr>
            <a:r>
              <a:rPr lang="en-IN" sz="1800" dirty="0"/>
              <a:t>Avoid personal effects such as jewellery, watches, pins, perfumes in process area.</a:t>
            </a:r>
          </a:p>
          <a:p>
            <a:pPr algn="just">
              <a:spcBef>
                <a:spcPts val="0"/>
              </a:spcBef>
              <a:spcAft>
                <a:spcPts val="1200"/>
              </a:spcAft>
            </a:pPr>
            <a:r>
              <a:rPr lang="en-IN" sz="1800" dirty="0"/>
              <a:t>Provision of personal lockers to keep personal belongings.</a:t>
            </a:r>
          </a:p>
          <a:p>
            <a:pPr algn="just">
              <a:spcBef>
                <a:spcPts val="0"/>
              </a:spcBef>
              <a:spcAft>
                <a:spcPts val="1200"/>
              </a:spcAft>
            </a:pPr>
            <a:r>
              <a:rPr lang="en-IN" sz="1800" dirty="0"/>
              <a:t>Do not keep food contact tools and equipment in personal lockers.</a:t>
            </a:r>
          </a:p>
        </p:txBody>
      </p:sp>
      <p:pic>
        <p:nvPicPr>
          <p:cNvPr id="4" name="Picture 3">
            <a:extLst>
              <a:ext uri="{FF2B5EF4-FFF2-40B4-BE49-F238E27FC236}">
                <a16:creationId xmlns:a16="http://schemas.microsoft.com/office/drawing/2014/main" id="{FE35BB2C-CCD0-40C7-9687-F0C131BB3CBF}"/>
              </a:ext>
            </a:extLst>
          </p:cNvPr>
          <p:cNvPicPr>
            <a:picLocks noChangeAspect="1"/>
          </p:cNvPicPr>
          <p:nvPr/>
        </p:nvPicPr>
        <p:blipFill>
          <a:blip r:embed="rId2" cstate="print"/>
          <a:stretch>
            <a:fillRect/>
          </a:stretch>
        </p:blipFill>
        <p:spPr>
          <a:xfrm>
            <a:off x="6583615" y="3323685"/>
            <a:ext cx="2148539" cy="2232248"/>
          </a:xfrm>
          <a:prstGeom prst="rect">
            <a:avLst/>
          </a:prstGeom>
        </p:spPr>
      </p:pic>
      <p:sp>
        <p:nvSpPr>
          <p:cNvPr id="5" name="Rectangle: Rounded Corners 4">
            <a:extLst>
              <a:ext uri="{FF2B5EF4-FFF2-40B4-BE49-F238E27FC236}">
                <a16:creationId xmlns:a16="http://schemas.microsoft.com/office/drawing/2014/main" id="{0164363E-BF44-4DE4-87FE-C53871171300}"/>
              </a:ext>
            </a:extLst>
          </p:cNvPr>
          <p:cNvSpPr/>
          <p:nvPr/>
        </p:nvSpPr>
        <p:spPr>
          <a:xfrm>
            <a:off x="457200" y="2420888"/>
            <a:ext cx="8383960" cy="3960440"/>
          </a:xfrm>
          <a:prstGeom prst="roundRect">
            <a:avLst>
              <a:gd name="adj" fmla="val 10216"/>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
            <a:extLst>
              <a:ext uri="{FF2B5EF4-FFF2-40B4-BE49-F238E27FC236}">
                <a16:creationId xmlns:a16="http://schemas.microsoft.com/office/drawing/2014/main" id="{27383D2E-8C99-4F96-A803-8370C7AF280C}"/>
              </a:ext>
            </a:extLst>
          </p:cNvPr>
          <p:cNvSpPr>
            <a:spLocks noGrp="1"/>
          </p:cNvSpPr>
          <p:nvPr>
            <p:ph type="sldNum" sz="quarter" idx="12"/>
          </p:nvPr>
        </p:nvSpPr>
        <p:spPr>
          <a:xfrm>
            <a:off x="3505200" y="6507046"/>
            <a:ext cx="2133600" cy="365125"/>
          </a:xfrm>
        </p:spPr>
        <p:txBody>
          <a:bodyPr/>
          <a:lstStyle/>
          <a:p>
            <a:fld id="{9B441236-4707-B342-88D0-23B2CF2BA6BC}" type="slidenum">
              <a:rPr lang="en-US" smtClean="0"/>
              <a:pPr/>
              <a:t>130</a:t>
            </a:fld>
            <a:endParaRPr lang="en-US"/>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2776"/>
            <a:ext cx="8229600" cy="681515"/>
          </a:xfrm>
          <a:noFill/>
          <a:scene3d>
            <a:camera prst="orthographicFront"/>
            <a:lightRig rig="threePt" dir="t"/>
          </a:scene3d>
          <a:sp3d>
            <a:bevelT w="114300" prst="artDeco"/>
          </a:sp3d>
        </p:spPr>
        <p:txBody>
          <a:bodyPr>
            <a:noAutofit/>
          </a:bodyPr>
          <a:lstStyle/>
          <a:p>
            <a:br>
              <a:rPr lang="en-US" sz="2100" b="1" dirty="0"/>
            </a:br>
            <a:br>
              <a:rPr lang="en-US" sz="2100" b="1" dirty="0"/>
            </a:br>
            <a:r>
              <a:rPr lang="en-US" sz="2100" b="1" dirty="0"/>
              <a:t>6.0  Personal Hygiene</a:t>
            </a:r>
            <a:br>
              <a:rPr lang="en-US" sz="2100" b="1" dirty="0"/>
            </a:br>
            <a:r>
              <a:rPr lang="en-US" sz="2100" b="1" dirty="0"/>
              <a:t>6.4 Work wear &amp; Grooming</a:t>
            </a:r>
            <a:br>
              <a:rPr lang="en-US" sz="2100" b="1" dirty="0"/>
            </a:br>
            <a:r>
              <a:rPr lang="en-US" sz="2100" b="1" dirty="0"/>
              <a:t> </a:t>
            </a:r>
            <a:br>
              <a:rPr lang="en-US" sz="2100" b="1" dirty="0"/>
            </a:br>
            <a:endParaRPr lang="en-IN" sz="2100" dirty="0"/>
          </a:p>
        </p:txBody>
      </p:sp>
      <p:sp>
        <p:nvSpPr>
          <p:cNvPr id="3" name="Content Placeholder 2"/>
          <p:cNvSpPr>
            <a:spLocks noGrp="1"/>
          </p:cNvSpPr>
          <p:nvPr>
            <p:ph idx="1"/>
          </p:nvPr>
        </p:nvSpPr>
        <p:spPr>
          <a:xfrm>
            <a:off x="457200" y="2276872"/>
            <a:ext cx="8229600" cy="4079478"/>
          </a:xfrm>
          <a:ln w="28575">
            <a:solidFill>
              <a:schemeClr val="accent3">
                <a:lumMod val="75000"/>
              </a:schemeClr>
            </a:solidFill>
          </a:ln>
        </p:spPr>
        <p:txBody>
          <a:bodyPr>
            <a:noAutofit/>
          </a:bodyPr>
          <a:lstStyle/>
          <a:p>
            <a:pPr algn="just">
              <a:spcBef>
                <a:spcPts val="600"/>
              </a:spcBef>
              <a:spcAft>
                <a:spcPts val="600"/>
              </a:spcAft>
            </a:pPr>
            <a:r>
              <a:rPr lang="en-IN" sz="1800" dirty="0"/>
              <a:t>Wear work clothing fit for purpose, clean and in good condition (e.g. free from rips, tears or fraying material) while entering exposed products area.</a:t>
            </a:r>
          </a:p>
          <a:p>
            <a:pPr algn="just">
              <a:spcBef>
                <a:spcPts val="600"/>
              </a:spcBef>
              <a:spcAft>
                <a:spcPts val="600"/>
              </a:spcAft>
            </a:pPr>
            <a:r>
              <a:rPr lang="en-IN" sz="1800" dirty="0"/>
              <a:t>Restrict clothing mandated for Health supplement / Nutraceuticals / Hygiene purposes elsewhere.</a:t>
            </a:r>
          </a:p>
          <a:p>
            <a:pPr algn="just">
              <a:spcBef>
                <a:spcPts val="600"/>
              </a:spcBef>
              <a:spcAft>
                <a:spcPts val="600"/>
              </a:spcAft>
            </a:pPr>
            <a:r>
              <a:rPr lang="en-IN" sz="1800" dirty="0"/>
              <a:t>Work wear without buttons and outside pockets above waist level.</a:t>
            </a:r>
          </a:p>
          <a:p>
            <a:pPr algn="just">
              <a:spcBef>
                <a:spcPts val="600"/>
              </a:spcBef>
              <a:spcAft>
                <a:spcPts val="600"/>
              </a:spcAft>
            </a:pPr>
            <a:r>
              <a:rPr lang="en-IN" sz="1800" dirty="0"/>
              <a:t>Work wear laundered at predefined intervals.</a:t>
            </a:r>
          </a:p>
          <a:p>
            <a:pPr algn="just">
              <a:spcBef>
                <a:spcPts val="600"/>
              </a:spcBef>
              <a:spcAft>
                <a:spcPts val="600"/>
              </a:spcAft>
            </a:pPr>
            <a:r>
              <a:rPr lang="en-IN" sz="1800" dirty="0"/>
              <a:t>Adequate coverage by work wear to prevent contamination via hair, perspiration, etc.</a:t>
            </a:r>
          </a:p>
          <a:p>
            <a:pPr algn="just">
              <a:spcBef>
                <a:spcPts val="600"/>
              </a:spcBef>
              <a:spcAft>
                <a:spcPts val="600"/>
              </a:spcAft>
            </a:pPr>
            <a:r>
              <a:rPr lang="en-IN" sz="1800" dirty="0"/>
              <a:t>Well designed &amp; maintained personal protective equipment to prevent product contamination.</a:t>
            </a:r>
          </a:p>
        </p:txBody>
      </p:sp>
      <p:sp>
        <p:nvSpPr>
          <p:cNvPr id="4" name="Slide Number Placeholder 1">
            <a:extLst>
              <a:ext uri="{FF2B5EF4-FFF2-40B4-BE49-F238E27FC236}">
                <a16:creationId xmlns:a16="http://schemas.microsoft.com/office/drawing/2014/main" id="{FCE7D23F-F218-4C09-8AE6-183B80C1879D}"/>
              </a:ext>
            </a:extLst>
          </p:cNvPr>
          <p:cNvSpPr>
            <a:spLocks noGrp="1"/>
          </p:cNvSpPr>
          <p:nvPr>
            <p:ph type="sldNum" sz="quarter" idx="12"/>
          </p:nvPr>
        </p:nvSpPr>
        <p:spPr>
          <a:xfrm>
            <a:off x="3635896" y="6492875"/>
            <a:ext cx="2133600" cy="365125"/>
          </a:xfrm>
        </p:spPr>
        <p:txBody>
          <a:bodyPr/>
          <a:lstStyle/>
          <a:p>
            <a:fld id="{9B441236-4707-B342-88D0-23B2CF2BA6BC}" type="slidenum">
              <a:rPr lang="en-US" smtClean="0"/>
              <a:pPr/>
              <a:t>131</a:t>
            </a:fld>
            <a:endParaRPr lang="en-US"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0566A6-234A-432E-A479-EB2F0A1D19C4}"/>
              </a:ext>
            </a:extLst>
          </p:cNvPr>
          <p:cNvSpPr>
            <a:spLocks noGrp="1"/>
          </p:cNvSpPr>
          <p:nvPr>
            <p:ph type="sldNum" sz="quarter" idx="12"/>
          </p:nvPr>
        </p:nvSpPr>
        <p:spPr>
          <a:xfrm>
            <a:off x="3722775" y="6429843"/>
            <a:ext cx="2228850" cy="365125"/>
          </a:xfrm>
        </p:spPr>
        <p:txBody>
          <a:bodyPr/>
          <a:lstStyle/>
          <a:p>
            <a:fld id="{CA81B172-C2C2-4BCD-B2C6-46943FA4944E}" type="slidenum">
              <a:rPr lang="en-US" smtClean="0"/>
              <a:pPr/>
              <a:t>132</a:t>
            </a:fld>
            <a:endParaRPr lang="en-US"/>
          </a:p>
        </p:txBody>
      </p:sp>
      <p:pic>
        <p:nvPicPr>
          <p:cNvPr id="5" name="Picture 8">
            <a:extLst>
              <a:ext uri="{FF2B5EF4-FFF2-40B4-BE49-F238E27FC236}">
                <a16:creationId xmlns:a16="http://schemas.microsoft.com/office/drawing/2014/main" id="{4A90C23B-0CBA-497F-94D4-9F6377E2A7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3401" y="5397070"/>
            <a:ext cx="282257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0E96C52D-6667-4742-891A-A57DA1B6B009}"/>
              </a:ext>
            </a:extLst>
          </p:cNvPr>
          <p:cNvSpPr txBox="1"/>
          <p:nvPr/>
        </p:nvSpPr>
        <p:spPr>
          <a:xfrm>
            <a:off x="699088" y="2590168"/>
            <a:ext cx="13716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t>HEAD GEAR</a:t>
            </a:r>
          </a:p>
        </p:txBody>
      </p:sp>
      <p:sp>
        <p:nvSpPr>
          <p:cNvPr id="7" name="TextBox 6">
            <a:extLst>
              <a:ext uri="{FF2B5EF4-FFF2-40B4-BE49-F238E27FC236}">
                <a16:creationId xmlns:a16="http://schemas.microsoft.com/office/drawing/2014/main" id="{0F803E34-6106-4B4A-B093-BCB5805C0829}"/>
              </a:ext>
            </a:extLst>
          </p:cNvPr>
          <p:cNvSpPr txBox="1"/>
          <p:nvPr/>
        </p:nvSpPr>
        <p:spPr>
          <a:xfrm>
            <a:off x="7212846" y="2959500"/>
            <a:ext cx="1274298"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t>APRON</a:t>
            </a:r>
          </a:p>
        </p:txBody>
      </p:sp>
      <p:pic>
        <p:nvPicPr>
          <p:cNvPr id="8" name="Picture 7">
            <a:extLst>
              <a:ext uri="{FF2B5EF4-FFF2-40B4-BE49-F238E27FC236}">
                <a16:creationId xmlns:a16="http://schemas.microsoft.com/office/drawing/2014/main" id="{45AFBE74-E120-416A-884A-447D9DACEA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4918860" y="2971756"/>
            <a:ext cx="215036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23DDECA5-B38A-4B7C-B794-02FF318E86F2}"/>
              </a:ext>
            </a:extLst>
          </p:cNvPr>
          <p:cNvSpPr txBox="1"/>
          <p:nvPr/>
        </p:nvSpPr>
        <p:spPr>
          <a:xfrm>
            <a:off x="546425" y="5397070"/>
            <a:ext cx="1073247"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t>GLOVES</a:t>
            </a:r>
          </a:p>
        </p:txBody>
      </p:sp>
      <p:pic>
        <p:nvPicPr>
          <p:cNvPr id="10" name="Picture 6">
            <a:extLst>
              <a:ext uri="{FF2B5EF4-FFF2-40B4-BE49-F238E27FC236}">
                <a16:creationId xmlns:a16="http://schemas.microsoft.com/office/drawing/2014/main" id="{6800C339-45A2-4BFF-AE1A-EC44605CCE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0087" y="2625065"/>
            <a:ext cx="2823667"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C:\Users\rahul\Desktop\DISHA\images\posters\apron.jpg">
            <a:extLst>
              <a:ext uri="{FF2B5EF4-FFF2-40B4-BE49-F238E27FC236}">
                <a16:creationId xmlns:a16="http://schemas.microsoft.com/office/drawing/2014/main" id="{850BBAE9-C5E6-40A5-A356-01547816C8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2550" y="2204351"/>
            <a:ext cx="1759533" cy="17614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a:extLst>
              <a:ext uri="{FF2B5EF4-FFF2-40B4-BE49-F238E27FC236}">
                <a16:creationId xmlns:a16="http://schemas.microsoft.com/office/drawing/2014/main" id="{A15DEC81-D690-4EF4-84AF-9F0F332D7A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4716016" y="5381155"/>
            <a:ext cx="2701226" cy="36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id="{94C6BEBD-9EED-4007-B9B4-6DBB85478217}"/>
              </a:ext>
            </a:extLst>
          </p:cNvPr>
          <p:cNvSpPr txBox="1"/>
          <p:nvPr/>
        </p:nvSpPr>
        <p:spPr>
          <a:xfrm>
            <a:off x="7432259" y="5403025"/>
            <a:ext cx="1295399"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t>FACE MASK</a:t>
            </a:r>
          </a:p>
        </p:txBody>
      </p:sp>
      <p:sp>
        <p:nvSpPr>
          <p:cNvPr id="15" name="TextBox 14">
            <a:extLst>
              <a:ext uri="{FF2B5EF4-FFF2-40B4-BE49-F238E27FC236}">
                <a16:creationId xmlns:a16="http://schemas.microsoft.com/office/drawing/2014/main" id="{69B918FE-B574-491C-94EA-CAF1AD27930A}"/>
              </a:ext>
            </a:extLst>
          </p:cNvPr>
          <p:cNvSpPr txBox="1"/>
          <p:nvPr/>
        </p:nvSpPr>
        <p:spPr>
          <a:xfrm>
            <a:off x="1057853" y="1415613"/>
            <a:ext cx="7010400" cy="584775"/>
          </a:xfrm>
          <a:prstGeom prst="rect">
            <a:avLst/>
          </a:prstGeom>
          <a:solidFill>
            <a:schemeClr val="accent3">
              <a:lumMod val="40000"/>
              <a:lumOff val="60000"/>
            </a:schemeClr>
          </a:solidFill>
          <a:ln/>
          <a:scene3d>
            <a:camera prst="orthographicFront"/>
            <a:lightRig rig="threePt" dir="t"/>
          </a:scene3d>
          <a:sp3d>
            <a:bevelT w="114300" prst="artDeco"/>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a:t>ALWAYS WEAR PROTECTIVE CLOTHING</a:t>
            </a:r>
          </a:p>
        </p:txBody>
      </p:sp>
      <p:pic>
        <p:nvPicPr>
          <p:cNvPr id="16" name="Picture 4" descr="http://cdn3.volusion.com/6afpb.bqyv4/v/vspfiles/photos/MediCapparent-2.jpg">
            <a:extLst>
              <a:ext uri="{FF2B5EF4-FFF2-40B4-BE49-F238E27FC236}">
                <a16:creationId xmlns:a16="http://schemas.microsoft.com/office/drawing/2014/main" id="{214EAD7E-0CD6-450A-8A3F-0A882A9A11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7040" y="2210745"/>
            <a:ext cx="1585510" cy="15737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ppe.ansell.com.au/sites/default/files/premiumblue.jpg">
            <a:extLst>
              <a:ext uri="{FF2B5EF4-FFF2-40B4-BE49-F238E27FC236}">
                <a16:creationId xmlns:a16="http://schemas.microsoft.com/office/drawing/2014/main" id="{A7728837-5FCF-4820-9071-780999894BC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2308" y="4864487"/>
            <a:ext cx="2088739" cy="16401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a:extLst>
              <a:ext uri="{FF2B5EF4-FFF2-40B4-BE49-F238E27FC236}">
                <a16:creationId xmlns:a16="http://schemas.microsoft.com/office/drawing/2014/main" id="{2664180C-7398-476C-BAA4-6469666CCC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389579" y="4106814"/>
            <a:ext cx="2434662"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a:extLst>
              <a:ext uri="{FF2B5EF4-FFF2-40B4-BE49-F238E27FC236}">
                <a16:creationId xmlns:a16="http://schemas.microsoft.com/office/drawing/2014/main" id="{ED2D44B4-04FC-486C-BD14-F8A482F76699}"/>
              </a:ext>
            </a:extLst>
          </p:cNvPr>
          <p:cNvSpPr txBox="1"/>
          <p:nvPr/>
        </p:nvSpPr>
        <p:spPr>
          <a:xfrm>
            <a:off x="2870063" y="4127549"/>
            <a:ext cx="1394693"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t>BEARD NET</a:t>
            </a:r>
          </a:p>
        </p:txBody>
      </p:sp>
      <p:pic>
        <p:nvPicPr>
          <p:cNvPr id="22" name="Picture 6">
            <a:extLst>
              <a:ext uri="{FF2B5EF4-FFF2-40B4-BE49-F238E27FC236}">
                <a16:creationId xmlns:a16="http://schemas.microsoft.com/office/drawing/2014/main" id="{387D077B-3569-464D-B515-40E49A08CC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7786" y="4182441"/>
            <a:ext cx="1375867"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a:extLst>
              <a:ext uri="{FF2B5EF4-FFF2-40B4-BE49-F238E27FC236}">
                <a16:creationId xmlns:a16="http://schemas.microsoft.com/office/drawing/2014/main" id="{25F7A905-72ED-4AB0-B29C-320B0148A2CC}"/>
              </a:ext>
            </a:extLst>
          </p:cNvPr>
          <p:cNvSpPr txBox="1"/>
          <p:nvPr/>
        </p:nvSpPr>
        <p:spPr>
          <a:xfrm>
            <a:off x="4837200" y="4140068"/>
            <a:ext cx="1453711"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t>SHOE COVER</a:t>
            </a:r>
          </a:p>
        </p:txBody>
      </p:sp>
      <p:pic>
        <p:nvPicPr>
          <p:cNvPr id="24" name="Picture 4">
            <a:extLst>
              <a:ext uri="{FF2B5EF4-FFF2-40B4-BE49-F238E27FC236}">
                <a16:creationId xmlns:a16="http://schemas.microsoft.com/office/drawing/2014/main" id="{78FD9264-AB29-402F-B5A3-00FEAE4D6D7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9579" y="3224422"/>
            <a:ext cx="2107910" cy="16270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 name="Picture 3">
            <a:extLst>
              <a:ext uri="{FF2B5EF4-FFF2-40B4-BE49-F238E27FC236}">
                <a16:creationId xmlns:a16="http://schemas.microsoft.com/office/drawing/2014/main" id="{BD9387DA-FAC2-4036-AAD2-0D8E5214644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69220" y="3685196"/>
            <a:ext cx="1876940" cy="14427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 name="Picture 25">
            <a:extLst>
              <a:ext uri="{FF2B5EF4-FFF2-40B4-BE49-F238E27FC236}">
                <a16:creationId xmlns:a16="http://schemas.microsoft.com/office/drawing/2014/main" id="{85DF2334-86E9-4A6E-AB8D-71C3E0DF645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779" y="4594587"/>
            <a:ext cx="1981200" cy="1986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91905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835" y="1349498"/>
            <a:ext cx="8229600" cy="720080"/>
          </a:xfrm>
          <a:noFill/>
          <a:scene3d>
            <a:camera prst="orthographicFront"/>
            <a:lightRig rig="threePt" dir="t"/>
          </a:scene3d>
          <a:sp3d>
            <a:bevelT w="114300" prst="artDeco"/>
          </a:sp3d>
        </p:spPr>
        <p:txBody>
          <a:bodyPr>
            <a:noAutofit/>
          </a:bodyPr>
          <a:lstStyle/>
          <a:p>
            <a:br>
              <a:rPr lang="en-US" sz="2100" b="1" dirty="0"/>
            </a:br>
            <a:br>
              <a:rPr lang="en-US" sz="2100" b="1" dirty="0"/>
            </a:br>
            <a:r>
              <a:rPr lang="en-US" sz="2100" b="1" dirty="0"/>
              <a:t>6.0  Personal Hygiene</a:t>
            </a:r>
            <a:br>
              <a:rPr lang="en-US" sz="2100" b="1" dirty="0"/>
            </a:br>
            <a:r>
              <a:rPr lang="en-US" sz="2100" b="1" dirty="0"/>
              <a:t>6.5  Visitors Control </a:t>
            </a:r>
            <a:br>
              <a:rPr lang="en-US" sz="2100" b="1" dirty="0"/>
            </a:br>
            <a:br>
              <a:rPr lang="en-US" sz="2100" b="1" dirty="0"/>
            </a:br>
            <a:endParaRPr lang="en-IN" sz="2100" dirty="0"/>
          </a:p>
        </p:txBody>
      </p:sp>
      <p:sp>
        <p:nvSpPr>
          <p:cNvPr id="3" name="Content Placeholder 2"/>
          <p:cNvSpPr>
            <a:spLocks noGrp="1"/>
          </p:cNvSpPr>
          <p:nvPr>
            <p:ph idx="1"/>
          </p:nvPr>
        </p:nvSpPr>
        <p:spPr>
          <a:xfrm>
            <a:off x="457200" y="2420888"/>
            <a:ext cx="3906327" cy="3600400"/>
          </a:xfrm>
          <a:ln>
            <a:noFill/>
          </a:ln>
        </p:spPr>
        <p:txBody>
          <a:bodyPr>
            <a:normAutofit/>
          </a:bodyPr>
          <a:lstStyle/>
          <a:p>
            <a:pPr algn="just"/>
            <a:r>
              <a:rPr lang="en-IN" sz="1800" dirty="0"/>
              <a:t>Implement Visitors Policy</a:t>
            </a:r>
          </a:p>
          <a:p>
            <a:pPr algn="just"/>
            <a:endParaRPr lang="en-US" sz="1800" dirty="0"/>
          </a:p>
          <a:p>
            <a:pPr algn="just"/>
            <a:r>
              <a:rPr lang="en-US" sz="1800" dirty="0"/>
              <a:t>Display of any specific hygiene requirements  </a:t>
            </a:r>
          </a:p>
          <a:p>
            <a:pPr algn="just"/>
            <a:endParaRPr lang="en-IN" sz="1800" dirty="0"/>
          </a:p>
          <a:p>
            <a:pPr algn="just"/>
            <a:r>
              <a:rPr lang="en-IN" sz="1800" dirty="0"/>
              <a:t>Adherence to all personal hygiene provisions by visitors </a:t>
            </a:r>
          </a:p>
          <a:p>
            <a:pPr algn="just">
              <a:buNone/>
            </a:pPr>
            <a:endParaRPr lang="en-IN" sz="1800" dirty="0"/>
          </a:p>
          <a:p>
            <a:pPr algn="just"/>
            <a:r>
              <a:rPr lang="en-IN" sz="1800" dirty="0"/>
              <a:t>Visitor identity cards to control visitor’s access into restricted areas.</a:t>
            </a:r>
            <a:endParaRPr lang="en-IN" sz="2000" dirty="0"/>
          </a:p>
          <a:p>
            <a:pPr>
              <a:buNone/>
            </a:pPr>
            <a:endParaRPr lang="en-IN" sz="2000" dirty="0"/>
          </a:p>
          <a:p>
            <a:pPr>
              <a:buNone/>
            </a:pPr>
            <a:endParaRPr lang="en-IN" sz="2000" b="1" dirty="0"/>
          </a:p>
        </p:txBody>
      </p:sp>
      <p:pic>
        <p:nvPicPr>
          <p:cNvPr id="4" name="Picture 3">
            <a:extLst>
              <a:ext uri="{FF2B5EF4-FFF2-40B4-BE49-F238E27FC236}">
                <a16:creationId xmlns:a16="http://schemas.microsoft.com/office/drawing/2014/main" id="{FEB6DDD4-4104-49A6-9041-46827FAF82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9600" y="2996952"/>
            <a:ext cx="2524400" cy="2448272"/>
          </a:xfrm>
          <a:prstGeom prst="rect">
            <a:avLst/>
          </a:prstGeom>
        </p:spPr>
      </p:pic>
      <p:sp>
        <p:nvSpPr>
          <p:cNvPr id="5" name="Callout: Right Arrow 4">
            <a:extLst>
              <a:ext uri="{FF2B5EF4-FFF2-40B4-BE49-F238E27FC236}">
                <a16:creationId xmlns:a16="http://schemas.microsoft.com/office/drawing/2014/main" id="{5C8F40C3-7990-4FBE-A5C8-429D62D44AEC}"/>
              </a:ext>
            </a:extLst>
          </p:cNvPr>
          <p:cNvSpPr/>
          <p:nvPr/>
        </p:nvSpPr>
        <p:spPr>
          <a:xfrm>
            <a:off x="451835" y="2308267"/>
            <a:ext cx="6412995" cy="3600400"/>
          </a:xfrm>
          <a:prstGeom prst="rightArrowCallou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
            <a:extLst>
              <a:ext uri="{FF2B5EF4-FFF2-40B4-BE49-F238E27FC236}">
                <a16:creationId xmlns:a16="http://schemas.microsoft.com/office/drawing/2014/main" id="{934279EA-EE45-4A64-9446-D7BDD4C50F53}"/>
              </a:ext>
            </a:extLst>
          </p:cNvPr>
          <p:cNvSpPr>
            <a:spLocks noGrp="1"/>
          </p:cNvSpPr>
          <p:nvPr>
            <p:ph type="sldNum" sz="quarter" idx="12"/>
          </p:nvPr>
        </p:nvSpPr>
        <p:spPr>
          <a:xfrm>
            <a:off x="3658332" y="6492875"/>
            <a:ext cx="2133600" cy="365125"/>
          </a:xfrm>
        </p:spPr>
        <p:txBody>
          <a:bodyPr/>
          <a:lstStyle/>
          <a:p>
            <a:fld id="{9B441236-4707-B342-88D0-23B2CF2BA6BC}" type="slidenum">
              <a:rPr lang="en-US" smtClean="0"/>
              <a:pPr/>
              <a:t>133</a:t>
            </a:fld>
            <a:endParaRPr lang="en-US"/>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043608" y="1124744"/>
            <a:ext cx="6840760" cy="1500187"/>
          </a:xfrm>
        </p:spPr>
        <p:txBody>
          <a:bodyPr>
            <a:normAutofit fontScale="85000" lnSpcReduction="20000"/>
          </a:bodyPr>
          <a:lstStyle/>
          <a:p>
            <a:pPr algn="ctr">
              <a:buNone/>
            </a:pPr>
            <a:r>
              <a:rPr lang="en-US" sz="3600" b="1" dirty="0">
                <a:solidFill>
                  <a:srgbClr val="000000"/>
                </a:solidFill>
              </a:rPr>
              <a:t>Support Services</a:t>
            </a:r>
            <a:endParaRPr lang="en-IN" sz="3600" b="1" dirty="0">
              <a:solidFill>
                <a:srgbClr val="000000"/>
              </a:solidFill>
              <a:effectLst>
                <a:outerShdw blurRad="38100" dist="38100" dir="2700000" algn="tl">
                  <a:srgbClr val="000000">
                    <a:alpha val="43137"/>
                  </a:srgbClr>
                </a:outerShdw>
              </a:effectLst>
            </a:endParaRPr>
          </a:p>
          <a:p>
            <a:pPr algn="ctr">
              <a:buNone/>
            </a:pPr>
            <a:r>
              <a:rPr lang="en-US" sz="3600" b="1" dirty="0">
                <a:solidFill>
                  <a:srgbClr val="000000"/>
                </a:solidFill>
                <a:effectLst>
                  <a:outerShdw blurRad="38100" dist="38100" dir="2700000" algn="tl">
                    <a:srgbClr val="000000">
                      <a:alpha val="43137"/>
                    </a:srgbClr>
                  </a:outerShdw>
                </a:effectLst>
              </a:rPr>
              <a:t>Advance  Level</a:t>
            </a:r>
          </a:p>
          <a:p>
            <a:pPr algn="ctr">
              <a:buNone/>
            </a:pPr>
            <a:r>
              <a:rPr lang="en-US" sz="3600" b="1" dirty="0">
                <a:solidFill>
                  <a:srgbClr val="000000"/>
                </a:solidFill>
                <a:effectLst>
                  <a:outerShdw blurRad="38100" dist="38100" dir="2700000" algn="tl">
                    <a:srgbClr val="000000">
                      <a:alpha val="43137"/>
                    </a:srgbClr>
                  </a:outerShdw>
                </a:effectLst>
              </a:rPr>
              <a:t>Module 7</a:t>
            </a:r>
          </a:p>
        </p:txBody>
      </p:sp>
      <p:sp>
        <p:nvSpPr>
          <p:cNvPr id="4" name="Slide Number Placeholder 1">
            <a:extLst>
              <a:ext uri="{FF2B5EF4-FFF2-40B4-BE49-F238E27FC236}">
                <a16:creationId xmlns:a16="http://schemas.microsoft.com/office/drawing/2014/main" id="{FB73BD1B-D08B-45EC-8D10-E9D241B55236}"/>
              </a:ext>
            </a:extLst>
          </p:cNvPr>
          <p:cNvSpPr>
            <a:spLocks noGrp="1"/>
          </p:cNvSpPr>
          <p:nvPr>
            <p:ph type="sldNum" sz="quarter" idx="12"/>
          </p:nvPr>
        </p:nvSpPr>
        <p:spPr/>
        <p:txBody>
          <a:bodyPr/>
          <a:lstStyle/>
          <a:p>
            <a:fld id="{9B441236-4707-B342-88D0-23B2CF2BA6BC}" type="slidenum">
              <a:rPr lang="en-US" smtClean="0"/>
              <a:pPr/>
              <a:t>134</a:t>
            </a:fld>
            <a:endParaRPr lang="en-US"/>
          </a:p>
        </p:txBody>
      </p:sp>
      <p:pic>
        <p:nvPicPr>
          <p:cNvPr id="2" name="Picture 1">
            <a:extLst>
              <a:ext uri="{FF2B5EF4-FFF2-40B4-BE49-F238E27FC236}">
                <a16:creationId xmlns:a16="http://schemas.microsoft.com/office/drawing/2014/main" id="{DC9C6FAE-8781-40C4-A342-5E1356013860}"/>
              </a:ext>
            </a:extLst>
          </p:cNvPr>
          <p:cNvPicPr>
            <a:picLocks noChangeAspect="1"/>
          </p:cNvPicPr>
          <p:nvPr/>
        </p:nvPicPr>
        <p:blipFill>
          <a:blip r:embed="rId2" cstate="print"/>
          <a:stretch>
            <a:fillRect/>
          </a:stretch>
        </p:blipFill>
        <p:spPr>
          <a:xfrm>
            <a:off x="1547664" y="2852936"/>
            <a:ext cx="6048672" cy="2641507"/>
          </a:xfrm>
          <a:prstGeom prst="rect">
            <a:avLst/>
          </a:prstGeom>
          <a:ln w="57150">
            <a:solidFill>
              <a:schemeClr val="accent3">
                <a:lumMod val="75000"/>
              </a:schemeClr>
            </a:solid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5" name="Straight Connector 8"/>
          <p:cNvCxnSpPr>
            <a:cxnSpLocks noChangeShapeType="1"/>
          </p:cNvCxnSpPr>
          <p:nvPr/>
        </p:nvCxnSpPr>
        <p:spPr bwMode="auto">
          <a:xfrm>
            <a:off x="2263775" y="4495800"/>
            <a:ext cx="4645025" cy="1588"/>
          </a:xfrm>
          <a:prstGeom prst="line">
            <a:avLst/>
          </a:prstGeom>
          <a:ln>
            <a:headEnd/>
            <a:tailEnd/>
          </a:ln>
        </p:spPr>
        <p:style>
          <a:lnRef idx="2">
            <a:schemeClr val="accent3"/>
          </a:lnRef>
          <a:fillRef idx="0">
            <a:schemeClr val="accent3"/>
          </a:fillRef>
          <a:effectRef idx="1">
            <a:schemeClr val="accent3"/>
          </a:effectRef>
          <a:fontRef idx="minor">
            <a:schemeClr val="tx1"/>
          </a:fontRef>
        </p:style>
      </p:cxnSp>
      <p:sp>
        <p:nvSpPr>
          <p:cNvPr id="3" name="Rectangle 2"/>
          <p:cNvSpPr/>
          <p:nvPr/>
        </p:nvSpPr>
        <p:spPr>
          <a:xfrm>
            <a:off x="971600" y="1412776"/>
            <a:ext cx="7200800" cy="3785652"/>
          </a:xfrm>
          <a:prstGeom prst="rect">
            <a:avLst/>
          </a:prstGeom>
        </p:spPr>
        <p:txBody>
          <a:bodyPr wrap="square">
            <a:spAutoFit/>
          </a:bodyPr>
          <a:lstStyle/>
          <a:p>
            <a:pPr algn="ctr">
              <a:defRPr/>
            </a:pPr>
            <a:r>
              <a:rPr lang="en-US" sz="4000" b="1" dirty="0">
                <a:solidFill>
                  <a:schemeClr val="accent3">
                    <a:lumMod val="75000"/>
                  </a:schemeClr>
                </a:solidFill>
                <a:effectLst>
                  <a:outerShdw blurRad="38100" dist="38100" dir="2700000" algn="tl">
                    <a:srgbClr val="000000">
                      <a:alpha val="43137"/>
                    </a:srgbClr>
                  </a:outerShdw>
                </a:effectLst>
              </a:rPr>
              <a:t>Good Manufacturing Practices, Hygienic and Sanitary</a:t>
            </a:r>
            <a:br>
              <a:rPr lang="en-US" sz="4000" b="1" dirty="0">
                <a:solidFill>
                  <a:schemeClr val="accent3">
                    <a:lumMod val="75000"/>
                  </a:schemeClr>
                </a:solidFill>
                <a:effectLst>
                  <a:outerShdw blurRad="38100" dist="38100" dir="2700000" algn="tl">
                    <a:srgbClr val="000000">
                      <a:alpha val="43137"/>
                    </a:srgbClr>
                  </a:outerShdw>
                </a:effectLst>
              </a:rPr>
            </a:br>
            <a:r>
              <a:rPr lang="en-US" sz="4000" b="1" dirty="0">
                <a:solidFill>
                  <a:schemeClr val="accent3">
                    <a:lumMod val="75000"/>
                  </a:schemeClr>
                </a:solidFill>
                <a:effectLst>
                  <a:outerShdw blurRad="38100" dist="38100" dir="2700000" algn="tl">
                    <a:srgbClr val="000000">
                      <a:alpha val="43137"/>
                    </a:srgbClr>
                  </a:outerShdw>
                </a:effectLst>
              </a:rPr>
              <a:t>   Practices for </a:t>
            </a:r>
          </a:p>
          <a:p>
            <a:pPr algn="ctr">
              <a:defRPr/>
            </a:pPr>
            <a:r>
              <a:rPr lang="en-US" sz="4000" b="1" dirty="0">
                <a:solidFill>
                  <a:schemeClr val="accent3">
                    <a:lumMod val="75000"/>
                  </a:schemeClr>
                </a:solidFill>
                <a:effectLst>
                  <a:outerShdw blurRad="38100" dist="38100" dir="2700000" algn="tl">
                    <a:srgbClr val="000000">
                      <a:alpha val="43137"/>
                    </a:srgbClr>
                  </a:outerShdw>
                </a:effectLst>
              </a:rPr>
              <a:t>Health Supplements  &amp; Nutraceuticals </a:t>
            </a:r>
          </a:p>
          <a:p>
            <a:pPr algn="ctr">
              <a:defRPr/>
            </a:pPr>
            <a:r>
              <a:rPr lang="en-US" sz="4000" b="1" dirty="0">
                <a:effectLst>
                  <a:outerShdw blurRad="38100" dist="38100" dir="2700000" algn="tl">
                    <a:srgbClr val="000000">
                      <a:alpha val="43137"/>
                    </a:srgbClr>
                  </a:outerShdw>
                </a:effectLst>
                <a:latin typeface="+mn-lt"/>
              </a:rPr>
              <a:t>Module 7 </a:t>
            </a:r>
            <a:endParaRPr lang="en-IN" sz="4000" b="1" dirty="0">
              <a:ln/>
              <a:effectLst>
                <a:outerShdw blurRad="38100" dist="38100" dir="2700000" algn="tl">
                  <a:srgbClr val="000000">
                    <a:alpha val="43137"/>
                  </a:srgbClr>
                </a:outerShdw>
              </a:effectLst>
              <a:latin typeface="+mn-lt"/>
            </a:endParaRPr>
          </a:p>
        </p:txBody>
      </p:sp>
      <p:sp>
        <p:nvSpPr>
          <p:cNvPr id="3079" name="Slide Number Placeholder 6"/>
          <p:cNvSpPr>
            <a:spLocks noGrp="1"/>
          </p:cNvSpPr>
          <p:nvPr>
            <p:ph type="sldNum" sz="quarter" idx="12"/>
          </p:nvPr>
        </p:nvSpPr>
        <p:spPr bwMode="auto">
          <a:noFill/>
          <a:ln>
            <a:miter lim="800000"/>
            <a:headEnd/>
            <a:tailEnd/>
          </a:ln>
        </p:spPr>
        <p:txBody>
          <a:bodyPr/>
          <a:lstStyle/>
          <a:p>
            <a:fld id="{42173947-47B2-4EED-B8A2-C861451BDAB8}" type="slidenum">
              <a:rPr lang="en-US" altLang="en-US" smtClean="0"/>
              <a:pPr/>
              <a:t>135</a:t>
            </a:fld>
            <a:endParaRPr lang="en-US" altLang="en-US"/>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7863"/>
          <a:stretch/>
        </p:blipFill>
        <p:spPr>
          <a:xfrm flipH="1">
            <a:off x="21250" y="4005064"/>
            <a:ext cx="2471928" cy="2808312"/>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2" y="648564"/>
            <a:ext cx="9144000" cy="620688"/>
          </a:xfrm>
        </p:spPr>
        <p:txBody>
          <a:bodyPr>
            <a:normAutofit fontScale="90000"/>
          </a:bodyPr>
          <a:lstStyle/>
          <a:p>
            <a:pPr fontAlgn="ctr">
              <a:defRPr/>
            </a:pPr>
            <a:r>
              <a:rPr lang="en-IN" sz="4000" b="1" dirty="0">
                <a:solidFill>
                  <a:srgbClr val="000000"/>
                </a:solidFill>
                <a:effectLst>
                  <a:outerShdw blurRad="38100" dist="38100" dir="2700000" algn="tl">
                    <a:srgbClr val="000000">
                      <a:alpha val="43137"/>
                    </a:srgbClr>
                  </a:outerShdw>
                </a:effectLst>
              </a:rPr>
              <a:t>Contents</a:t>
            </a:r>
            <a:r>
              <a:rPr lang="en-IN" sz="4000" dirty="0">
                <a:solidFill>
                  <a:srgbClr val="000000"/>
                </a:solidFill>
              </a:rPr>
              <a:t> </a:t>
            </a:r>
          </a:p>
        </p:txBody>
      </p:sp>
      <p:sp>
        <p:nvSpPr>
          <p:cNvPr id="8195" name="Content Placeholder 2"/>
          <p:cNvSpPr>
            <a:spLocks noGrp="1"/>
          </p:cNvSpPr>
          <p:nvPr>
            <p:ph idx="1"/>
          </p:nvPr>
        </p:nvSpPr>
        <p:spPr>
          <a:xfrm>
            <a:off x="228600" y="1274879"/>
            <a:ext cx="8686800" cy="363665"/>
          </a:xfrm>
        </p:spPr>
        <p:txBody>
          <a:bodyPr>
            <a:normAutofit fontScale="92500" lnSpcReduction="10000"/>
          </a:bodyPr>
          <a:lstStyle/>
          <a:p>
            <a:pPr>
              <a:buFont typeface="Arial" charset="0"/>
              <a:buNone/>
            </a:pPr>
            <a:r>
              <a:rPr lang="en-US" sz="2000" b="1" dirty="0"/>
              <a:t>7.0  Support Services</a:t>
            </a:r>
            <a:endParaRPr lang="en-IN" sz="2000" b="1" dirty="0"/>
          </a:p>
        </p:txBody>
      </p:sp>
      <p:graphicFrame>
        <p:nvGraphicFramePr>
          <p:cNvPr id="4" name="Table 3"/>
          <p:cNvGraphicFramePr>
            <a:graphicFrameLocks noGrp="1"/>
          </p:cNvGraphicFramePr>
          <p:nvPr>
            <p:extLst>
              <p:ext uri="{D42A27DB-BD31-4B8C-83A1-F6EECF244321}">
                <p14:modId xmlns:p14="http://schemas.microsoft.com/office/powerpoint/2010/main" val="651770420"/>
              </p:ext>
            </p:extLst>
          </p:nvPr>
        </p:nvGraphicFramePr>
        <p:xfrm>
          <a:off x="284121" y="1620554"/>
          <a:ext cx="8443663" cy="4856510"/>
        </p:xfrm>
        <a:graphic>
          <a:graphicData uri="http://schemas.openxmlformats.org/drawingml/2006/table">
            <a:tbl>
              <a:tblPr firstRow="1" bandRow="1">
                <a:tableStyleId>{F5AB1C69-6EDB-4FF4-983F-18BD219EF322}</a:tableStyleId>
              </a:tblPr>
              <a:tblGrid>
                <a:gridCol w="594792">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1073095">
                  <a:extLst>
                    <a:ext uri="{9D8B030D-6E8A-4147-A177-3AD203B41FA5}">
                      <a16:colId xmlns:a16="http://schemas.microsoft.com/office/drawing/2014/main" val="20002"/>
                    </a:ext>
                  </a:extLst>
                </a:gridCol>
                <a:gridCol w="4327504">
                  <a:extLst>
                    <a:ext uri="{9D8B030D-6E8A-4147-A177-3AD203B41FA5}">
                      <a16:colId xmlns:a16="http://schemas.microsoft.com/office/drawing/2014/main" val="20003"/>
                    </a:ext>
                  </a:extLst>
                </a:gridCol>
              </a:tblGrid>
              <a:tr h="640214">
                <a:tc>
                  <a:txBody>
                    <a:bodyPr/>
                    <a:lstStyle/>
                    <a:p>
                      <a:pPr algn="ctr" fontAlgn="ctr"/>
                      <a:r>
                        <a:rPr lang="en-IN" sz="1800" b="1" i="0" u="none" strike="noStrike" dirty="0">
                          <a:solidFill>
                            <a:schemeClr val="bg1"/>
                          </a:solidFill>
                          <a:effectLst/>
                          <a:latin typeface="Calibri"/>
                        </a:rPr>
                        <a:t>Sec. No.</a:t>
                      </a:r>
                    </a:p>
                  </a:txBody>
                  <a:tcPr marL="9525" marR="9525" marT="9525" marB="0" anchor="ctr"/>
                </a:tc>
                <a:tc>
                  <a:txBody>
                    <a:bodyPr/>
                    <a:lstStyle/>
                    <a:p>
                      <a:pPr algn="ctr" fontAlgn="ctr"/>
                      <a:r>
                        <a:rPr lang="en-IN" sz="1800" b="1" i="0" u="none" strike="noStrike" dirty="0">
                          <a:solidFill>
                            <a:schemeClr val="bg1"/>
                          </a:solidFill>
                          <a:effectLst/>
                          <a:latin typeface="Calibri"/>
                        </a:rPr>
                        <a:t>Operational Flow</a:t>
                      </a:r>
                    </a:p>
                  </a:txBody>
                  <a:tcPr marL="9525" marR="9525" marT="9525" marB="0" anchor="ctr"/>
                </a:tc>
                <a:tc>
                  <a:txBody>
                    <a:bodyPr/>
                    <a:lstStyle/>
                    <a:p>
                      <a:pPr algn="ctr" fontAlgn="ctr"/>
                      <a:r>
                        <a:rPr lang="en-US" sz="1800" b="1" i="0" u="none" strike="noStrike" dirty="0">
                          <a:solidFill>
                            <a:schemeClr val="bg1"/>
                          </a:solidFill>
                          <a:effectLst/>
                          <a:latin typeface="Calibri"/>
                        </a:rPr>
                        <a:t>Sub –Sec No.</a:t>
                      </a:r>
                      <a:endParaRPr lang="en-IN" sz="1800" b="1" i="0" u="none" strike="noStrike" dirty="0">
                        <a:solidFill>
                          <a:schemeClr val="bg1"/>
                        </a:solidFill>
                        <a:effectLst/>
                        <a:latin typeface="Calibri"/>
                      </a:endParaRPr>
                    </a:p>
                  </a:txBody>
                  <a:tcPr marL="9525" marR="9525" marT="9525" marB="0" anchor="ctr"/>
                </a:tc>
                <a:tc>
                  <a:txBody>
                    <a:bodyPr/>
                    <a:lstStyle/>
                    <a:p>
                      <a:pPr algn="ctr" fontAlgn="ctr"/>
                      <a:r>
                        <a:rPr lang="en-IN" sz="1800" b="1" i="0" u="none" strike="noStrike" dirty="0">
                          <a:solidFill>
                            <a:schemeClr val="bg1"/>
                          </a:solidFill>
                          <a:effectLst/>
                          <a:latin typeface="Calibri"/>
                        </a:rPr>
                        <a:t>Heading </a:t>
                      </a:r>
                    </a:p>
                  </a:txBody>
                  <a:tcPr marL="9525" marR="9525" marT="9525" marB="0" anchor="ctr"/>
                </a:tc>
                <a:extLst>
                  <a:ext uri="{0D108BD9-81ED-4DB2-BD59-A6C34878D82A}">
                    <a16:rowId xmlns:a16="http://schemas.microsoft.com/office/drawing/2014/main" val="10000"/>
                  </a:ext>
                </a:extLst>
              </a:tr>
              <a:tr h="382370">
                <a:tc>
                  <a:txBody>
                    <a:bodyPr/>
                    <a:lstStyle/>
                    <a:p>
                      <a:pPr algn="ctr" fontAlgn="ctr"/>
                      <a:r>
                        <a:rPr lang="en-US" sz="1400" b="1" i="0" u="none" strike="noStrike" dirty="0">
                          <a:solidFill>
                            <a:srgbClr val="000000"/>
                          </a:solidFill>
                          <a:effectLst/>
                          <a:latin typeface="Calibri"/>
                        </a:rPr>
                        <a:t>7.1</a:t>
                      </a:r>
                      <a:endParaRPr lang="en-IN" sz="1400" b="1" i="0" u="none" strike="noStrike" dirty="0">
                        <a:solidFill>
                          <a:srgbClr val="000000"/>
                        </a:solidFill>
                        <a:effectLst/>
                        <a:latin typeface="Calibri"/>
                      </a:endParaRPr>
                    </a:p>
                  </a:txBody>
                  <a:tcPr marL="9525" marR="9525" marT="9525" marB="0" anchor="ctr"/>
                </a:tc>
                <a:tc>
                  <a:txBody>
                    <a:bodyPr/>
                    <a:lstStyle/>
                    <a:p>
                      <a:pPr algn="l" fontAlgn="ctr"/>
                      <a:r>
                        <a:rPr lang="en-IN" sz="1600" b="1" i="0" u="none" strike="noStrike" dirty="0">
                          <a:solidFill>
                            <a:srgbClr val="000000"/>
                          </a:solidFill>
                          <a:effectLst/>
                          <a:latin typeface="+mn-lt"/>
                        </a:rPr>
                        <a:t>Management &amp; Supervision</a:t>
                      </a:r>
                    </a:p>
                  </a:txBody>
                  <a:tcPr marL="9525" marR="9525" marT="9524" marB="0" anchor="ctr"/>
                </a:tc>
                <a:tc>
                  <a:txBody>
                    <a:bodyPr/>
                    <a:lstStyle/>
                    <a:p>
                      <a:pPr algn="ctr" fontAlgn="b"/>
                      <a:r>
                        <a:rPr lang="en-US" sz="1600" b="0" i="0" u="none" strike="noStrike" dirty="0">
                          <a:solidFill>
                            <a:srgbClr val="000000"/>
                          </a:solidFill>
                          <a:effectLst/>
                          <a:latin typeface="+mn-lt"/>
                        </a:rPr>
                        <a:t>7.1</a:t>
                      </a:r>
                      <a:endParaRPr lang="en-IN" sz="1600" b="0" i="0" u="none" strike="noStrike" dirty="0">
                        <a:solidFill>
                          <a:srgbClr val="000000"/>
                        </a:solidFill>
                        <a:effectLst/>
                        <a:latin typeface="+mn-lt"/>
                      </a:endParaRPr>
                    </a:p>
                  </a:txBody>
                  <a:tcPr marL="9525" marR="9525" marT="9524" marB="0" anchor="ctr"/>
                </a:tc>
                <a:tc>
                  <a:txBody>
                    <a:bodyPr/>
                    <a:lstStyle/>
                    <a:p>
                      <a:pPr algn="l" fontAlgn="b"/>
                      <a:r>
                        <a:rPr lang="en-IN" sz="1600" b="0" i="0" u="none" strike="noStrike" dirty="0">
                          <a:solidFill>
                            <a:srgbClr val="000000"/>
                          </a:solidFill>
                          <a:effectLst/>
                          <a:latin typeface="+mn-lt"/>
                        </a:rPr>
                        <a:t>Management &amp; Supervision</a:t>
                      </a:r>
                    </a:p>
                  </a:txBody>
                  <a:tcPr marL="9525" marR="9525" marT="9524" marB="0" anchor="ctr"/>
                </a:tc>
                <a:extLst>
                  <a:ext uri="{0D108BD9-81ED-4DB2-BD59-A6C34878D82A}">
                    <a16:rowId xmlns:a16="http://schemas.microsoft.com/office/drawing/2014/main" val="10001"/>
                  </a:ext>
                </a:extLst>
              </a:tr>
              <a:tr h="439521">
                <a:tc>
                  <a:txBody>
                    <a:bodyPr/>
                    <a:lstStyle/>
                    <a:p>
                      <a:pPr algn="ctr" fontAlgn="ctr"/>
                      <a:r>
                        <a:rPr lang="en-US" sz="1400" b="1" i="0" u="none" strike="noStrike" dirty="0">
                          <a:solidFill>
                            <a:srgbClr val="000000"/>
                          </a:solidFill>
                          <a:effectLst/>
                          <a:latin typeface="Calibri"/>
                        </a:rPr>
                        <a:t>7.2</a:t>
                      </a:r>
                      <a:endParaRPr lang="en-IN" sz="1400" b="1" i="0" u="none" strike="noStrike" dirty="0">
                        <a:solidFill>
                          <a:srgbClr val="000000"/>
                        </a:solidFill>
                        <a:effectLst/>
                        <a:latin typeface="Calibri"/>
                      </a:endParaRPr>
                    </a:p>
                  </a:txBody>
                  <a:tcPr marL="9525" marR="9525" marT="9525" marB="0" anchor="ctr"/>
                </a:tc>
                <a:tc>
                  <a:txBody>
                    <a:bodyPr/>
                    <a:lstStyle/>
                    <a:p>
                      <a:pPr algn="l" fontAlgn="ctr"/>
                      <a:r>
                        <a:rPr lang="en-US" sz="1600" b="1" i="0" u="none" strike="noStrike" dirty="0">
                          <a:solidFill>
                            <a:schemeClr val="tx1"/>
                          </a:solidFill>
                          <a:effectLst/>
                          <a:latin typeface="+mn-lt"/>
                        </a:rPr>
                        <a:t>Sub Contracting of Operations</a:t>
                      </a:r>
                      <a:endParaRPr lang="en-IN" sz="1600" b="1" i="0" u="none" strike="noStrike" dirty="0">
                        <a:solidFill>
                          <a:schemeClr val="tx1"/>
                        </a:solidFill>
                        <a:effectLst/>
                        <a:latin typeface="+mn-lt"/>
                      </a:endParaRPr>
                    </a:p>
                  </a:txBody>
                  <a:tcPr marL="9525" marR="9525" marT="9524" marB="0" anchor="ctr"/>
                </a:tc>
                <a:tc>
                  <a:txBody>
                    <a:bodyPr/>
                    <a:lstStyle/>
                    <a:p>
                      <a:pPr algn="ctr" fontAlgn="b"/>
                      <a:r>
                        <a:rPr lang="en-US" sz="1600" b="0" i="0" u="none" strike="noStrike" dirty="0">
                          <a:solidFill>
                            <a:schemeClr val="tx1"/>
                          </a:solidFill>
                          <a:effectLst/>
                          <a:latin typeface="+mn-lt"/>
                        </a:rPr>
                        <a:t>7.2.1</a:t>
                      </a:r>
                      <a:endParaRPr lang="en-IN" sz="1600" b="0" i="0" u="none" strike="noStrike" dirty="0">
                        <a:solidFill>
                          <a:schemeClr val="tx1"/>
                        </a:solidFill>
                        <a:effectLst/>
                        <a:latin typeface="+mn-lt"/>
                      </a:endParaRPr>
                    </a:p>
                  </a:txBody>
                  <a:tcPr marL="9525" marR="9525" marT="9524" marB="0" anchor="ctr"/>
                </a:tc>
                <a:tc>
                  <a:txBody>
                    <a:bodyPr/>
                    <a:lstStyle/>
                    <a:p>
                      <a:pPr algn="l" fontAlgn="b"/>
                      <a:r>
                        <a:rPr lang="en-US" sz="1600" b="0" i="0" u="none" strike="noStrike" dirty="0">
                          <a:solidFill>
                            <a:schemeClr val="tx1"/>
                          </a:solidFill>
                          <a:effectLst/>
                          <a:latin typeface="+mn-lt"/>
                        </a:rPr>
                        <a:t>Terms of Agreement / Contract</a:t>
                      </a:r>
                      <a:endParaRPr lang="en-IN" sz="1600" b="0" i="0" u="none" strike="noStrike" dirty="0">
                        <a:solidFill>
                          <a:schemeClr val="tx1"/>
                        </a:solidFill>
                        <a:effectLst/>
                        <a:latin typeface="+mn-lt"/>
                      </a:endParaRPr>
                    </a:p>
                  </a:txBody>
                  <a:tcPr marL="9525" marR="9525" marT="9524" marB="0" anchor="ctr"/>
                </a:tc>
                <a:extLst>
                  <a:ext uri="{0D108BD9-81ED-4DB2-BD59-A6C34878D82A}">
                    <a16:rowId xmlns:a16="http://schemas.microsoft.com/office/drawing/2014/main" val="10002"/>
                  </a:ext>
                </a:extLst>
              </a:tr>
              <a:tr h="223970">
                <a:tc>
                  <a:txBody>
                    <a:bodyPr/>
                    <a:lstStyle/>
                    <a:p>
                      <a:pPr algn="ctr" fontAlgn="ctr"/>
                      <a:endParaRPr lang="en-IN" sz="1400" b="1" i="0" u="none" strike="noStrike" dirty="0">
                        <a:solidFill>
                          <a:srgbClr val="000000"/>
                        </a:solidFill>
                        <a:effectLst/>
                        <a:latin typeface="Calibri"/>
                      </a:endParaRPr>
                    </a:p>
                  </a:txBody>
                  <a:tcPr marL="9525" marR="9525" marT="9525" marB="0" anchor="ctr"/>
                </a:tc>
                <a:tc>
                  <a:txBody>
                    <a:bodyPr/>
                    <a:lstStyle/>
                    <a:p>
                      <a:pPr algn="l" fontAlgn="ctr"/>
                      <a:endParaRPr lang="en-IN" sz="1600" b="1" i="0" u="none" strike="noStrike" dirty="0">
                        <a:solidFill>
                          <a:schemeClr val="tx1"/>
                        </a:solidFill>
                        <a:effectLst/>
                        <a:latin typeface="+mn-lt"/>
                      </a:endParaRPr>
                    </a:p>
                  </a:txBody>
                  <a:tcPr marL="9525" marR="9525" marT="9524" marB="0" anchor="ctr"/>
                </a:tc>
                <a:tc>
                  <a:txBody>
                    <a:bodyPr/>
                    <a:lstStyle/>
                    <a:p>
                      <a:pPr algn="ctr" fontAlgn="b"/>
                      <a:r>
                        <a:rPr lang="en-US" sz="1600" b="0" i="0" u="none" strike="noStrike" dirty="0">
                          <a:solidFill>
                            <a:schemeClr val="tx1"/>
                          </a:solidFill>
                          <a:effectLst/>
                          <a:latin typeface="+mn-lt"/>
                        </a:rPr>
                        <a:t>7.2.2</a:t>
                      </a:r>
                      <a:endParaRPr lang="en-IN" sz="1600" b="0" i="0" u="none" strike="noStrike" dirty="0">
                        <a:solidFill>
                          <a:schemeClr val="tx1"/>
                        </a:solidFill>
                        <a:effectLst/>
                        <a:latin typeface="+mn-lt"/>
                      </a:endParaRPr>
                    </a:p>
                  </a:txBody>
                  <a:tcPr marL="9525" marR="9525" marT="9524" marB="0" anchor="ctr"/>
                </a:tc>
                <a:tc>
                  <a:txBody>
                    <a:bodyPr/>
                    <a:lstStyle/>
                    <a:p>
                      <a:pPr algn="l" fontAlgn="b"/>
                      <a:r>
                        <a:rPr lang="en-US" sz="1600" b="0" i="0" u="none" strike="noStrike" dirty="0">
                          <a:solidFill>
                            <a:schemeClr val="tx1"/>
                          </a:solidFill>
                          <a:effectLst/>
                          <a:latin typeface="+mn-lt"/>
                        </a:rPr>
                        <a:t>Technical Agreement</a:t>
                      </a:r>
                      <a:endParaRPr lang="en-IN" sz="1600" b="0" i="0" u="none" strike="noStrike" dirty="0">
                        <a:solidFill>
                          <a:schemeClr val="tx1"/>
                        </a:solidFill>
                        <a:effectLst/>
                        <a:latin typeface="+mn-lt"/>
                      </a:endParaRPr>
                    </a:p>
                  </a:txBody>
                  <a:tcPr marL="9525" marR="9525" marT="9524" marB="0" anchor="ctr"/>
                </a:tc>
                <a:extLst>
                  <a:ext uri="{0D108BD9-81ED-4DB2-BD59-A6C34878D82A}">
                    <a16:rowId xmlns:a16="http://schemas.microsoft.com/office/drawing/2014/main" val="10003"/>
                  </a:ext>
                </a:extLst>
              </a:tr>
              <a:tr h="439521">
                <a:tc>
                  <a:txBody>
                    <a:bodyPr/>
                    <a:lstStyle/>
                    <a:p>
                      <a:pPr algn="ctr" fontAlgn="ctr"/>
                      <a:r>
                        <a:rPr lang="en-US" sz="1400" b="1" i="0" u="none" strike="noStrike" dirty="0">
                          <a:solidFill>
                            <a:srgbClr val="000000"/>
                          </a:solidFill>
                          <a:effectLst/>
                          <a:latin typeface="Calibri"/>
                        </a:rPr>
                        <a:t>7.3</a:t>
                      </a:r>
                      <a:endParaRPr lang="en-IN" sz="1400" b="1" i="0" u="none" strike="noStrike" dirty="0">
                        <a:solidFill>
                          <a:srgbClr val="000000"/>
                        </a:solidFill>
                        <a:effectLst/>
                        <a:latin typeface="Calibri"/>
                      </a:endParaRPr>
                    </a:p>
                  </a:txBody>
                  <a:tcPr marL="9525" marR="9525" marT="9525" marB="0" anchor="ctr"/>
                </a:tc>
                <a:tc>
                  <a:txBody>
                    <a:bodyPr/>
                    <a:lstStyle/>
                    <a:p>
                      <a:pPr algn="l" fontAlgn="ctr"/>
                      <a:r>
                        <a:rPr lang="en-IN" sz="1600" b="1" i="0" u="none" strike="noStrike" dirty="0">
                          <a:solidFill>
                            <a:schemeClr val="tx1"/>
                          </a:solidFill>
                          <a:effectLst/>
                          <a:latin typeface="+mn-lt"/>
                        </a:rPr>
                        <a:t>Quality Control  &amp; Testing Facilities</a:t>
                      </a:r>
                    </a:p>
                  </a:txBody>
                  <a:tcPr marL="9525" marR="9525" marT="9524" marB="0" anchor="ctr"/>
                </a:tc>
                <a:tc>
                  <a:txBody>
                    <a:bodyPr/>
                    <a:lstStyle/>
                    <a:p>
                      <a:pPr algn="ctr" fontAlgn="b"/>
                      <a:r>
                        <a:rPr lang="en-US" sz="1600" b="0" i="0" u="none" strike="noStrike" dirty="0">
                          <a:solidFill>
                            <a:schemeClr val="tx1"/>
                          </a:solidFill>
                          <a:effectLst/>
                          <a:latin typeface="+mn-lt"/>
                        </a:rPr>
                        <a:t>7.3.1</a:t>
                      </a:r>
                      <a:endParaRPr lang="en-IN" sz="1600" b="0" i="0" u="none" strike="noStrike" dirty="0">
                        <a:solidFill>
                          <a:schemeClr val="tx1"/>
                        </a:solidFill>
                        <a:effectLst/>
                        <a:latin typeface="+mn-lt"/>
                      </a:endParaRPr>
                    </a:p>
                  </a:txBody>
                  <a:tcPr marL="9525" marR="9525" marT="9524"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dirty="0">
                          <a:solidFill>
                            <a:schemeClr val="tx1"/>
                          </a:solidFill>
                          <a:latin typeface="+mn-lt"/>
                        </a:rPr>
                        <a:t>Specification &amp; Test Methods</a:t>
                      </a:r>
                      <a:endParaRPr lang="en-IN" sz="1600" dirty="0">
                        <a:solidFill>
                          <a:schemeClr val="tx1"/>
                        </a:solidFill>
                        <a:latin typeface="+mn-lt"/>
                      </a:endParaRPr>
                    </a:p>
                  </a:txBody>
                  <a:tcPr marL="9525" marR="9525" marT="9524" marB="0" anchor="ctr"/>
                </a:tc>
                <a:extLst>
                  <a:ext uri="{0D108BD9-81ED-4DB2-BD59-A6C34878D82A}">
                    <a16:rowId xmlns:a16="http://schemas.microsoft.com/office/drawing/2014/main" val="10004"/>
                  </a:ext>
                </a:extLst>
              </a:tr>
              <a:tr h="284922">
                <a:tc rowSpan="2">
                  <a:txBody>
                    <a:bodyPr/>
                    <a:lstStyle/>
                    <a:p>
                      <a:pPr algn="ctr" fontAlgn="ctr"/>
                      <a:endParaRPr lang="en-IN" sz="1400" b="1" i="0" u="none" strike="noStrike" dirty="0">
                        <a:solidFill>
                          <a:srgbClr val="000000"/>
                        </a:solidFill>
                        <a:effectLst/>
                        <a:latin typeface="Calibri"/>
                      </a:endParaRPr>
                    </a:p>
                  </a:txBody>
                  <a:tcPr marL="9525" marR="9525" marT="9525" marB="0" anchor="ctr"/>
                </a:tc>
                <a:tc>
                  <a:txBody>
                    <a:bodyPr/>
                    <a:lstStyle/>
                    <a:p>
                      <a:endParaRPr lang="en-IN" dirty="0"/>
                    </a:p>
                  </a:txBody>
                  <a:tcPr marL="9525" marR="9525" marT="9524" marB="0" anchor="ctr"/>
                </a:tc>
                <a:tc>
                  <a:txBody>
                    <a:bodyPr/>
                    <a:lstStyle/>
                    <a:p>
                      <a:pPr algn="ctr"/>
                      <a:r>
                        <a:rPr lang="en-US" dirty="0"/>
                        <a:t>7.3.2</a:t>
                      </a:r>
                      <a:endParaRPr lang="en-IN" dirty="0"/>
                    </a:p>
                  </a:txBody>
                  <a:tcPr marL="9525" marR="9525" marT="9524" marB="0" anchor="ctr"/>
                </a:tc>
                <a:tc>
                  <a:txBody>
                    <a:bodyPr/>
                    <a:lstStyle/>
                    <a:p>
                      <a:r>
                        <a:rPr lang="en-US" sz="1600" dirty="0"/>
                        <a:t>Laboratory Personal</a:t>
                      </a:r>
                      <a:endParaRPr lang="en-IN" sz="1600" dirty="0"/>
                    </a:p>
                  </a:txBody>
                  <a:tcPr marL="9525" marR="9525" marT="9524" marB="0" anchor="ctr"/>
                </a:tc>
                <a:extLst>
                  <a:ext uri="{0D108BD9-81ED-4DB2-BD59-A6C34878D82A}">
                    <a16:rowId xmlns:a16="http://schemas.microsoft.com/office/drawing/2014/main" val="10005"/>
                  </a:ext>
                </a:extLst>
              </a:tr>
              <a:tr h="223970">
                <a:tc vMerge="1">
                  <a:txBody>
                    <a:bodyPr/>
                    <a:lstStyle/>
                    <a:p>
                      <a:endParaRPr lang="en-IN"/>
                    </a:p>
                  </a:txBody>
                  <a:tcPr/>
                </a:tc>
                <a:tc>
                  <a:txBody>
                    <a:bodyPr/>
                    <a:lstStyle/>
                    <a:p>
                      <a:pPr algn="l" fontAlgn="ctr"/>
                      <a:endParaRPr lang="en-IN" sz="1600" b="0" i="0" u="none" strike="noStrike" dirty="0">
                        <a:solidFill>
                          <a:schemeClr val="tx1"/>
                        </a:solidFill>
                        <a:effectLst/>
                        <a:latin typeface="+mn-lt"/>
                      </a:endParaRPr>
                    </a:p>
                  </a:txBody>
                  <a:tcPr marL="9525" marR="9525" marT="9524" marB="0" anchor="ctr"/>
                </a:tc>
                <a:tc>
                  <a:txBody>
                    <a:bodyPr/>
                    <a:lstStyle/>
                    <a:p>
                      <a:pPr algn="ctr" fontAlgn="b"/>
                      <a:r>
                        <a:rPr lang="en-US" sz="1600" b="0" i="0" u="none" strike="noStrike" dirty="0">
                          <a:solidFill>
                            <a:schemeClr val="tx1"/>
                          </a:solidFill>
                          <a:effectLst/>
                          <a:latin typeface="+mn-lt"/>
                        </a:rPr>
                        <a:t>7.3.3</a:t>
                      </a:r>
                      <a:endParaRPr lang="en-IN" sz="1600" b="0" i="0" u="none" strike="noStrike" dirty="0">
                        <a:solidFill>
                          <a:schemeClr val="tx1"/>
                        </a:solidFill>
                        <a:effectLst/>
                        <a:latin typeface="+mn-lt"/>
                      </a:endParaRPr>
                    </a:p>
                  </a:txBody>
                  <a:tcPr marL="9525" marR="9525" marT="9524"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Laboratory Facilities &amp; Equipment</a:t>
                      </a:r>
                      <a:endParaRPr lang="en-IN" sz="1600" b="0" i="0" u="none" strike="noStrike" dirty="0">
                        <a:solidFill>
                          <a:schemeClr val="tx1"/>
                        </a:solidFill>
                        <a:effectLst/>
                        <a:latin typeface="+mn-lt"/>
                      </a:endParaRPr>
                    </a:p>
                  </a:txBody>
                  <a:tcPr marL="9525" marR="9525" marT="9524" marB="0" anchor="ctr"/>
                </a:tc>
                <a:extLst>
                  <a:ext uri="{0D108BD9-81ED-4DB2-BD59-A6C34878D82A}">
                    <a16:rowId xmlns:a16="http://schemas.microsoft.com/office/drawing/2014/main" val="10006"/>
                  </a:ext>
                </a:extLst>
              </a:tr>
              <a:tr h="250914">
                <a:tc>
                  <a:txBody>
                    <a:bodyPr/>
                    <a:lstStyle/>
                    <a:p>
                      <a:pPr algn="ctr" fontAlgn="ctr"/>
                      <a:endParaRPr lang="en-IN" sz="1400" b="0" i="0" u="none" strike="noStrike" dirty="0">
                        <a:solidFill>
                          <a:srgbClr val="000000"/>
                        </a:solidFill>
                        <a:effectLst/>
                        <a:latin typeface="Calibri"/>
                      </a:endParaRPr>
                    </a:p>
                  </a:txBody>
                  <a:tcPr marL="9525" marR="9525" marT="9525" marB="0" anchor="ctr"/>
                </a:tc>
                <a:tc>
                  <a:txBody>
                    <a:bodyPr/>
                    <a:lstStyle/>
                    <a:p>
                      <a:endParaRPr lang="en-IN" dirty="0"/>
                    </a:p>
                  </a:txBody>
                  <a:tcPr marL="9525" marR="9525" marT="9524" marB="0" anchor="ctr"/>
                </a:tc>
                <a:tc>
                  <a:txBody>
                    <a:bodyPr/>
                    <a:lstStyle/>
                    <a:p>
                      <a:pPr algn="ctr"/>
                      <a:r>
                        <a:rPr lang="en-US" sz="1600" dirty="0"/>
                        <a:t>7.3.4</a:t>
                      </a:r>
                      <a:endParaRPr lang="en-IN" sz="1600" dirty="0"/>
                    </a:p>
                  </a:txBody>
                  <a:tcPr marL="9525" marR="9525" marT="9524" marB="0" anchor="ctr"/>
                </a:tc>
                <a:tc>
                  <a:txBody>
                    <a:bodyPr/>
                    <a:lstStyle/>
                    <a:p>
                      <a:r>
                        <a:rPr lang="en-US" sz="1600" dirty="0"/>
                        <a:t>Sampling</a:t>
                      </a:r>
                      <a:endParaRPr lang="en-IN" sz="1600" dirty="0"/>
                    </a:p>
                  </a:txBody>
                  <a:tcPr marL="9525" marR="9525" marT="9524" marB="0" anchor="ctr"/>
                </a:tc>
                <a:extLst>
                  <a:ext uri="{0D108BD9-81ED-4DB2-BD59-A6C34878D82A}">
                    <a16:rowId xmlns:a16="http://schemas.microsoft.com/office/drawing/2014/main" val="10007"/>
                  </a:ext>
                </a:extLst>
              </a:tr>
              <a:tr h="223970">
                <a:tc rowSpan="2">
                  <a:txBody>
                    <a:bodyPr/>
                    <a:lstStyle/>
                    <a:p>
                      <a:pPr algn="ctr" fontAlgn="ctr"/>
                      <a:endParaRPr lang="en-IN" sz="1400" b="0" i="0" u="none" strike="noStrike" dirty="0">
                        <a:solidFill>
                          <a:srgbClr val="000000"/>
                        </a:solidFill>
                        <a:effectLst/>
                        <a:latin typeface="Calibri"/>
                      </a:endParaRPr>
                    </a:p>
                  </a:txBody>
                  <a:tcPr marL="9525" marR="9525" marT="9525" marB="0" anchor="ctr"/>
                </a:tc>
                <a:tc>
                  <a:txBody>
                    <a:bodyPr/>
                    <a:lstStyle/>
                    <a:p>
                      <a:pPr algn="l" fontAlgn="ctr"/>
                      <a:endParaRPr lang="en-IN" sz="1600" b="0" i="0" u="none" strike="noStrike" dirty="0">
                        <a:solidFill>
                          <a:schemeClr val="tx1"/>
                        </a:solidFill>
                        <a:effectLst/>
                        <a:latin typeface="+mn-lt"/>
                      </a:endParaRPr>
                    </a:p>
                  </a:txBody>
                  <a:tcPr marL="9525" marR="9525" marT="9524" marB="0" anchor="ctr"/>
                </a:tc>
                <a:tc>
                  <a:txBody>
                    <a:bodyPr/>
                    <a:lstStyle/>
                    <a:p>
                      <a:pPr algn="ctr" fontAlgn="b"/>
                      <a:r>
                        <a:rPr lang="en-US" sz="1600" b="0" i="0" u="none" strike="noStrike" dirty="0">
                          <a:solidFill>
                            <a:schemeClr val="tx1"/>
                          </a:solidFill>
                          <a:effectLst/>
                          <a:latin typeface="+mn-lt"/>
                        </a:rPr>
                        <a:t>7.3.5</a:t>
                      </a:r>
                      <a:endParaRPr lang="en-IN" sz="1600" b="0" i="0" u="none" strike="noStrike" dirty="0">
                        <a:solidFill>
                          <a:schemeClr val="tx1"/>
                        </a:solidFill>
                        <a:effectLst/>
                        <a:latin typeface="+mn-lt"/>
                      </a:endParaRPr>
                    </a:p>
                  </a:txBody>
                  <a:tcPr marL="9525" marR="9525" marT="9524" marB="0" anchor="ctr"/>
                </a:tc>
                <a:tc>
                  <a:txBody>
                    <a:bodyPr/>
                    <a:lstStyle/>
                    <a:p>
                      <a:pPr algn="l" fontAlgn="b"/>
                      <a:r>
                        <a:rPr lang="en-US" sz="1600" b="0" i="0" u="none" strike="noStrike" dirty="0">
                          <a:solidFill>
                            <a:schemeClr val="tx1"/>
                          </a:solidFill>
                          <a:effectLst/>
                          <a:latin typeface="+mn-lt"/>
                        </a:rPr>
                        <a:t>Analysis &amp; Validation</a:t>
                      </a:r>
                      <a:endParaRPr lang="en-IN" sz="1600" b="0" i="0" u="none" strike="noStrike" dirty="0">
                        <a:solidFill>
                          <a:schemeClr val="tx1"/>
                        </a:solidFill>
                        <a:effectLst/>
                        <a:latin typeface="+mn-lt"/>
                      </a:endParaRPr>
                    </a:p>
                  </a:txBody>
                  <a:tcPr marL="9525" marR="9525" marT="9524" marB="0" anchor="ctr"/>
                </a:tc>
                <a:extLst>
                  <a:ext uri="{0D108BD9-81ED-4DB2-BD59-A6C34878D82A}">
                    <a16:rowId xmlns:a16="http://schemas.microsoft.com/office/drawing/2014/main" val="10008"/>
                  </a:ext>
                </a:extLst>
              </a:tr>
              <a:tr h="138545">
                <a:tc vMerge="1">
                  <a:txBody>
                    <a:bodyPr/>
                    <a:lstStyle/>
                    <a:p>
                      <a:endParaRPr lang="en-IN"/>
                    </a:p>
                  </a:txBody>
                  <a:tcPr/>
                </a:tc>
                <a:tc rowSpan="2">
                  <a:txBody>
                    <a:bodyPr/>
                    <a:lstStyle/>
                    <a:p>
                      <a:pPr algn="l" fontAlgn="ctr"/>
                      <a:endParaRPr lang="en-IN" sz="1600" b="0" i="0" u="none" strike="noStrike" dirty="0">
                        <a:solidFill>
                          <a:schemeClr val="tx1"/>
                        </a:solidFill>
                        <a:effectLst/>
                        <a:latin typeface="+mn-lt"/>
                      </a:endParaRPr>
                    </a:p>
                  </a:txBody>
                  <a:tcPr marL="9525" marR="9525" marT="9524" marB="0" anchor="ctr"/>
                </a:tc>
                <a:tc row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7.3.6</a:t>
                      </a:r>
                      <a:endParaRPr lang="en-IN" sz="1600" b="0" i="0" u="none" strike="noStrike" dirty="0">
                        <a:solidFill>
                          <a:schemeClr val="tx1"/>
                        </a:solidFill>
                        <a:effectLst/>
                        <a:latin typeface="+mn-lt"/>
                      </a:endParaRPr>
                    </a:p>
                  </a:txBody>
                  <a:tcPr marL="9525" marR="9525" marT="9524" marB="0" anchor="ctr"/>
                </a:tc>
                <a:tc rowSpan="2">
                  <a:txBody>
                    <a:bodyPr/>
                    <a:lstStyle/>
                    <a:p>
                      <a:pPr algn="l" fontAlgn="b"/>
                      <a:r>
                        <a:rPr lang="en-US" sz="1600" b="0" i="0" u="none" strike="noStrike" dirty="0">
                          <a:solidFill>
                            <a:schemeClr val="tx1"/>
                          </a:solidFill>
                          <a:effectLst/>
                          <a:latin typeface="+mn-lt"/>
                        </a:rPr>
                        <a:t>Laboratory Documentation</a:t>
                      </a:r>
                      <a:endParaRPr lang="en-IN" sz="1600" b="0" i="0" u="none" strike="noStrike" dirty="0">
                        <a:solidFill>
                          <a:schemeClr val="tx1"/>
                        </a:solidFill>
                        <a:effectLst/>
                        <a:latin typeface="+mn-lt"/>
                      </a:endParaRPr>
                    </a:p>
                  </a:txBody>
                  <a:tcPr marL="9525" marR="9525" marT="9524" marB="0" anchor="ctr"/>
                </a:tc>
                <a:extLst>
                  <a:ext uri="{0D108BD9-81ED-4DB2-BD59-A6C34878D82A}">
                    <a16:rowId xmlns:a16="http://schemas.microsoft.com/office/drawing/2014/main" val="10009"/>
                  </a:ext>
                </a:extLst>
              </a:tr>
              <a:tr h="85425">
                <a:tc rowSpan="2">
                  <a:txBody>
                    <a:bodyPr/>
                    <a:lstStyle/>
                    <a:p>
                      <a:pPr algn="ctr" fontAlgn="ctr"/>
                      <a:endParaRPr lang="en-IN" sz="1400" b="0" i="0" u="none" strike="noStrike" dirty="0">
                        <a:solidFill>
                          <a:srgbClr val="000000"/>
                        </a:solidFill>
                        <a:effectLst/>
                        <a:latin typeface="Calibri"/>
                      </a:endParaRPr>
                    </a:p>
                  </a:txBody>
                  <a:tcPr marL="9525" marR="9525" marT="9525" marB="0" anchor="ctr"/>
                </a:tc>
                <a:tc vMerge="1">
                  <a:txBody>
                    <a:bodyPr/>
                    <a:lstStyle/>
                    <a:p>
                      <a:endParaRPr lang="en-IN"/>
                    </a:p>
                  </a:txBody>
                  <a:tcPr/>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10010"/>
                  </a:ext>
                </a:extLst>
              </a:tr>
              <a:tr h="241500">
                <a:tc vMerge="1">
                  <a:txBody>
                    <a:bodyPr/>
                    <a:lstStyle/>
                    <a:p>
                      <a:endParaRPr lang="en-IN"/>
                    </a:p>
                  </a:txBody>
                  <a:tcPr/>
                </a:tc>
                <a:tc>
                  <a:txBody>
                    <a:bodyPr/>
                    <a:lstStyle/>
                    <a:p>
                      <a:endParaRPr lang="en-IN" sz="1600" dirty="0">
                        <a:solidFill>
                          <a:schemeClr val="tx1"/>
                        </a:solidFill>
                        <a:latin typeface="+mn-lt"/>
                      </a:endParaRPr>
                    </a:p>
                  </a:txBody>
                  <a:tcPr marL="9525" marR="9525" marT="9524" marB="0" anchor="ctr"/>
                </a:tc>
                <a:tc>
                  <a:txBody>
                    <a:bodyPr/>
                    <a:lstStyle/>
                    <a:p>
                      <a:pPr algn="ctr"/>
                      <a:r>
                        <a:rPr lang="en-US" sz="1600" dirty="0">
                          <a:solidFill>
                            <a:schemeClr val="tx1"/>
                          </a:solidFill>
                          <a:latin typeface="+mn-lt"/>
                        </a:rPr>
                        <a:t>7.3.7</a:t>
                      </a:r>
                      <a:endParaRPr lang="en-IN" sz="1600" dirty="0">
                        <a:solidFill>
                          <a:schemeClr val="tx1"/>
                        </a:solidFill>
                        <a:latin typeface="+mn-lt"/>
                      </a:endParaRPr>
                    </a:p>
                  </a:txBody>
                  <a:tcPr marL="9525" marR="9525" marT="9524" marB="0" anchor="ctr"/>
                </a:tc>
                <a:tc>
                  <a:txBody>
                    <a:bodyPr/>
                    <a:lstStyle/>
                    <a:p>
                      <a:r>
                        <a:rPr lang="en-US" sz="1600" dirty="0">
                          <a:solidFill>
                            <a:schemeClr val="tx1"/>
                          </a:solidFill>
                          <a:latin typeface="+mn-lt"/>
                        </a:rPr>
                        <a:t>Control of Retention Samples</a:t>
                      </a:r>
                      <a:endParaRPr lang="en-IN" sz="1600" dirty="0">
                        <a:solidFill>
                          <a:schemeClr val="tx1"/>
                        </a:solidFill>
                        <a:latin typeface="+mn-lt"/>
                      </a:endParaRPr>
                    </a:p>
                  </a:txBody>
                  <a:tcPr marL="9525" marR="9525" marT="9524" marB="0" anchor="ctr"/>
                </a:tc>
                <a:extLst>
                  <a:ext uri="{0D108BD9-81ED-4DB2-BD59-A6C34878D82A}">
                    <a16:rowId xmlns:a16="http://schemas.microsoft.com/office/drawing/2014/main" val="10011"/>
                  </a:ext>
                </a:extLst>
              </a:tr>
              <a:tr h="241500">
                <a:tc>
                  <a:txBody>
                    <a:bodyPr/>
                    <a:lstStyle/>
                    <a:p>
                      <a:pPr algn="ctr" fontAlgn="ctr"/>
                      <a:endParaRPr lang="en-IN" sz="1400" b="0" i="0" u="none" strike="noStrike" dirty="0">
                        <a:solidFill>
                          <a:srgbClr val="000000"/>
                        </a:solidFill>
                        <a:effectLst/>
                        <a:latin typeface="Calibri"/>
                      </a:endParaRPr>
                    </a:p>
                  </a:txBody>
                  <a:tcPr marL="9525" marR="9525" marT="9524" marB="0" anchor="ctr"/>
                </a:tc>
                <a:tc>
                  <a:txBody>
                    <a:bodyPr/>
                    <a:lstStyle/>
                    <a:p>
                      <a:pPr algn="l" fontAlgn="ctr"/>
                      <a:endParaRPr lang="en-IN" sz="1600" b="0" i="0" u="none" strike="noStrike" dirty="0">
                        <a:solidFill>
                          <a:schemeClr val="tx1"/>
                        </a:solidFill>
                        <a:effectLst/>
                        <a:latin typeface="+mn-lt"/>
                      </a:endParaRPr>
                    </a:p>
                  </a:txBody>
                  <a:tcPr marL="9525" marR="9525" marT="9524" marB="0" anchor="ctr"/>
                </a:tc>
                <a:tc>
                  <a:txBody>
                    <a:bodyPr/>
                    <a:lstStyle/>
                    <a:p>
                      <a:pPr algn="ctr" fontAlgn="b"/>
                      <a:r>
                        <a:rPr lang="en-US" sz="1600" b="0" i="0" u="none" strike="noStrike" dirty="0">
                          <a:solidFill>
                            <a:schemeClr val="tx1"/>
                          </a:solidFill>
                          <a:effectLst/>
                          <a:latin typeface="+mn-lt"/>
                        </a:rPr>
                        <a:t>7.3.8</a:t>
                      </a:r>
                      <a:endParaRPr lang="en-IN" sz="1600" b="0" i="0" u="none" strike="noStrike" dirty="0">
                        <a:solidFill>
                          <a:schemeClr val="tx1"/>
                        </a:solidFill>
                        <a:effectLst/>
                        <a:latin typeface="+mn-lt"/>
                      </a:endParaRPr>
                    </a:p>
                  </a:txBody>
                  <a:tcPr marL="9525" marR="9525" marT="9524" marB="0" anchor="ctr"/>
                </a:tc>
                <a:tc>
                  <a:txBody>
                    <a:bodyPr/>
                    <a:lstStyle/>
                    <a:p>
                      <a:pPr algn="l" fontAlgn="b"/>
                      <a:r>
                        <a:rPr lang="en-US" sz="1600" b="0" i="0" u="none" strike="noStrike" dirty="0">
                          <a:solidFill>
                            <a:schemeClr val="tx1"/>
                          </a:solidFill>
                          <a:effectLst/>
                          <a:latin typeface="+mn-lt"/>
                        </a:rPr>
                        <a:t>External Laboratory</a:t>
                      </a:r>
                      <a:endParaRPr lang="en-IN" sz="1600" b="0" i="0" u="none" strike="noStrike" dirty="0">
                        <a:solidFill>
                          <a:schemeClr val="tx1"/>
                        </a:solidFill>
                        <a:effectLst/>
                        <a:latin typeface="+mn-lt"/>
                      </a:endParaRPr>
                    </a:p>
                  </a:txBody>
                  <a:tcPr marL="9525" marR="9525" marT="9524" marB="0" anchor="ctr"/>
                </a:tc>
                <a:extLst>
                  <a:ext uri="{0D108BD9-81ED-4DB2-BD59-A6C34878D82A}">
                    <a16:rowId xmlns:a16="http://schemas.microsoft.com/office/drawing/2014/main" val="10012"/>
                  </a:ext>
                </a:extLst>
              </a:tr>
              <a:tr h="236903">
                <a:tc>
                  <a:txBody>
                    <a:bodyPr/>
                    <a:lstStyle/>
                    <a:p>
                      <a:pPr algn="ctr" fontAlgn="ctr"/>
                      <a:endParaRPr lang="en-IN" sz="1400" b="0" i="0" u="none" strike="noStrike" dirty="0">
                        <a:solidFill>
                          <a:srgbClr val="000000"/>
                        </a:solidFill>
                        <a:effectLst/>
                        <a:latin typeface="Calibri"/>
                      </a:endParaRPr>
                    </a:p>
                  </a:txBody>
                  <a:tcPr marL="9525" marR="9525" marT="9524" marB="0" anchor="ctr"/>
                </a:tc>
                <a:tc>
                  <a:txBody>
                    <a:bodyPr/>
                    <a:lstStyle/>
                    <a:p>
                      <a:pPr algn="l" fontAlgn="ctr"/>
                      <a:endParaRPr lang="en-IN" sz="1600" b="0" i="0" u="none" strike="noStrike" dirty="0">
                        <a:solidFill>
                          <a:schemeClr val="tx1"/>
                        </a:solidFill>
                        <a:effectLst/>
                        <a:latin typeface="+mn-lt"/>
                      </a:endParaRPr>
                    </a:p>
                  </a:txBody>
                  <a:tcPr marL="9525" marR="9525" marT="9524" marB="0" anchor="ctr"/>
                </a:tc>
                <a:tc>
                  <a:txBody>
                    <a:bodyPr/>
                    <a:lstStyle/>
                    <a:p>
                      <a:pPr algn="ctr" fontAlgn="b"/>
                      <a:r>
                        <a:rPr lang="en-US" sz="1600" b="0" i="0" u="none" strike="noStrike" dirty="0">
                          <a:solidFill>
                            <a:schemeClr val="tx1"/>
                          </a:solidFill>
                          <a:effectLst/>
                          <a:latin typeface="+mn-lt"/>
                        </a:rPr>
                        <a:t>7.3.9</a:t>
                      </a:r>
                      <a:endParaRPr lang="en-IN" sz="1600" b="0" i="0" u="none" strike="noStrike" dirty="0">
                        <a:solidFill>
                          <a:schemeClr val="tx1"/>
                        </a:solidFill>
                        <a:effectLst/>
                        <a:latin typeface="+mn-lt"/>
                      </a:endParaRPr>
                    </a:p>
                  </a:txBody>
                  <a:tcPr marL="9525" marR="9525" marT="9524" marB="0" anchor="ctr"/>
                </a:tc>
                <a:tc>
                  <a:txBody>
                    <a:bodyPr/>
                    <a:lstStyle/>
                    <a:p>
                      <a:pPr algn="l" fontAlgn="b"/>
                      <a:r>
                        <a:rPr lang="en-US" sz="1600" b="0" i="0" u="none" strike="noStrike" dirty="0">
                          <a:solidFill>
                            <a:schemeClr val="tx1"/>
                          </a:solidFill>
                          <a:effectLst/>
                          <a:latin typeface="+mn-lt"/>
                        </a:rPr>
                        <a:t>Contaminants &amp; Residues</a:t>
                      </a:r>
                      <a:endParaRPr lang="en-IN" sz="1600" b="0" i="0" u="none" strike="noStrike" dirty="0">
                        <a:solidFill>
                          <a:schemeClr val="tx1"/>
                        </a:solidFill>
                        <a:effectLst/>
                        <a:latin typeface="+mn-lt"/>
                      </a:endParaRPr>
                    </a:p>
                  </a:txBody>
                  <a:tcPr marL="9525" marR="9525" marT="9524" marB="0" anchor="ctr"/>
                </a:tc>
                <a:extLst>
                  <a:ext uri="{0D108BD9-81ED-4DB2-BD59-A6C34878D82A}">
                    <a16:rowId xmlns:a16="http://schemas.microsoft.com/office/drawing/2014/main" val="10013"/>
                  </a:ext>
                </a:extLst>
              </a:tr>
              <a:tr h="439521">
                <a:tc>
                  <a:txBody>
                    <a:bodyPr/>
                    <a:lstStyle/>
                    <a:p>
                      <a:pPr algn="ctr" fontAlgn="ctr"/>
                      <a:endParaRPr lang="en-IN" sz="1400" b="0" i="0" u="none" strike="noStrike" dirty="0">
                        <a:solidFill>
                          <a:srgbClr val="000000"/>
                        </a:solidFill>
                        <a:effectLst/>
                        <a:latin typeface="Calibri"/>
                      </a:endParaRPr>
                    </a:p>
                  </a:txBody>
                  <a:tcPr marL="9525" marR="9525" marT="9524" marB="0" anchor="ctr"/>
                </a:tc>
                <a:tc>
                  <a:txBody>
                    <a:bodyPr/>
                    <a:lstStyle/>
                    <a:p>
                      <a:pPr algn="l" fontAlgn="ctr"/>
                      <a:endParaRPr lang="en-IN" sz="1600" b="0" i="0" u="none" strike="noStrike" dirty="0">
                        <a:solidFill>
                          <a:schemeClr val="tx1"/>
                        </a:solidFill>
                        <a:effectLst/>
                        <a:latin typeface="+mn-lt"/>
                      </a:endParaRPr>
                    </a:p>
                  </a:txBody>
                  <a:tcPr marL="9525" marR="9525" marT="9524" marB="0" anchor="ctr"/>
                </a:tc>
                <a:tc>
                  <a:txBody>
                    <a:bodyPr/>
                    <a:lstStyle/>
                    <a:p>
                      <a:pPr algn="ctr" fontAlgn="b"/>
                      <a:r>
                        <a:rPr lang="en-US" sz="1600" b="0" i="0" u="none" strike="noStrike" dirty="0">
                          <a:solidFill>
                            <a:schemeClr val="tx1"/>
                          </a:solidFill>
                          <a:effectLst/>
                          <a:latin typeface="+mn-lt"/>
                        </a:rPr>
                        <a:t>7.3.10</a:t>
                      </a:r>
                      <a:endParaRPr lang="en-IN" sz="1600" b="0" i="0" u="none" strike="noStrike" dirty="0">
                        <a:solidFill>
                          <a:schemeClr val="tx1"/>
                        </a:solidFill>
                        <a:effectLst/>
                        <a:latin typeface="+mn-lt"/>
                      </a:endParaRPr>
                    </a:p>
                  </a:txBody>
                  <a:tcPr marL="9525" marR="9525" marT="9524" marB="0" anchor="ctr"/>
                </a:tc>
                <a:tc>
                  <a:txBody>
                    <a:bodyPr/>
                    <a:lstStyle/>
                    <a:p>
                      <a:pPr algn="l" fontAlgn="b"/>
                      <a:r>
                        <a:rPr lang="en-US" sz="1600" b="0" i="0" u="none" strike="noStrike" dirty="0">
                          <a:solidFill>
                            <a:schemeClr val="tx1"/>
                          </a:solidFill>
                          <a:effectLst/>
                          <a:latin typeface="+mn-lt"/>
                        </a:rPr>
                        <a:t>Calibration &amp; Inspection of Measuring &amp; Test Equipments</a:t>
                      </a:r>
                      <a:endParaRPr lang="en-IN" sz="1600" b="0" i="0" u="none" strike="noStrike" dirty="0">
                        <a:solidFill>
                          <a:schemeClr val="tx1"/>
                        </a:solidFill>
                        <a:effectLst/>
                        <a:latin typeface="+mn-lt"/>
                      </a:endParaRPr>
                    </a:p>
                  </a:txBody>
                  <a:tcPr marL="9525" marR="9525" marT="9524" marB="0" anchor="ctr"/>
                </a:tc>
                <a:extLst>
                  <a:ext uri="{0D108BD9-81ED-4DB2-BD59-A6C34878D82A}">
                    <a16:rowId xmlns:a16="http://schemas.microsoft.com/office/drawing/2014/main" val="10014"/>
                  </a:ext>
                </a:extLst>
              </a:tr>
            </a:tbl>
          </a:graphicData>
        </a:graphic>
      </p:graphicFrame>
      <p:sp>
        <p:nvSpPr>
          <p:cNvPr id="8271" name="Slide Number Placeholder 4"/>
          <p:cNvSpPr>
            <a:spLocks noGrp="1"/>
          </p:cNvSpPr>
          <p:nvPr>
            <p:ph type="sldNum" sz="quarter" idx="12"/>
          </p:nvPr>
        </p:nvSpPr>
        <p:spPr bwMode="auto">
          <a:noFill/>
          <a:ln>
            <a:miter lim="800000"/>
            <a:headEnd/>
            <a:tailEnd/>
          </a:ln>
        </p:spPr>
        <p:txBody>
          <a:bodyPr/>
          <a:lstStyle/>
          <a:p>
            <a:fld id="{F1D2E09D-6A85-49A1-8A87-14657F8206CA}" type="slidenum">
              <a:rPr lang="en-US" altLang="en-US" smtClean="0"/>
              <a:pPr/>
              <a:t>136</a:t>
            </a:fld>
            <a:endParaRPr lang="en-US" altLang="en-US"/>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6098"/>
            <a:ext cx="9144000" cy="620688"/>
          </a:xfrm>
        </p:spPr>
        <p:txBody>
          <a:bodyPr>
            <a:normAutofit fontScale="90000"/>
          </a:bodyPr>
          <a:lstStyle/>
          <a:p>
            <a:pPr fontAlgn="ctr">
              <a:defRPr/>
            </a:pPr>
            <a:r>
              <a:rPr lang="en-IN" sz="4000" b="1" dirty="0">
                <a:solidFill>
                  <a:srgbClr val="000000"/>
                </a:solidFill>
                <a:effectLst>
                  <a:outerShdw blurRad="38100" dist="38100" dir="2700000" algn="tl">
                    <a:srgbClr val="000000">
                      <a:alpha val="43137"/>
                    </a:srgbClr>
                  </a:outerShdw>
                </a:effectLst>
              </a:rPr>
              <a:t>Contents</a:t>
            </a:r>
            <a:r>
              <a:rPr lang="en-IN" sz="4000" dirty="0">
                <a:solidFill>
                  <a:srgbClr val="000000"/>
                </a:solidFill>
              </a:rPr>
              <a:t> </a:t>
            </a:r>
          </a:p>
        </p:txBody>
      </p:sp>
      <p:sp>
        <p:nvSpPr>
          <p:cNvPr id="8195" name="Content Placeholder 2"/>
          <p:cNvSpPr>
            <a:spLocks noGrp="1"/>
          </p:cNvSpPr>
          <p:nvPr>
            <p:ph idx="1"/>
          </p:nvPr>
        </p:nvSpPr>
        <p:spPr>
          <a:xfrm>
            <a:off x="245931" y="1460568"/>
            <a:ext cx="8686800" cy="456264"/>
          </a:xfrm>
        </p:spPr>
        <p:txBody>
          <a:bodyPr/>
          <a:lstStyle/>
          <a:p>
            <a:pPr>
              <a:buNone/>
            </a:pPr>
            <a:r>
              <a:rPr lang="en-US" sz="2000" b="1" dirty="0"/>
              <a:t>7.0  Support Services</a:t>
            </a:r>
            <a:endParaRPr lang="en-IN" sz="2000" b="1" dirty="0"/>
          </a:p>
          <a:p>
            <a:pPr>
              <a:buFont typeface="Arial" charset="0"/>
              <a:buNone/>
            </a:pPr>
            <a:endParaRPr lang="en-IN" sz="2000" b="1" dirty="0"/>
          </a:p>
        </p:txBody>
      </p:sp>
      <p:graphicFrame>
        <p:nvGraphicFramePr>
          <p:cNvPr id="4" name="Table 3"/>
          <p:cNvGraphicFramePr>
            <a:graphicFrameLocks noGrp="1"/>
          </p:cNvGraphicFramePr>
          <p:nvPr>
            <p:extLst>
              <p:ext uri="{D42A27DB-BD31-4B8C-83A1-F6EECF244321}">
                <p14:modId xmlns:p14="http://schemas.microsoft.com/office/powerpoint/2010/main" val="3774067219"/>
              </p:ext>
            </p:extLst>
          </p:nvPr>
        </p:nvGraphicFramePr>
        <p:xfrm>
          <a:off x="386172" y="1906601"/>
          <a:ext cx="8371656" cy="4010071"/>
        </p:xfrm>
        <a:graphic>
          <a:graphicData uri="http://schemas.openxmlformats.org/drawingml/2006/table">
            <a:tbl>
              <a:tblPr firstRow="1" bandRow="1">
                <a:tableStyleId>{F5AB1C69-6EDB-4FF4-983F-18BD219EF322}</a:tableStyleId>
              </a:tblPr>
              <a:tblGrid>
                <a:gridCol w="589720">
                  <a:extLst>
                    <a:ext uri="{9D8B030D-6E8A-4147-A177-3AD203B41FA5}">
                      <a16:colId xmlns:a16="http://schemas.microsoft.com/office/drawing/2014/main" val="20000"/>
                    </a:ext>
                  </a:extLst>
                </a:gridCol>
                <a:gridCol w="2427393">
                  <a:extLst>
                    <a:ext uri="{9D8B030D-6E8A-4147-A177-3AD203B41FA5}">
                      <a16:colId xmlns:a16="http://schemas.microsoft.com/office/drawing/2014/main" val="20001"/>
                    </a:ext>
                  </a:extLst>
                </a:gridCol>
                <a:gridCol w="1220126">
                  <a:extLst>
                    <a:ext uri="{9D8B030D-6E8A-4147-A177-3AD203B41FA5}">
                      <a16:colId xmlns:a16="http://schemas.microsoft.com/office/drawing/2014/main" val="20002"/>
                    </a:ext>
                  </a:extLst>
                </a:gridCol>
                <a:gridCol w="4134417">
                  <a:extLst>
                    <a:ext uri="{9D8B030D-6E8A-4147-A177-3AD203B41FA5}">
                      <a16:colId xmlns:a16="http://schemas.microsoft.com/office/drawing/2014/main" val="20003"/>
                    </a:ext>
                  </a:extLst>
                </a:gridCol>
              </a:tblGrid>
              <a:tr h="631432">
                <a:tc>
                  <a:txBody>
                    <a:bodyPr/>
                    <a:lstStyle/>
                    <a:p>
                      <a:pPr algn="ctr" fontAlgn="ctr"/>
                      <a:r>
                        <a:rPr lang="en-IN" sz="1800" b="1" i="0" u="none" strike="noStrike" dirty="0">
                          <a:solidFill>
                            <a:schemeClr val="bg1"/>
                          </a:solidFill>
                          <a:effectLst/>
                          <a:latin typeface="Calibri"/>
                        </a:rPr>
                        <a:t>S. No.</a:t>
                      </a:r>
                    </a:p>
                  </a:txBody>
                  <a:tcPr marL="9525" marR="9525" marT="9525" marB="0" anchor="ctr"/>
                </a:tc>
                <a:tc>
                  <a:txBody>
                    <a:bodyPr/>
                    <a:lstStyle/>
                    <a:p>
                      <a:pPr algn="ctr" fontAlgn="ctr"/>
                      <a:r>
                        <a:rPr lang="en-IN" sz="1800" b="1" i="0" u="none" strike="noStrike" dirty="0">
                          <a:solidFill>
                            <a:schemeClr val="bg1"/>
                          </a:solidFill>
                          <a:effectLst/>
                          <a:latin typeface="Calibri"/>
                        </a:rPr>
                        <a:t>Operational Flow</a:t>
                      </a: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dirty="0">
                          <a:solidFill>
                            <a:schemeClr val="bg1"/>
                          </a:solidFill>
                          <a:effectLst/>
                          <a:latin typeface="+mn-lt"/>
                        </a:rPr>
                        <a:t>Sub –Sec No.</a:t>
                      </a:r>
                      <a:endParaRPr lang="en-IN" sz="1800" b="1" i="0" u="none" strike="noStrike" dirty="0">
                        <a:solidFill>
                          <a:schemeClr val="bg1"/>
                        </a:solidFill>
                        <a:effectLst/>
                        <a:latin typeface="+mn-lt"/>
                      </a:endParaRPr>
                    </a:p>
                  </a:txBody>
                  <a:tcPr marL="9525" marR="9525" marT="9525" marB="0" anchor="ctr"/>
                </a:tc>
                <a:tc>
                  <a:txBody>
                    <a:bodyPr/>
                    <a:lstStyle/>
                    <a:p>
                      <a:pPr algn="ctr" fontAlgn="ctr"/>
                      <a:r>
                        <a:rPr lang="en-IN" sz="1800" b="1" i="0" u="none" strike="noStrike" dirty="0">
                          <a:solidFill>
                            <a:schemeClr val="bg1"/>
                          </a:solidFill>
                          <a:effectLst/>
                          <a:latin typeface="Calibri"/>
                        </a:rPr>
                        <a:t>Heading </a:t>
                      </a:r>
                    </a:p>
                  </a:txBody>
                  <a:tcPr marL="9525" marR="9525" marT="9525" marB="0" anchor="ctr"/>
                </a:tc>
                <a:extLst>
                  <a:ext uri="{0D108BD9-81ED-4DB2-BD59-A6C34878D82A}">
                    <a16:rowId xmlns:a16="http://schemas.microsoft.com/office/drawing/2014/main" val="10000"/>
                  </a:ext>
                </a:extLst>
              </a:tr>
              <a:tr h="297063">
                <a:tc rowSpan="2">
                  <a:txBody>
                    <a:bodyPr/>
                    <a:lstStyle/>
                    <a:p>
                      <a:pPr algn="ctr" fontAlgn="ctr"/>
                      <a:r>
                        <a:rPr lang="en-US" sz="1400" b="1" i="0" u="none" strike="noStrike" dirty="0">
                          <a:solidFill>
                            <a:srgbClr val="000000"/>
                          </a:solidFill>
                          <a:effectLst/>
                          <a:latin typeface="Calibri"/>
                        </a:rPr>
                        <a:t>7.4</a:t>
                      </a:r>
                      <a:endParaRPr lang="en-IN" sz="1400" b="1" i="0" u="none" strike="noStrike" dirty="0">
                        <a:solidFill>
                          <a:srgbClr val="000000"/>
                        </a:solidFill>
                        <a:effectLst/>
                        <a:latin typeface="Calibri"/>
                      </a:endParaRPr>
                    </a:p>
                  </a:txBody>
                  <a:tcPr marL="9525" marR="9525" marT="9525"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dirty="0">
                          <a:solidFill>
                            <a:schemeClr val="tx1"/>
                          </a:solidFill>
                          <a:effectLst/>
                          <a:latin typeface="+mn-lt"/>
                        </a:rPr>
                        <a:t>Pest Control Systems</a:t>
                      </a:r>
                      <a:endParaRPr lang="en-IN" sz="1600" b="1" dirty="0"/>
                    </a:p>
                  </a:txBody>
                  <a:tcPr anchor="ctr"/>
                </a:tc>
                <a:tc>
                  <a:txBody>
                    <a:bodyPr/>
                    <a:lstStyle/>
                    <a:p>
                      <a:pPr algn="ctr"/>
                      <a:r>
                        <a:rPr lang="en-US" dirty="0"/>
                        <a:t>7.4.1</a:t>
                      </a:r>
                      <a:r>
                        <a:rPr lang="en-US" baseline="0" dirty="0"/>
                        <a:t> </a:t>
                      </a:r>
                      <a:endParaRPr lang="en-IN" dirty="0"/>
                    </a:p>
                  </a:txBody>
                  <a:tcPr anchor="ctr"/>
                </a:tc>
                <a:tc>
                  <a:txBody>
                    <a:bodyPr/>
                    <a:lstStyle/>
                    <a:p>
                      <a:r>
                        <a:rPr lang="en-IN" sz="1600" b="0" kern="1200" dirty="0">
                          <a:solidFill>
                            <a:schemeClr val="dk1"/>
                          </a:solidFill>
                          <a:latin typeface="+mn-lt"/>
                          <a:ea typeface="+mn-ea"/>
                          <a:cs typeface="+mn-cs"/>
                        </a:rPr>
                        <a:t>General Requirements </a:t>
                      </a:r>
                      <a:endParaRPr lang="en-IN" sz="1600" b="0" dirty="0"/>
                    </a:p>
                  </a:txBody>
                  <a:tcPr anchor="ctr"/>
                </a:tc>
                <a:extLst>
                  <a:ext uri="{0D108BD9-81ED-4DB2-BD59-A6C34878D82A}">
                    <a16:rowId xmlns:a16="http://schemas.microsoft.com/office/drawing/2014/main" val="10001"/>
                  </a:ext>
                </a:extLst>
              </a:tr>
              <a:tr h="270778">
                <a:tc vMerge="1">
                  <a:txBody>
                    <a:bodyPr/>
                    <a:lstStyle/>
                    <a:p>
                      <a:endParaRPr lang="en-IN"/>
                    </a:p>
                  </a:txBody>
                  <a:tcPr/>
                </a:tc>
                <a:tc>
                  <a:txBody>
                    <a:bodyPr/>
                    <a:lstStyle/>
                    <a:p>
                      <a:pPr algn="l" fontAlgn="ctr"/>
                      <a:endParaRPr lang="en-IN" sz="1600" b="0" i="0" u="none" strike="noStrike" dirty="0">
                        <a:solidFill>
                          <a:schemeClr val="tx1"/>
                        </a:solidFill>
                        <a:effectLst/>
                        <a:latin typeface="+mn-lt"/>
                      </a:endParaRPr>
                    </a:p>
                  </a:txBody>
                  <a:tcPr marL="9525" marR="9525" marT="9524" marB="0" anchor="ctr"/>
                </a:tc>
                <a:tc>
                  <a:txBody>
                    <a:bodyPr/>
                    <a:lstStyle/>
                    <a:p>
                      <a:pPr algn="ctr" fontAlgn="b"/>
                      <a:r>
                        <a:rPr lang="en-US" sz="1600" b="0" i="0" u="none" strike="noStrike" dirty="0">
                          <a:solidFill>
                            <a:schemeClr val="tx1"/>
                          </a:solidFill>
                          <a:effectLst/>
                          <a:latin typeface="+mn-lt"/>
                        </a:rPr>
                        <a:t>7.4.2</a:t>
                      </a:r>
                      <a:endParaRPr lang="en-IN" sz="1600" b="0" i="0" u="none" strike="noStrike" dirty="0">
                        <a:solidFill>
                          <a:schemeClr val="tx1"/>
                        </a:solidFill>
                        <a:effectLst/>
                        <a:latin typeface="+mn-lt"/>
                      </a:endParaRPr>
                    </a:p>
                  </a:txBody>
                  <a:tcPr marL="9525" marR="9525" marT="9524" marB="0" anchor="ctr"/>
                </a:tc>
                <a:tc>
                  <a:txBody>
                    <a:bodyPr/>
                    <a:lstStyle/>
                    <a:p>
                      <a:pPr algn="l" fontAlgn="b"/>
                      <a:r>
                        <a:rPr lang="en-IN" sz="1600" b="0" kern="1200" dirty="0">
                          <a:solidFill>
                            <a:schemeClr val="dk1"/>
                          </a:solidFill>
                          <a:latin typeface="+mn-lt"/>
                          <a:ea typeface="+mn-ea"/>
                          <a:cs typeface="+mn-cs"/>
                        </a:rPr>
                        <a:t>Preventing access</a:t>
                      </a:r>
                      <a:endParaRPr lang="en-IN" sz="1600" b="0" i="0" u="none" strike="noStrike" dirty="0">
                        <a:solidFill>
                          <a:schemeClr val="tx1"/>
                        </a:solidFill>
                        <a:effectLst/>
                        <a:latin typeface="+mn-lt"/>
                      </a:endParaRPr>
                    </a:p>
                  </a:txBody>
                  <a:tcPr marL="9525" marR="9525" marT="9524" marB="0" anchor="ctr"/>
                </a:tc>
                <a:extLst>
                  <a:ext uri="{0D108BD9-81ED-4DB2-BD59-A6C34878D82A}">
                    <a16:rowId xmlns:a16="http://schemas.microsoft.com/office/drawing/2014/main" val="10002"/>
                  </a:ext>
                </a:extLst>
              </a:tr>
              <a:tr h="270778">
                <a:tc>
                  <a:txBody>
                    <a:bodyPr/>
                    <a:lstStyle/>
                    <a:p>
                      <a:pPr algn="ctr" fontAlgn="ctr"/>
                      <a:endParaRPr lang="en-IN" sz="1400" b="0" i="0" u="none" strike="noStrike" dirty="0">
                        <a:solidFill>
                          <a:srgbClr val="000000"/>
                        </a:solidFill>
                        <a:effectLst/>
                        <a:latin typeface="Calibri"/>
                      </a:endParaRPr>
                    </a:p>
                  </a:txBody>
                  <a:tcPr marL="9525" marR="9525" marT="9525" marB="0" anchor="ctr"/>
                </a:tc>
                <a:tc>
                  <a:txBody>
                    <a:bodyPr/>
                    <a:lstStyle/>
                    <a:p>
                      <a:pPr algn="l" fontAlgn="ctr"/>
                      <a:endParaRPr lang="en-IN" sz="1600" b="0" i="0" u="none" strike="noStrike" dirty="0">
                        <a:solidFill>
                          <a:schemeClr val="tx1"/>
                        </a:solidFill>
                        <a:effectLst/>
                        <a:latin typeface="+mn-lt"/>
                      </a:endParaRPr>
                    </a:p>
                  </a:txBody>
                  <a:tcPr marL="9525" marR="9525" marT="9524" marB="0" anchor="ctr"/>
                </a:tc>
                <a:tc>
                  <a:txBody>
                    <a:bodyPr/>
                    <a:lstStyle/>
                    <a:p>
                      <a:pPr algn="ctr" fontAlgn="b"/>
                      <a:r>
                        <a:rPr lang="en-US" sz="1600" b="0" i="0" u="none" strike="noStrike" dirty="0">
                          <a:solidFill>
                            <a:schemeClr val="tx1"/>
                          </a:solidFill>
                          <a:effectLst/>
                          <a:latin typeface="+mn-lt"/>
                        </a:rPr>
                        <a:t>7.4.3</a:t>
                      </a:r>
                      <a:endParaRPr lang="en-IN" sz="1600" b="0" i="0" u="none" strike="noStrike" dirty="0">
                        <a:solidFill>
                          <a:schemeClr val="tx1"/>
                        </a:solidFill>
                        <a:effectLst/>
                        <a:latin typeface="+mn-lt"/>
                      </a:endParaRPr>
                    </a:p>
                  </a:txBody>
                  <a:tcPr marL="9525" marR="9525" marT="9524"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IN" sz="1600" b="0" kern="1200" dirty="0">
                          <a:solidFill>
                            <a:schemeClr val="dk1"/>
                          </a:solidFill>
                          <a:latin typeface="+mn-lt"/>
                          <a:ea typeface="+mn-ea"/>
                          <a:cs typeface="+mn-cs"/>
                        </a:rPr>
                        <a:t>Harbourage and Infestation</a:t>
                      </a:r>
                    </a:p>
                  </a:txBody>
                  <a:tcPr marL="9525" marR="9525" marT="9524" marB="0" anchor="ctr"/>
                </a:tc>
                <a:extLst>
                  <a:ext uri="{0D108BD9-81ED-4DB2-BD59-A6C34878D82A}">
                    <a16:rowId xmlns:a16="http://schemas.microsoft.com/office/drawing/2014/main" val="10003"/>
                  </a:ext>
                </a:extLst>
              </a:tr>
              <a:tr h="270778">
                <a:tc>
                  <a:txBody>
                    <a:bodyPr/>
                    <a:lstStyle/>
                    <a:p>
                      <a:pPr algn="ctr" fontAlgn="ctr"/>
                      <a:endParaRPr lang="en-IN" sz="1400" b="0" i="0" u="none" strike="noStrike" dirty="0">
                        <a:solidFill>
                          <a:srgbClr val="000000"/>
                        </a:solidFill>
                        <a:effectLst/>
                        <a:latin typeface="Calibri"/>
                      </a:endParaRPr>
                    </a:p>
                  </a:txBody>
                  <a:tcPr marL="9525" marR="9525" marT="9525" marB="0" anchor="ctr"/>
                </a:tc>
                <a:tc>
                  <a:txBody>
                    <a:bodyPr/>
                    <a:lstStyle/>
                    <a:p>
                      <a:pPr algn="l" fontAlgn="ctr"/>
                      <a:endParaRPr lang="en-IN" sz="1600" b="0" i="0" u="none" strike="noStrike" dirty="0">
                        <a:solidFill>
                          <a:schemeClr val="tx1"/>
                        </a:solidFill>
                        <a:effectLst/>
                        <a:latin typeface="+mn-lt"/>
                      </a:endParaRPr>
                    </a:p>
                  </a:txBody>
                  <a:tcPr marL="9525" marR="9525" marT="9524" marB="0" anchor="ctr"/>
                </a:tc>
                <a:tc>
                  <a:txBody>
                    <a:bodyPr/>
                    <a:lstStyle/>
                    <a:p>
                      <a:pPr algn="ctr" fontAlgn="b"/>
                      <a:r>
                        <a:rPr lang="en-US" sz="1600" b="0" i="0" u="none" strike="noStrike" dirty="0">
                          <a:solidFill>
                            <a:schemeClr val="tx1"/>
                          </a:solidFill>
                          <a:effectLst/>
                          <a:latin typeface="+mn-lt"/>
                        </a:rPr>
                        <a:t>7.4.4</a:t>
                      </a:r>
                      <a:endParaRPr lang="en-IN" sz="1600" b="0" i="0" u="none" strike="noStrike" dirty="0">
                        <a:solidFill>
                          <a:schemeClr val="tx1"/>
                        </a:solidFill>
                        <a:effectLst/>
                        <a:latin typeface="+mn-lt"/>
                      </a:endParaRPr>
                    </a:p>
                  </a:txBody>
                  <a:tcPr marL="9525" marR="9525" marT="9524" marB="0" anchor="ctr"/>
                </a:tc>
                <a:tc>
                  <a:txBody>
                    <a:bodyPr/>
                    <a:lstStyle/>
                    <a:p>
                      <a:r>
                        <a:rPr lang="en-IN" sz="1600" b="0" kern="1200" dirty="0">
                          <a:solidFill>
                            <a:schemeClr val="dk1"/>
                          </a:solidFill>
                          <a:latin typeface="+mn-lt"/>
                          <a:ea typeface="+mn-ea"/>
                          <a:cs typeface="+mn-cs"/>
                        </a:rPr>
                        <a:t>Monitoring and Detection</a:t>
                      </a:r>
                      <a:endParaRPr lang="en-IN" sz="1600" b="0" dirty="0"/>
                    </a:p>
                  </a:txBody>
                  <a:tcPr marL="9525" marR="9525" marT="9524" marB="0" anchor="ctr"/>
                </a:tc>
                <a:extLst>
                  <a:ext uri="{0D108BD9-81ED-4DB2-BD59-A6C34878D82A}">
                    <a16:rowId xmlns:a16="http://schemas.microsoft.com/office/drawing/2014/main" val="10004"/>
                  </a:ext>
                </a:extLst>
              </a:tr>
              <a:tr h="270778">
                <a:tc>
                  <a:txBody>
                    <a:bodyPr/>
                    <a:lstStyle/>
                    <a:p>
                      <a:pPr algn="ctr" fontAlgn="ctr"/>
                      <a:endParaRPr lang="en-IN" sz="1400" b="0" i="0" u="none" strike="noStrike" dirty="0">
                        <a:solidFill>
                          <a:srgbClr val="000000"/>
                        </a:solidFill>
                        <a:effectLst/>
                        <a:latin typeface="Calibri"/>
                      </a:endParaRPr>
                    </a:p>
                  </a:txBody>
                  <a:tcPr marL="9525" marR="9525" marT="9525" marB="0" anchor="ctr"/>
                </a:tc>
                <a:tc>
                  <a:txBody>
                    <a:bodyPr/>
                    <a:lstStyle/>
                    <a:p>
                      <a:pPr algn="l" fontAlgn="ctr"/>
                      <a:endParaRPr lang="en-IN" sz="1600" b="0" i="0" u="none" strike="noStrike" dirty="0">
                        <a:solidFill>
                          <a:schemeClr val="tx1"/>
                        </a:solidFill>
                        <a:effectLst/>
                        <a:latin typeface="+mn-lt"/>
                      </a:endParaRPr>
                    </a:p>
                  </a:txBody>
                  <a:tcPr marL="9525" marR="9525" marT="9524" marB="0" anchor="ctr"/>
                </a:tc>
                <a:tc>
                  <a:txBody>
                    <a:bodyPr/>
                    <a:lstStyle/>
                    <a:p>
                      <a:pPr algn="ctr" fontAlgn="b"/>
                      <a:r>
                        <a:rPr lang="en-US" sz="1600" b="0" i="0" u="none" strike="noStrike" dirty="0">
                          <a:solidFill>
                            <a:schemeClr val="tx1"/>
                          </a:solidFill>
                          <a:effectLst/>
                          <a:latin typeface="+mn-lt"/>
                        </a:rPr>
                        <a:t>7.4.5</a:t>
                      </a:r>
                      <a:endParaRPr lang="en-IN" sz="1600" b="0" i="0" u="none" strike="noStrike" dirty="0">
                        <a:solidFill>
                          <a:schemeClr val="tx1"/>
                        </a:solidFill>
                        <a:effectLst/>
                        <a:latin typeface="+mn-lt"/>
                      </a:endParaRPr>
                    </a:p>
                  </a:txBody>
                  <a:tcPr marL="9525" marR="9525" marT="9524" marB="0" anchor="ctr"/>
                </a:tc>
                <a:tc>
                  <a:txBody>
                    <a:bodyPr/>
                    <a:lstStyle/>
                    <a:p>
                      <a:r>
                        <a:rPr lang="en-IN" sz="1600" b="0" kern="1200" dirty="0">
                          <a:solidFill>
                            <a:schemeClr val="dk1"/>
                          </a:solidFill>
                          <a:latin typeface="+mn-lt"/>
                          <a:ea typeface="+mn-ea"/>
                          <a:cs typeface="+mn-cs"/>
                        </a:rPr>
                        <a:t>Eradication</a:t>
                      </a:r>
                      <a:endParaRPr lang="en-IN" sz="1600" b="0" i="0" u="none" strike="noStrike" dirty="0">
                        <a:solidFill>
                          <a:schemeClr val="tx1"/>
                        </a:solidFill>
                        <a:effectLst/>
                        <a:latin typeface="+mn-lt"/>
                      </a:endParaRPr>
                    </a:p>
                  </a:txBody>
                  <a:tcPr marL="9525" marR="9525" marT="9524" marB="0" anchor="ctr"/>
                </a:tc>
                <a:extLst>
                  <a:ext uri="{0D108BD9-81ED-4DB2-BD59-A6C34878D82A}">
                    <a16:rowId xmlns:a16="http://schemas.microsoft.com/office/drawing/2014/main" val="10005"/>
                  </a:ext>
                </a:extLst>
              </a:tr>
              <a:tr h="263514">
                <a:tc>
                  <a:txBody>
                    <a:bodyPr/>
                    <a:lstStyle/>
                    <a:p>
                      <a:pPr algn="ctr" fontAlgn="ctr"/>
                      <a:endParaRPr lang="en-IN" sz="1400" b="0" i="0" u="none" strike="noStrike" dirty="0">
                        <a:solidFill>
                          <a:srgbClr val="000000"/>
                        </a:solidFill>
                        <a:effectLst/>
                        <a:latin typeface="Calibri"/>
                      </a:endParaRPr>
                    </a:p>
                  </a:txBody>
                  <a:tcPr marL="9525" marR="9525" marT="9525" marB="0" anchor="ctr"/>
                </a:tc>
                <a:tc>
                  <a:txBody>
                    <a:bodyPr/>
                    <a:lstStyle/>
                    <a:p>
                      <a:pPr algn="l" fontAlgn="ctr"/>
                      <a:endParaRPr lang="en-IN" sz="1600" b="0" i="0" u="none" strike="noStrike" dirty="0">
                        <a:solidFill>
                          <a:schemeClr val="tx1"/>
                        </a:solidFill>
                        <a:effectLst/>
                        <a:latin typeface="+mn-lt"/>
                      </a:endParaRPr>
                    </a:p>
                  </a:txBody>
                  <a:tcPr marL="9525" marR="9525" marT="9524" marB="0" anchor="ctr"/>
                </a:tc>
                <a:tc>
                  <a:txBody>
                    <a:bodyPr/>
                    <a:lstStyle/>
                    <a:p>
                      <a:pPr algn="ctr" fontAlgn="b"/>
                      <a:r>
                        <a:rPr lang="en-US" sz="1600" b="0" i="0" u="none" strike="noStrike" dirty="0">
                          <a:solidFill>
                            <a:schemeClr val="tx1"/>
                          </a:solidFill>
                          <a:effectLst/>
                          <a:latin typeface="+mn-lt"/>
                        </a:rPr>
                        <a:t>7.4.6</a:t>
                      </a:r>
                      <a:endParaRPr lang="en-IN" sz="1600" b="0" i="0" u="none" strike="noStrike" dirty="0">
                        <a:solidFill>
                          <a:schemeClr val="tx1"/>
                        </a:solidFill>
                        <a:effectLst/>
                        <a:latin typeface="+mn-lt"/>
                      </a:endParaRPr>
                    </a:p>
                  </a:txBody>
                  <a:tcPr marL="9525" marR="9525" marT="9524"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0" kern="1200" dirty="0">
                          <a:solidFill>
                            <a:schemeClr val="dk1"/>
                          </a:solidFill>
                          <a:latin typeface="+mn-lt"/>
                          <a:ea typeface="+mn-ea"/>
                          <a:cs typeface="+mn-cs"/>
                        </a:rPr>
                        <a:t>Pest control – 4 D method</a:t>
                      </a:r>
                    </a:p>
                  </a:txBody>
                  <a:tcPr marL="9525" marR="9525" marT="9524" marB="0" anchor="ctr"/>
                </a:tc>
                <a:extLst>
                  <a:ext uri="{0D108BD9-81ED-4DB2-BD59-A6C34878D82A}">
                    <a16:rowId xmlns:a16="http://schemas.microsoft.com/office/drawing/2014/main" val="10006"/>
                  </a:ext>
                </a:extLst>
              </a:tr>
              <a:tr h="338473">
                <a:tc rowSpan="2">
                  <a:txBody>
                    <a:bodyPr/>
                    <a:lstStyle/>
                    <a:p>
                      <a:pPr algn="ctr" fontAlgn="ctr"/>
                      <a:r>
                        <a:rPr lang="en-US" sz="1400" b="1" i="0" u="none" strike="noStrike" dirty="0">
                          <a:solidFill>
                            <a:srgbClr val="000000"/>
                          </a:solidFill>
                          <a:effectLst/>
                          <a:latin typeface="Calibri"/>
                        </a:rPr>
                        <a:t>7.5</a:t>
                      </a:r>
                      <a:endParaRPr lang="en-IN" sz="1400" b="1" i="0" u="none" strike="noStrike" dirty="0">
                        <a:solidFill>
                          <a:srgbClr val="000000"/>
                        </a:solidFill>
                        <a:effectLst/>
                        <a:latin typeface="Calibri"/>
                      </a:endParaRPr>
                    </a:p>
                  </a:txBody>
                  <a:tcPr marL="9525" marR="9525" marT="9525" marB="0"/>
                </a:tc>
                <a:tc>
                  <a:txBody>
                    <a:bodyPr/>
                    <a:lstStyle/>
                    <a:p>
                      <a:pPr algn="l" fontAlgn="ctr"/>
                      <a:r>
                        <a:rPr lang="en-IN" sz="1600" b="1" i="0" u="none" strike="noStrike" dirty="0">
                          <a:solidFill>
                            <a:schemeClr val="tx1"/>
                          </a:solidFill>
                          <a:effectLst/>
                          <a:latin typeface="+mn-lt"/>
                        </a:rPr>
                        <a:t>Cleaning &amp; Maintenance</a:t>
                      </a:r>
                    </a:p>
                  </a:txBody>
                  <a:tcPr marL="9525" marR="9525" marT="9524" marB="0" anchor="ctr"/>
                </a:tc>
                <a:tc>
                  <a:txBody>
                    <a:bodyPr/>
                    <a:lstStyle/>
                    <a:p>
                      <a:pPr algn="ctr" fontAlgn="b"/>
                      <a:r>
                        <a:rPr lang="en-US" sz="1600" b="0" i="0" u="none" strike="noStrike" dirty="0">
                          <a:solidFill>
                            <a:schemeClr val="tx1"/>
                          </a:solidFill>
                          <a:effectLst/>
                          <a:latin typeface="+mn-lt"/>
                        </a:rPr>
                        <a:t>7.5.1</a:t>
                      </a:r>
                      <a:endParaRPr lang="en-IN" sz="1600" b="0" i="0" u="none" strike="noStrike" dirty="0">
                        <a:solidFill>
                          <a:schemeClr val="tx1"/>
                        </a:solidFill>
                        <a:effectLst/>
                        <a:latin typeface="+mn-lt"/>
                      </a:endParaRPr>
                    </a:p>
                  </a:txBody>
                  <a:tcPr marL="9525" marR="9525" marT="9524" marB="0" anchor="ctr"/>
                </a:tc>
                <a:tc>
                  <a:txBody>
                    <a:bodyPr/>
                    <a:lstStyle/>
                    <a:p>
                      <a:pPr algn="l" fontAlgn="b"/>
                      <a:r>
                        <a:rPr lang="en-IN" sz="1600" b="0" i="0" u="none" strike="noStrike" dirty="0">
                          <a:solidFill>
                            <a:schemeClr val="tx1"/>
                          </a:solidFill>
                          <a:effectLst/>
                          <a:latin typeface="+mn-lt"/>
                        </a:rPr>
                        <a:t>Cleaning &amp; Sanitation</a:t>
                      </a:r>
                    </a:p>
                  </a:txBody>
                  <a:tcPr marL="9525" marR="9525" marT="9524" marB="0" anchor="ctr"/>
                </a:tc>
                <a:extLst>
                  <a:ext uri="{0D108BD9-81ED-4DB2-BD59-A6C34878D82A}">
                    <a16:rowId xmlns:a16="http://schemas.microsoft.com/office/drawing/2014/main" val="10007"/>
                  </a:ext>
                </a:extLst>
              </a:tr>
              <a:tr h="51972">
                <a:tc vMerge="1">
                  <a:txBody>
                    <a:bodyPr/>
                    <a:lstStyle/>
                    <a:p>
                      <a:endParaRPr lang="en-IN"/>
                    </a:p>
                  </a:txBody>
                  <a:tcPr/>
                </a:tc>
                <a:tc>
                  <a:txBody>
                    <a:bodyPr/>
                    <a:lstStyle/>
                    <a:p>
                      <a:pPr algn="l" fontAlgn="ctr"/>
                      <a:endParaRPr lang="en-IN" sz="1600" b="0" i="0" u="none" strike="noStrike" dirty="0">
                        <a:solidFill>
                          <a:schemeClr val="tx1"/>
                        </a:solidFill>
                        <a:effectLst/>
                        <a:latin typeface="+mn-lt"/>
                      </a:endParaRPr>
                    </a:p>
                  </a:txBody>
                  <a:tcPr marL="9525" marR="9525" marT="9524"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7.5.2</a:t>
                      </a:r>
                      <a:endParaRPr lang="en-IN" sz="1600" b="0" i="0" u="none" strike="noStrike" dirty="0">
                        <a:solidFill>
                          <a:schemeClr val="tx1"/>
                        </a:solidFill>
                        <a:effectLst/>
                        <a:latin typeface="+mn-lt"/>
                      </a:endParaRPr>
                    </a:p>
                  </a:txBody>
                  <a:tcPr marL="9525" marR="9525" marT="9524" marB="0" anchor="ctr"/>
                </a:tc>
                <a:tc>
                  <a:txBody>
                    <a:bodyPr/>
                    <a:lstStyle/>
                    <a:p>
                      <a:pPr algn="l" fontAlgn="b"/>
                      <a:r>
                        <a:rPr lang="en-US" sz="1600" b="0" i="0" u="none" strike="noStrike" dirty="0">
                          <a:solidFill>
                            <a:schemeClr val="tx1"/>
                          </a:solidFill>
                          <a:effectLst/>
                          <a:latin typeface="+mn-lt"/>
                        </a:rPr>
                        <a:t>House Keeping</a:t>
                      </a:r>
                      <a:endParaRPr lang="en-IN" sz="1600" b="0" i="0" u="none" strike="noStrike" dirty="0">
                        <a:solidFill>
                          <a:schemeClr val="tx1"/>
                        </a:solidFill>
                        <a:effectLst/>
                        <a:latin typeface="+mn-lt"/>
                      </a:endParaRPr>
                    </a:p>
                  </a:txBody>
                  <a:tcPr marL="9525" marR="9525" marT="9524" marB="0" anchor="ctr"/>
                </a:tc>
                <a:extLst>
                  <a:ext uri="{0D108BD9-81ED-4DB2-BD59-A6C34878D82A}">
                    <a16:rowId xmlns:a16="http://schemas.microsoft.com/office/drawing/2014/main" val="10008"/>
                  </a:ext>
                </a:extLst>
              </a:tr>
              <a:tr h="215293">
                <a:tc>
                  <a:txBody>
                    <a:bodyPr/>
                    <a:lstStyle/>
                    <a:p>
                      <a:pPr algn="ctr" fontAlgn="ctr"/>
                      <a:endParaRPr lang="en-IN" sz="1400" b="0" i="0" u="none" strike="noStrike" dirty="0">
                        <a:solidFill>
                          <a:srgbClr val="000000"/>
                        </a:solidFill>
                        <a:effectLst/>
                        <a:latin typeface="Calibri"/>
                      </a:endParaRPr>
                    </a:p>
                  </a:txBody>
                  <a:tcPr marL="9525" marR="9525" marT="9525" marB="0" anchor="ctr"/>
                </a:tc>
                <a:tc>
                  <a:txBody>
                    <a:bodyPr/>
                    <a:lstStyle/>
                    <a:p>
                      <a:endParaRPr lang="en-IN" dirty="0"/>
                    </a:p>
                  </a:txBody>
                  <a:tcPr marL="9525" marR="9525" marT="9524" marB="0" anchor="ctr"/>
                </a:tc>
                <a:tc>
                  <a:txBody>
                    <a:bodyPr/>
                    <a:lstStyle/>
                    <a:p>
                      <a:pPr algn="ctr"/>
                      <a:r>
                        <a:rPr lang="en-US" sz="1600" dirty="0">
                          <a:solidFill>
                            <a:schemeClr val="tx1"/>
                          </a:solidFill>
                          <a:latin typeface="+mn-lt"/>
                        </a:rPr>
                        <a:t>7.5.3</a:t>
                      </a:r>
                      <a:endParaRPr lang="en-IN" sz="1600" dirty="0">
                        <a:solidFill>
                          <a:schemeClr val="tx1"/>
                        </a:solidFill>
                        <a:latin typeface="+mn-lt"/>
                      </a:endParaRPr>
                    </a:p>
                  </a:txBody>
                  <a:tcPr marL="9525" marR="9525" marT="9524"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dirty="0">
                          <a:solidFill>
                            <a:schemeClr val="tx1"/>
                          </a:solidFill>
                          <a:effectLst/>
                          <a:latin typeface="+mn-lt"/>
                        </a:rPr>
                        <a:t> Storage and handling of Cleaning Chemicals</a:t>
                      </a:r>
                      <a:endParaRPr lang="en-IN" sz="1600" dirty="0">
                        <a:solidFill>
                          <a:schemeClr val="tx1"/>
                        </a:solidFill>
                        <a:latin typeface="+mn-lt"/>
                      </a:endParaRPr>
                    </a:p>
                  </a:txBody>
                  <a:tcPr marL="9525" marR="9525" marT="9524" marB="0" anchor="ctr"/>
                </a:tc>
                <a:extLst>
                  <a:ext uri="{0D108BD9-81ED-4DB2-BD59-A6C34878D82A}">
                    <a16:rowId xmlns:a16="http://schemas.microsoft.com/office/drawing/2014/main" val="10009"/>
                  </a:ext>
                </a:extLst>
              </a:tr>
              <a:tr h="215293">
                <a:tc>
                  <a:txBody>
                    <a:bodyPr/>
                    <a:lstStyle/>
                    <a:p>
                      <a:pPr algn="ctr" fontAlgn="ctr"/>
                      <a:endParaRPr lang="en-IN" sz="1400" b="0" i="0" u="none" strike="noStrike" dirty="0">
                        <a:solidFill>
                          <a:srgbClr val="000000"/>
                        </a:solidFill>
                        <a:effectLst/>
                        <a:latin typeface="Calibri"/>
                      </a:endParaRPr>
                    </a:p>
                  </a:txBody>
                  <a:tcPr marL="9525" marR="9525" marT="9525" marB="0" anchor="ctr"/>
                </a:tc>
                <a:tc>
                  <a:txBody>
                    <a:bodyPr/>
                    <a:lstStyle/>
                    <a:p>
                      <a:endParaRPr lang="en-IN" dirty="0"/>
                    </a:p>
                  </a:txBody>
                  <a:tcPr marL="9525" marR="9525" marT="9524" marB="0" anchor="ctr"/>
                </a:tc>
                <a:tc>
                  <a:txBody>
                    <a:bodyPr/>
                    <a:lstStyle/>
                    <a:p>
                      <a:pPr algn="ctr"/>
                      <a:r>
                        <a:rPr lang="en-US" sz="1600" dirty="0">
                          <a:solidFill>
                            <a:schemeClr val="tx1"/>
                          </a:solidFill>
                          <a:latin typeface="+mn-lt"/>
                        </a:rPr>
                        <a:t>7.5.4</a:t>
                      </a:r>
                      <a:endParaRPr lang="en-IN" sz="1600" dirty="0">
                        <a:solidFill>
                          <a:schemeClr val="tx1"/>
                        </a:solidFill>
                        <a:latin typeface="+mn-lt"/>
                      </a:endParaRPr>
                    </a:p>
                  </a:txBody>
                  <a:tcPr marL="9525" marR="9525" marT="9524"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dirty="0">
                          <a:solidFill>
                            <a:schemeClr val="tx1"/>
                          </a:solidFill>
                          <a:effectLst/>
                          <a:latin typeface="+mn-lt"/>
                        </a:rPr>
                        <a:t>Maintenance</a:t>
                      </a:r>
                      <a:endParaRPr lang="en-IN" sz="1600" dirty="0">
                        <a:solidFill>
                          <a:schemeClr val="tx1"/>
                        </a:solidFill>
                        <a:latin typeface="+mn-lt"/>
                      </a:endParaRPr>
                    </a:p>
                  </a:txBody>
                  <a:tcPr marL="9525" marR="9525" marT="9524" marB="0" anchor="ctr"/>
                </a:tc>
                <a:extLst>
                  <a:ext uri="{0D108BD9-81ED-4DB2-BD59-A6C34878D82A}">
                    <a16:rowId xmlns:a16="http://schemas.microsoft.com/office/drawing/2014/main" val="10010"/>
                  </a:ext>
                </a:extLst>
              </a:tr>
              <a:tr h="224823">
                <a:tc>
                  <a:txBody>
                    <a:bodyPr/>
                    <a:lstStyle/>
                    <a:p>
                      <a:pPr algn="ctr" fontAlgn="ctr"/>
                      <a:r>
                        <a:rPr lang="en-US" sz="1400" b="1" i="0" u="none" strike="noStrike" dirty="0">
                          <a:solidFill>
                            <a:srgbClr val="000000"/>
                          </a:solidFill>
                          <a:effectLst/>
                          <a:latin typeface="Calibri"/>
                        </a:rPr>
                        <a:t>7.6</a:t>
                      </a:r>
                      <a:endParaRPr lang="en-IN" sz="1400" b="1" i="0" u="none" strike="noStrike" dirty="0">
                        <a:solidFill>
                          <a:srgbClr val="000000"/>
                        </a:solidFill>
                        <a:effectLst/>
                        <a:latin typeface="Calibri"/>
                      </a:endParaRPr>
                    </a:p>
                  </a:txBody>
                  <a:tcPr marL="9525" marR="9525" marT="9524" marB="0" anchor="ctr"/>
                </a:tc>
                <a:tc>
                  <a:txBody>
                    <a:bodyPr/>
                    <a:lstStyle/>
                    <a:p>
                      <a:pPr algn="l" fontAlgn="ctr"/>
                      <a:r>
                        <a:rPr lang="en-IN" sz="1600" b="1" i="0" u="none" strike="noStrike" dirty="0">
                          <a:solidFill>
                            <a:schemeClr val="tx1"/>
                          </a:solidFill>
                          <a:effectLst/>
                          <a:latin typeface="+mn-lt"/>
                        </a:rPr>
                        <a:t>Waste Handling</a:t>
                      </a:r>
                    </a:p>
                  </a:txBody>
                  <a:tcPr marL="9525" marR="9525" marT="9524" marB="0" anchor="ctr"/>
                </a:tc>
                <a:tc>
                  <a:txBody>
                    <a:bodyPr/>
                    <a:lstStyle/>
                    <a:p>
                      <a:pPr algn="ctr" fontAlgn="b"/>
                      <a:r>
                        <a:rPr lang="en-US" sz="1600" b="0" i="0" u="none" strike="noStrike" dirty="0">
                          <a:solidFill>
                            <a:schemeClr val="tx1"/>
                          </a:solidFill>
                          <a:effectLst/>
                          <a:latin typeface="+mn-lt"/>
                        </a:rPr>
                        <a:t>7.6.1</a:t>
                      </a:r>
                      <a:endParaRPr lang="en-IN" sz="1600" b="0" i="0" u="none" strike="noStrike" dirty="0">
                        <a:solidFill>
                          <a:schemeClr val="tx1"/>
                        </a:solidFill>
                        <a:effectLst/>
                        <a:latin typeface="+mn-lt"/>
                      </a:endParaRPr>
                    </a:p>
                  </a:txBody>
                  <a:tcPr marL="9525" marR="9525" marT="9524" marB="0" anchor="ctr"/>
                </a:tc>
                <a:tc>
                  <a:txBody>
                    <a:bodyPr/>
                    <a:lstStyle/>
                    <a:p>
                      <a:pPr algn="l" fontAlgn="b"/>
                      <a:r>
                        <a:rPr lang="en-IN" sz="1600" b="0" i="0" u="none" strike="noStrike" dirty="0">
                          <a:solidFill>
                            <a:schemeClr val="tx1"/>
                          </a:solidFill>
                          <a:effectLst/>
                          <a:latin typeface="+mn-lt"/>
                        </a:rPr>
                        <a:t>Waste Removal</a:t>
                      </a:r>
                    </a:p>
                  </a:txBody>
                  <a:tcPr marL="9525" marR="9525" marT="9524" marB="0" anchor="ctr"/>
                </a:tc>
                <a:extLst>
                  <a:ext uri="{0D108BD9-81ED-4DB2-BD59-A6C34878D82A}">
                    <a16:rowId xmlns:a16="http://schemas.microsoft.com/office/drawing/2014/main" val="10011"/>
                  </a:ext>
                </a:extLst>
              </a:tr>
              <a:tr h="243295">
                <a:tc>
                  <a:txBody>
                    <a:bodyPr/>
                    <a:lstStyle/>
                    <a:p>
                      <a:pPr algn="ctr" fontAlgn="ctr"/>
                      <a:endParaRPr lang="en-IN" sz="1400" b="1" i="0" u="none" strike="noStrike" dirty="0">
                        <a:solidFill>
                          <a:srgbClr val="000000"/>
                        </a:solidFill>
                        <a:effectLst/>
                        <a:latin typeface="Calibri"/>
                      </a:endParaRPr>
                    </a:p>
                  </a:txBody>
                  <a:tcPr marL="9525" marR="9525" marT="9524" marB="0" anchor="ctr"/>
                </a:tc>
                <a:tc>
                  <a:txBody>
                    <a:bodyPr/>
                    <a:lstStyle/>
                    <a:p>
                      <a:pPr algn="l" fontAlgn="ctr"/>
                      <a:endParaRPr lang="en-IN" sz="1600" b="1" i="0" u="none" strike="noStrike" dirty="0">
                        <a:solidFill>
                          <a:schemeClr val="tx1"/>
                        </a:solidFill>
                        <a:effectLst/>
                        <a:latin typeface="+mn-lt"/>
                      </a:endParaRPr>
                    </a:p>
                  </a:txBody>
                  <a:tcPr marL="9525" marR="9525" marT="9524" marB="0" anchor="ctr"/>
                </a:tc>
                <a:tc>
                  <a:txBody>
                    <a:bodyPr/>
                    <a:lstStyle/>
                    <a:p>
                      <a:pPr algn="ctr" fontAlgn="b"/>
                      <a:r>
                        <a:rPr lang="en-US" sz="1600" b="0" i="0" u="none" strike="noStrike" dirty="0">
                          <a:solidFill>
                            <a:schemeClr val="tx1"/>
                          </a:solidFill>
                          <a:effectLst/>
                          <a:latin typeface="+mn-lt"/>
                        </a:rPr>
                        <a:t>7.6.2</a:t>
                      </a:r>
                      <a:endParaRPr lang="en-IN" sz="1600" b="0" i="0" u="none" strike="noStrike" dirty="0">
                        <a:solidFill>
                          <a:schemeClr val="tx1"/>
                        </a:solidFill>
                        <a:effectLst/>
                        <a:latin typeface="+mn-lt"/>
                      </a:endParaRPr>
                    </a:p>
                  </a:txBody>
                  <a:tcPr marL="9525" marR="9525" marT="9524" marB="0" anchor="ctr"/>
                </a:tc>
                <a:tc>
                  <a:txBody>
                    <a:bodyPr/>
                    <a:lstStyle/>
                    <a:p>
                      <a:pPr algn="l" fontAlgn="b"/>
                      <a:r>
                        <a:rPr lang="en-US" sz="1600" b="0" i="0" u="none" strike="noStrike" dirty="0">
                          <a:solidFill>
                            <a:schemeClr val="tx1"/>
                          </a:solidFill>
                          <a:effectLst/>
                          <a:latin typeface="+mn-lt"/>
                        </a:rPr>
                        <a:t>Drainage System</a:t>
                      </a:r>
                      <a:endParaRPr lang="en-IN" sz="1600" b="0" i="0" u="none" strike="noStrike" dirty="0">
                        <a:solidFill>
                          <a:schemeClr val="tx1"/>
                        </a:solidFill>
                        <a:effectLst/>
                        <a:latin typeface="+mn-lt"/>
                      </a:endParaRPr>
                    </a:p>
                  </a:txBody>
                  <a:tcPr marL="9525" marR="9525" marT="9524" marB="0" anchor="ctr"/>
                </a:tc>
                <a:extLst>
                  <a:ext uri="{0D108BD9-81ED-4DB2-BD59-A6C34878D82A}">
                    <a16:rowId xmlns:a16="http://schemas.microsoft.com/office/drawing/2014/main" val="10012"/>
                  </a:ext>
                </a:extLst>
              </a:tr>
            </a:tbl>
          </a:graphicData>
        </a:graphic>
      </p:graphicFrame>
      <p:sp>
        <p:nvSpPr>
          <p:cNvPr id="8271" name="Slide Number Placeholder 4"/>
          <p:cNvSpPr>
            <a:spLocks noGrp="1"/>
          </p:cNvSpPr>
          <p:nvPr>
            <p:ph type="sldNum" sz="quarter" idx="12"/>
          </p:nvPr>
        </p:nvSpPr>
        <p:spPr bwMode="auto">
          <a:noFill/>
          <a:ln>
            <a:miter lim="800000"/>
            <a:headEnd/>
            <a:tailEnd/>
          </a:ln>
        </p:spPr>
        <p:txBody>
          <a:bodyPr/>
          <a:lstStyle/>
          <a:p>
            <a:fld id="{F1D2E09D-6A85-49A1-8A87-14657F8206CA}" type="slidenum">
              <a:rPr lang="en-US" altLang="en-US" smtClean="0"/>
              <a:pPr/>
              <a:t>137</a:t>
            </a:fld>
            <a:endParaRPr lang="en-US" altLang="en-US"/>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1967"/>
            <a:ext cx="9144000" cy="548680"/>
          </a:xfrm>
        </p:spPr>
        <p:txBody>
          <a:bodyPr>
            <a:normAutofit fontScale="90000"/>
          </a:bodyPr>
          <a:lstStyle/>
          <a:p>
            <a:pPr fontAlgn="ctr">
              <a:defRPr/>
            </a:pPr>
            <a:r>
              <a:rPr lang="en-IN" sz="4000" b="1" dirty="0">
                <a:solidFill>
                  <a:srgbClr val="000000"/>
                </a:solidFill>
                <a:effectLst>
                  <a:outerShdw blurRad="38100" dist="38100" dir="2700000" algn="tl">
                    <a:srgbClr val="000000">
                      <a:alpha val="43137"/>
                    </a:srgbClr>
                  </a:outerShdw>
                </a:effectLst>
              </a:rPr>
              <a:t>Contents</a:t>
            </a:r>
            <a:r>
              <a:rPr lang="en-IN" sz="4000" dirty="0">
                <a:solidFill>
                  <a:srgbClr val="000000"/>
                </a:solidFill>
              </a:rPr>
              <a:t> </a:t>
            </a:r>
          </a:p>
        </p:txBody>
      </p:sp>
      <p:sp>
        <p:nvSpPr>
          <p:cNvPr id="8195" name="Content Placeholder 2"/>
          <p:cNvSpPr>
            <a:spLocks noGrp="1"/>
          </p:cNvSpPr>
          <p:nvPr>
            <p:ph idx="1"/>
          </p:nvPr>
        </p:nvSpPr>
        <p:spPr>
          <a:xfrm>
            <a:off x="261573" y="1206782"/>
            <a:ext cx="8686800" cy="437750"/>
          </a:xfrm>
        </p:spPr>
        <p:txBody>
          <a:bodyPr/>
          <a:lstStyle/>
          <a:p>
            <a:pPr>
              <a:buFont typeface="Arial" charset="0"/>
              <a:buNone/>
            </a:pPr>
            <a:r>
              <a:rPr lang="en-US" sz="2000" b="1" dirty="0"/>
              <a:t>7.0  Support Services</a:t>
            </a:r>
            <a:endParaRPr lang="en-IN" sz="2000" b="1" dirty="0"/>
          </a:p>
        </p:txBody>
      </p:sp>
      <p:graphicFrame>
        <p:nvGraphicFramePr>
          <p:cNvPr id="4" name="Table 3"/>
          <p:cNvGraphicFramePr>
            <a:graphicFrameLocks noGrp="1"/>
          </p:cNvGraphicFramePr>
          <p:nvPr>
            <p:extLst>
              <p:ext uri="{D42A27DB-BD31-4B8C-83A1-F6EECF244321}">
                <p14:modId xmlns:p14="http://schemas.microsoft.com/office/powerpoint/2010/main" val="593098889"/>
              </p:ext>
            </p:extLst>
          </p:nvPr>
        </p:nvGraphicFramePr>
        <p:xfrm>
          <a:off x="261866" y="1683131"/>
          <a:ext cx="8424934" cy="4638558"/>
        </p:xfrm>
        <a:graphic>
          <a:graphicData uri="http://schemas.openxmlformats.org/drawingml/2006/table">
            <a:tbl>
              <a:tblPr firstRow="1" bandRow="1">
                <a:tableStyleId>{F5AB1C69-6EDB-4FF4-983F-18BD219EF322}</a:tableStyleId>
              </a:tblPr>
              <a:tblGrid>
                <a:gridCol w="638864">
                  <a:extLst>
                    <a:ext uri="{9D8B030D-6E8A-4147-A177-3AD203B41FA5}">
                      <a16:colId xmlns:a16="http://schemas.microsoft.com/office/drawing/2014/main" val="20000"/>
                    </a:ext>
                  </a:extLst>
                </a:gridCol>
                <a:gridCol w="2462199">
                  <a:extLst>
                    <a:ext uri="{9D8B030D-6E8A-4147-A177-3AD203B41FA5}">
                      <a16:colId xmlns:a16="http://schemas.microsoft.com/office/drawing/2014/main" val="20001"/>
                    </a:ext>
                  </a:extLst>
                </a:gridCol>
                <a:gridCol w="1137063">
                  <a:extLst>
                    <a:ext uri="{9D8B030D-6E8A-4147-A177-3AD203B41FA5}">
                      <a16:colId xmlns:a16="http://schemas.microsoft.com/office/drawing/2014/main" val="20002"/>
                    </a:ext>
                  </a:extLst>
                </a:gridCol>
                <a:gridCol w="4186808">
                  <a:extLst>
                    <a:ext uri="{9D8B030D-6E8A-4147-A177-3AD203B41FA5}">
                      <a16:colId xmlns:a16="http://schemas.microsoft.com/office/drawing/2014/main" val="20003"/>
                    </a:ext>
                  </a:extLst>
                </a:gridCol>
              </a:tblGrid>
              <a:tr h="389426">
                <a:tc>
                  <a:txBody>
                    <a:bodyPr/>
                    <a:lstStyle/>
                    <a:p>
                      <a:pPr algn="ctr" fontAlgn="ctr"/>
                      <a:r>
                        <a:rPr lang="en-IN" sz="1800" b="1" i="0" u="none" strike="noStrike" dirty="0">
                          <a:solidFill>
                            <a:schemeClr val="bg1"/>
                          </a:solidFill>
                          <a:effectLst/>
                          <a:latin typeface="Calibri"/>
                        </a:rPr>
                        <a:t>S. No.</a:t>
                      </a:r>
                    </a:p>
                  </a:txBody>
                  <a:tcPr marL="9525" marR="9525" marT="9525" marB="0" anchor="ctr"/>
                </a:tc>
                <a:tc>
                  <a:txBody>
                    <a:bodyPr/>
                    <a:lstStyle/>
                    <a:p>
                      <a:pPr algn="ctr" fontAlgn="ctr"/>
                      <a:r>
                        <a:rPr lang="en-IN" sz="1800" b="1" i="0" u="none" strike="noStrike" dirty="0">
                          <a:solidFill>
                            <a:schemeClr val="bg1"/>
                          </a:solidFill>
                          <a:effectLst/>
                          <a:latin typeface="Calibri"/>
                        </a:rPr>
                        <a:t>Operational Flow</a:t>
                      </a:r>
                    </a:p>
                  </a:txBody>
                  <a:tcPr marL="9525" marR="9525" marT="9525" marB="0" anchor="ctr"/>
                </a:tc>
                <a:tc>
                  <a:txBody>
                    <a:bodyPr/>
                    <a:lstStyle/>
                    <a:p>
                      <a:pPr algn="ctr" fontAlgn="ctr"/>
                      <a:r>
                        <a:rPr lang="en-US" sz="1800" b="1" i="0" u="none" strike="noStrike" dirty="0">
                          <a:solidFill>
                            <a:schemeClr val="bg1"/>
                          </a:solidFill>
                          <a:effectLst/>
                          <a:latin typeface="Calibri"/>
                        </a:rPr>
                        <a:t>Sub Sec No.</a:t>
                      </a:r>
                      <a:endParaRPr lang="en-IN" sz="1800" b="1" i="0" u="none" strike="noStrike" dirty="0">
                        <a:solidFill>
                          <a:schemeClr val="bg1"/>
                        </a:solidFill>
                        <a:effectLst/>
                        <a:latin typeface="Calibri"/>
                      </a:endParaRPr>
                    </a:p>
                  </a:txBody>
                  <a:tcPr marL="9525" marR="9525" marT="9525" marB="0" anchor="ctr"/>
                </a:tc>
                <a:tc>
                  <a:txBody>
                    <a:bodyPr/>
                    <a:lstStyle/>
                    <a:p>
                      <a:pPr algn="ctr" fontAlgn="ctr"/>
                      <a:r>
                        <a:rPr lang="en-IN" sz="1800" b="1" i="0" u="none" strike="noStrike" dirty="0">
                          <a:solidFill>
                            <a:schemeClr val="bg1"/>
                          </a:solidFill>
                          <a:effectLst/>
                          <a:latin typeface="Calibri"/>
                        </a:rPr>
                        <a:t>Heading </a:t>
                      </a:r>
                    </a:p>
                  </a:txBody>
                  <a:tcPr marL="9525" marR="9525" marT="9525" marB="0" anchor="ctr"/>
                </a:tc>
                <a:extLst>
                  <a:ext uri="{0D108BD9-81ED-4DB2-BD59-A6C34878D82A}">
                    <a16:rowId xmlns:a16="http://schemas.microsoft.com/office/drawing/2014/main" val="10000"/>
                  </a:ext>
                </a:extLst>
              </a:tr>
              <a:tr h="346895">
                <a:tc>
                  <a:txBody>
                    <a:bodyPr/>
                    <a:lstStyle/>
                    <a:p>
                      <a:pPr algn="ctr" fontAlgn="ctr"/>
                      <a:r>
                        <a:rPr lang="en-US" sz="1400" b="1" i="0" u="none" strike="noStrike" dirty="0">
                          <a:solidFill>
                            <a:srgbClr val="000000"/>
                          </a:solidFill>
                          <a:effectLst/>
                          <a:latin typeface="Calibri"/>
                        </a:rPr>
                        <a:t>7.7</a:t>
                      </a:r>
                      <a:endParaRPr lang="en-IN" sz="1400" b="1" i="0" u="none" strike="noStrike" dirty="0">
                        <a:solidFill>
                          <a:srgbClr val="000000"/>
                        </a:solidFill>
                        <a:effectLst/>
                        <a:latin typeface="Calibri"/>
                      </a:endParaRPr>
                    </a:p>
                  </a:txBody>
                  <a:tcPr marL="9525" marR="9525" marT="9525" marB="0" anchor="ctr"/>
                </a:tc>
                <a:tc>
                  <a:txBody>
                    <a:bodyPr/>
                    <a:lstStyle/>
                    <a:p>
                      <a:pPr algn="l" fontAlgn="ctr"/>
                      <a:r>
                        <a:rPr lang="en-IN" sz="1600" b="1" i="0" u="none" strike="noStrike" dirty="0">
                          <a:solidFill>
                            <a:srgbClr val="000000"/>
                          </a:solidFill>
                          <a:effectLst/>
                          <a:latin typeface="+mn-lt"/>
                        </a:rPr>
                        <a:t>Training</a:t>
                      </a:r>
                    </a:p>
                  </a:txBody>
                  <a:tcPr marL="9525" marR="9525" marT="9524" marB="0" anchor="ctr"/>
                </a:tc>
                <a:tc>
                  <a:txBody>
                    <a:bodyPr/>
                    <a:lstStyle/>
                    <a:p>
                      <a:pPr algn="ctr" fontAlgn="b"/>
                      <a:r>
                        <a:rPr lang="en-US" sz="1600" b="0" i="0" u="none" strike="noStrike" dirty="0">
                          <a:solidFill>
                            <a:schemeClr val="tx1"/>
                          </a:solidFill>
                          <a:effectLst/>
                          <a:latin typeface="+mn-lt"/>
                        </a:rPr>
                        <a:t>7.7.1</a:t>
                      </a:r>
                      <a:endParaRPr lang="en-IN" sz="1600" b="0" i="0" u="none" strike="noStrike" dirty="0">
                        <a:solidFill>
                          <a:schemeClr val="tx1"/>
                        </a:solidFill>
                        <a:effectLst/>
                        <a:latin typeface="+mn-lt"/>
                      </a:endParaRPr>
                    </a:p>
                  </a:txBody>
                  <a:tcPr marL="9525" marR="9525" marT="9524" marB="0" anchor="ctr"/>
                </a:tc>
                <a:tc>
                  <a:txBody>
                    <a:bodyPr/>
                    <a:lstStyle/>
                    <a:p>
                      <a:pPr algn="l" fontAlgn="b"/>
                      <a:r>
                        <a:rPr lang="en-IN" sz="1600" b="0" i="0" u="none" strike="noStrike" dirty="0">
                          <a:solidFill>
                            <a:schemeClr val="tx1"/>
                          </a:solidFill>
                          <a:effectLst/>
                          <a:latin typeface="+mn-lt"/>
                        </a:rPr>
                        <a:t>Awareness Training &amp; Resource Management</a:t>
                      </a:r>
                    </a:p>
                  </a:txBody>
                  <a:tcPr marL="9525" marR="9525" marT="9524" marB="0" anchor="ctr"/>
                </a:tc>
                <a:extLst>
                  <a:ext uri="{0D108BD9-81ED-4DB2-BD59-A6C34878D82A}">
                    <a16:rowId xmlns:a16="http://schemas.microsoft.com/office/drawing/2014/main" val="10001"/>
                  </a:ext>
                </a:extLst>
              </a:tr>
              <a:tr h="235282">
                <a:tc>
                  <a:txBody>
                    <a:bodyPr/>
                    <a:lstStyle/>
                    <a:p>
                      <a:pPr algn="ctr" fontAlgn="ctr"/>
                      <a:endParaRPr lang="en-IN" sz="1400" b="1" i="0" u="none" strike="noStrike" dirty="0">
                        <a:solidFill>
                          <a:srgbClr val="000000"/>
                        </a:solidFill>
                        <a:effectLst/>
                        <a:latin typeface="Calibri"/>
                      </a:endParaRPr>
                    </a:p>
                  </a:txBody>
                  <a:tcPr marL="9525" marR="9525" marT="9525" marB="0" anchor="ctr"/>
                </a:tc>
                <a:tc>
                  <a:txBody>
                    <a:bodyPr/>
                    <a:lstStyle/>
                    <a:p>
                      <a:pPr algn="l" fontAlgn="ctr"/>
                      <a:endParaRPr lang="en-IN" sz="1600" b="1" i="0" u="none" strike="noStrike" dirty="0">
                        <a:solidFill>
                          <a:srgbClr val="FF0000"/>
                        </a:solidFill>
                        <a:effectLst/>
                        <a:latin typeface="+mn-lt"/>
                      </a:endParaRPr>
                    </a:p>
                  </a:txBody>
                  <a:tcPr marL="9525" marR="9525" marT="9524" marB="0" anchor="ctr"/>
                </a:tc>
                <a:tc>
                  <a:txBody>
                    <a:bodyPr/>
                    <a:lstStyle/>
                    <a:p>
                      <a:pPr algn="ctr" fontAlgn="b"/>
                      <a:r>
                        <a:rPr lang="en-US" sz="1600" b="0" i="0" u="none" strike="noStrike" dirty="0">
                          <a:solidFill>
                            <a:schemeClr val="tx1"/>
                          </a:solidFill>
                          <a:effectLst/>
                          <a:latin typeface="+mn-lt"/>
                        </a:rPr>
                        <a:t>7.7.2</a:t>
                      </a:r>
                      <a:endParaRPr lang="en-IN" sz="1600" b="0" i="0" u="none" strike="noStrike" dirty="0">
                        <a:solidFill>
                          <a:schemeClr val="tx1"/>
                        </a:solidFill>
                        <a:effectLst/>
                        <a:latin typeface="+mn-lt"/>
                      </a:endParaRPr>
                    </a:p>
                  </a:txBody>
                  <a:tcPr marL="9525" marR="9525" marT="9524" marB="0" anchor="ctr"/>
                </a:tc>
                <a:tc>
                  <a:txBody>
                    <a:bodyPr/>
                    <a:lstStyle/>
                    <a:p>
                      <a:pPr algn="l" fontAlgn="b"/>
                      <a:r>
                        <a:rPr lang="en-US" sz="1600" b="0" i="0" u="none" strike="noStrike" dirty="0">
                          <a:solidFill>
                            <a:schemeClr val="tx1"/>
                          </a:solidFill>
                          <a:effectLst/>
                          <a:latin typeface="+mn-lt"/>
                        </a:rPr>
                        <a:t> Training Program</a:t>
                      </a:r>
                      <a:endParaRPr lang="en-IN" sz="1600" b="0" i="0" u="none" strike="noStrike" dirty="0">
                        <a:solidFill>
                          <a:schemeClr val="tx1"/>
                        </a:solidFill>
                        <a:effectLst/>
                        <a:latin typeface="+mn-lt"/>
                      </a:endParaRPr>
                    </a:p>
                  </a:txBody>
                  <a:tcPr marL="9525" marR="9525" marT="9524" marB="0" anchor="ctr"/>
                </a:tc>
                <a:extLst>
                  <a:ext uri="{0D108BD9-81ED-4DB2-BD59-A6C34878D82A}">
                    <a16:rowId xmlns:a16="http://schemas.microsoft.com/office/drawing/2014/main" val="10002"/>
                  </a:ext>
                </a:extLst>
              </a:tr>
              <a:tr h="354500">
                <a:tc>
                  <a:txBody>
                    <a:bodyPr/>
                    <a:lstStyle/>
                    <a:p>
                      <a:pPr algn="ctr" fontAlgn="ctr"/>
                      <a:endParaRPr lang="en-IN" sz="1400" b="1" i="0" u="none" strike="noStrike" dirty="0">
                        <a:solidFill>
                          <a:srgbClr val="000000"/>
                        </a:solidFill>
                        <a:effectLst/>
                        <a:latin typeface="Calibri"/>
                      </a:endParaRPr>
                    </a:p>
                  </a:txBody>
                  <a:tcPr marL="9525" marR="9525" marT="9525" marB="0" anchor="ctr"/>
                </a:tc>
                <a:tc>
                  <a:txBody>
                    <a:bodyPr/>
                    <a:lstStyle/>
                    <a:p>
                      <a:pPr algn="l" fontAlgn="ctr"/>
                      <a:endParaRPr lang="en-IN" sz="1600" b="1" i="0" u="none" strike="noStrike" dirty="0">
                        <a:solidFill>
                          <a:srgbClr val="FF0000"/>
                        </a:solidFill>
                        <a:effectLst/>
                        <a:latin typeface="+mn-lt"/>
                      </a:endParaRPr>
                    </a:p>
                  </a:txBody>
                  <a:tcPr marL="9525" marR="9525" marT="9524" marB="0" anchor="ctr"/>
                </a:tc>
                <a:tc>
                  <a:txBody>
                    <a:bodyPr/>
                    <a:lstStyle/>
                    <a:p>
                      <a:pPr algn="ctr" fontAlgn="b"/>
                      <a:r>
                        <a:rPr lang="en-US" sz="1600" b="0" i="0" u="none" strike="noStrike" dirty="0">
                          <a:solidFill>
                            <a:schemeClr val="tx1"/>
                          </a:solidFill>
                          <a:effectLst/>
                          <a:latin typeface="+mn-lt"/>
                        </a:rPr>
                        <a:t>7.7.3</a:t>
                      </a:r>
                      <a:endParaRPr lang="en-IN" sz="1600" b="0" i="0" u="none" strike="noStrike" dirty="0">
                        <a:solidFill>
                          <a:schemeClr val="tx1"/>
                        </a:solidFill>
                        <a:effectLst/>
                        <a:latin typeface="+mn-lt"/>
                      </a:endParaRPr>
                    </a:p>
                  </a:txBody>
                  <a:tcPr marL="9525" marR="9525" marT="9524"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 </a:t>
                      </a:r>
                      <a:r>
                        <a:rPr lang="en-US" sz="1600" dirty="0">
                          <a:solidFill>
                            <a:schemeClr val="tx1"/>
                          </a:solidFill>
                          <a:latin typeface="+mn-lt"/>
                        </a:rPr>
                        <a:t>Refresher Training</a:t>
                      </a:r>
                      <a:endParaRPr lang="en-IN" sz="1600" dirty="0">
                        <a:solidFill>
                          <a:schemeClr val="tx1"/>
                        </a:solidFill>
                        <a:latin typeface="+mn-lt"/>
                      </a:endParaRPr>
                    </a:p>
                  </a:txBody>
                  <a:tcPr marL="9525" marR="9525" marT="9524" marB="0" anchor="ctr"/>
                </a:tc>
                <a:extLst>
                  <a:ext uri="{0D108BD9-81ED-4DB2-BD59-A6C34878D82A}">
                    <a16:rowId xmlns:a16="http://schemas.microsoft.com/office/drawing/2014/main" val="10003"/>
                  </a:ext>
                </a:extLst>
              </a:tr>
              <a:tr h="235282">
                <a:tc row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mn-lt"/>
                        </a:rPr>
                        <a:t>7.8</a:t>
                      </a:r>
                      <a:endParaRPr lang="en-IN" sz="1400" b="1" i="0" u="none" strike="noStrike" dirty="0">
                        <a:solidFill>
                          <a:srgbClr val="000000"/>
                        </a:solidFill>
                        <a:effectLst/>
                        <a:latin typeface="+mn-lt"/>
                      </a:endParaRPr>
                    </a:p>
                  </a:txBody>
                  <a:tcPr marL="9525" marR="9525" marT="9525" marB="0" anchor="ctr"/>
                </a:tc>
                <a:tc>
                  <a:txBody>
                    <a:bodyPr/>
                    <a:lstStyle/>
                    <a:p>
                      <a:pPr algn="l" fontAlgn="ctr"/>
                      <a:r>
                        <a:rPr lang="en-IN" sz="1600" b="1" i="0" u="none" strike="noStrike" dirty="0">
                          <a:solidFill>
                            <a:srgbClr val="000000"/>
                          </a:solidFill>
                          <a:effectLst/>
                          <a:latin typeface="Calibri"/>
                        </a:rPr>
                        <a:t>Record Keeping </a:t>
                      </a:r>
                    </a:p>
                  </a:txBody>
                  <a:tcPr marL="9525" marR="9525" marT="9524" marB="0" anchor="ctr"/>
                </a:tc>
                <a:tc>
                  <a:txBody>
                    <a:bodyPr/>
                    <a:lstStyle/>
                    <a:p>
                      <a:pPr algn="ctr" fontAlgn="b"/>
                      <a:r>
                        <a:rPr lang="en-US" sz="1600" b="0" i="0" u="none" strike="noStrike" dirty="0">
                          <a:solidFill>
                            <a:schemeClr val="tx1"/>
                          </a:solidFill>
                          <a:effectLst/>
                          <a:latin typeface="Calibri"/>
                        </a:rPr>
                        <a:t>7.8.1</a:t>
                      </a:r>
                      <a:endParaRPr lang="en-IN" sz="1600" b="0" i="0" u="none" strike="noStrike" dirty="0">
                        <a:solidFill>
                          <a:schemeClr val="tx1"/>
                        </a:solidFill>
                        <a:effectLst/>
                        <a:latin typeface="Calibri"/>
                      </a:endParaRPr>
                    </a:p>
                  </a:txBody>
                  <a:tcPr marL="9525" marR="9525" marT="9524" marB="0" anchor="ctr"/>
                </a:tc>
                <a:tc>
                  <a:txBody>
                    <a:bodyPr/>
                    <a:lstStyle/>
                    <a:p>
                      <a:pPr algn="l" fontAlgn="b"/>
                      <a:r>
                        <a:rPr lang="en-IN" sz="1600" b="0" i="0" u="none" strike="noStrike" dirty="0">
                          <a:solidFill>
                            <a:schemeClr val="tx1"/>
                          </a:solidFill>
                          <a:effectLst/>
                          <a:latin typeface="Calibri"/>
                        </a:rPr>
                        <a:t>Self Inspection</a:t>
                      </a:r>
                    </a:p>
                  </a:txBody>
                  <a:tcPr marL="9525" marR="9525" marT="9524" marB="0" anchor="ctr"/>
                </a:tc>
                <a:extLst>
                  <a:ext uri="{0D108BD9-81ED-4DB2-BD59-A6C34878D82A}">
                    <a16:rowId xmlns:a16="http://schemas.microsoft.com/office/drawing/2014/main" val="10004"/>
                  </a:ext>
                </a:extLst>
              </a:tr>
              <a:tr h="117341">
                <a:tc vMerge="1">
                  <a:txBody>
                    <a:bodyPr/>
                    <a:lstStyle/>
                    <a:p>
                      <a:endParaRPr lang="en-IN"/>
                    </a:p>
                  </a:txBody>
                  <a:tcPr/>
                </a:tc>
                <a:tc rowSpan="2">
                  <a:txBody>
                    <a:bodyPr/>
                    <a:lstStyle/>
                    <a:p>
                      <a:endParaRPr lang="en-IN" sz="1600" b="1" dirty="0"/>
                    </a:p>
                  </a:txBody>
                  <a:tcPr marL="9525" marR="9525" marT="9524" marB="0" anchor="ctr"/>
                </a:tc>
                <a:tc rowSpan="2">
                  <a:txBody>
                    <a:bodyPr/>
                    <a:lstStyle/>
                    <a:p>
                      <a:pPr algn="ctr"/>
                      <a:r>
                        <a:rPr lang="en-US" sz="1600" dirty="0">
                          <a:solidFill>
                            <a:schemeClr val="tx1"/>
                          </a:solidFill>
                        </a:rPr>
                        <a:t>7.8.2</a:t>
                      </a:r>
                      <a:endParaRPr lang="en-IN" sz="1600" dirty="0">
                        <a:solidFill>
                          <a:schemeClr val="tx1"/>
                        </a:solidFill>
                      </a:endParaRPr>
                    </a:p>
                  </a:txBody>
                  <a:tcPr marL="9525" marR="9525" marT="9524" marB="0" anchor="ctr"/>
                </a:tc>
                <a:tc rowSpan="2">
                  <a:txBody>
                    <a:bodyPr/>
                    <a:lstStyle/>
                    <a:p>
                      <a:r>
                        <a:rPr lang="en-US" sz="1600" dirty="0">
                          <a:solidFill>
                            <a:schemeClr val="tx1"/>
                          </a:solidFill>
                        </a:rPr>
                        <a:t>Manufacturing Documentation &amp; Records</a:t>
                      </a:r>
                      <a:endParaRPr lang="en-IN" sz="1600" dirty="0">
                        <a:solidFill>
                          <a:schemeClr val="tx1"/>
                        </a:solidFill>
                      </a:endParaRPr>
                    </a:p>
                  </a:txBody>
                  <a:tcPr marL="9525" marR="9525" marT="9524" marB="0" anchor="ctr"/>
                </a:tc>
                <a:extLst>
                  <a:ext uri="{0D108BD9-81ED-4DB2-BD59-A6C34878D82A}">
                    <a16:rowId xmlns:a16="http://schemas.microsoft.com/office/drawing/2014/main" val="10005"/>
                  </a:ext>
                </a:extLst>
              </a:tr>
              <a:tr h="206979">
                <a:tc>
                  <a:txBody>
                    <a:bodyPr/>
                    <a:lstStyle/>
                    <a:p>
                      <a:pPr algn="ctr" fontAlgn="ctr"/>
                      <a:endParaRPr lang="en-IN" sz="1400" b="1" i="0" u="none" strike="noStrike" dirty="0">
                        <a:solidFill>
                          <a:srgbClr val="000000"/>
                        </a:solidFill>
                        <a:effectLst/>
                        <a:latin typeface="Calibri"/>
                      </a:endParaRPr>
                    </a:p>
                  </a:txBody>
                  <a:tcPr marL="9525" marR="9525" marT="9525" marB="0" anchor="ctr"/>
                </a:tc>
                <a:tc vMerge="1">
                  <a:txBody>
                    <a:bodyPr/>
                    <a:lstStyle/>
                    <a:p>
                      <a:endParaRPr lang="en-IN"/>
                    </a:p>
                  </a:txBody>
                  <a:tcPr/>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10006"/>
                  </a:ext>
                </a:extLst>
              </a:tr>
              <a:tr h="461721">
                <a:tc rowSpan="3">
                  <a:txBody>
                    <a:bodyPr/>
                    <a:lstStyle/>
                    <a:p>
                      <a:pPr algn="ctr" fontAlgn="ctr"/>
                      <a:r>
                        <a:rPr lang="en-US" sz="1400" b="1" i="0" u="none" strike="noStrike" dirty="0">
                          <a:solidFill>
                            <a:srgbClr val="000000"/>
                          </a:solidFill>
                          <a:effectLst/>
                          <a:latin typeface="Calibri"/>
                        </a:rPr>
                        <a:t>7.9</a:t>
                      </a:r>
                      <a:endParaRPr lang="en-IN" sz="1400" b="1" i="0" u="none" strike="noStrike" dirty="0">
                        <a:solidFill>
                          <a:srgbClr val="000000"/>
                        </a:solidFill>
                        <a:effectLst/>
                        <a:latin typeface="Calibri"/>
                      </a:endParaRPr>
                    </a:p>
                  </a:txBody>
                  <a:tcPr marL="9525" marR="9525" marT="9525" marB="0" anchor="ctr"/>
                </a:tc>
                <a:tc row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600" b="1" dirty="0"/>
                        <a:t>Product Information &amp; Consumer Awareness</a:t>
                      </a:r>
                      <a:endParaRPr lang="en-IN" sz="1600" b="1" dirty="0"/>
                    </a:p>
                  </a:txBody>
                  <a:tcPr marL="9525" marR="9525" marT="9525" marB="0" anchor="ctr"/>
                </a:tc>
                <a:tc>
                  <a:txBody>
                    <a:bodyPr/>
                    <a:lstStyle/>
                    <a:p>
                      <a:pPr algn="ctr" fontAlgn="b"/>
                      <a:r>
                        <a:rPr lang="en-US" sz="1600" b="0" i="0" u="none" strike="noStrike" dirty="0">
                          <a:solidFill>
                            <a:schemeClr val="tx1"/>
                          </a:solidFill>
                          <a:effectLst/>
                          <a:latin typeface="Calibri"/>
                        </a:rPr>
                        <a:t>7.9.1</a:t>
                      </a:r>
                      <a:endParaRPr lang="en-IN" sz="1600" b="0" i="0" u="none" strike="noStrike" dirty="0">
                        <a:solidFill>
                          <a:schemeClr val="tx1"/>
                        </a:solidFill>
                        <a:effectLst/>
                        <a:latin typeface="Calibri"/>
                      </a:endParaRPr>
                    </a:p>
                  </a:txBody>
                  <a:tcPr marL="9525" marR="9525" marT="9525"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dirty="0">
                          <a:solidFill>
                            <a:schemeClr val="tx1"/>
                          </a:solidFill>
                        </a:rPr>
                        <a:t>Product Information &amp; Labeling on Principal Display Panel</a:t>
                      </a:r>
                      <a:endParaRPr lang="en-IN" sz="1600" b="0" i="0" u="none" strike="noStrike" dirty="0">
                        <a:solidFill>
                          <a:schemeClr val="tx1"/>
                        </a:solidFill>
                        <a:effectLst/>
                        <a:latin typeface="Calibri"/>
                      </a:endParaRPr>
                    </a:p>
                  </a:txBody>
                  <a:tcPr marL="9525" marR="9525" marT="9525" marB="0" anchor="ctr"/>
                </a:tc>
                <a:extLst>
                  <a:ext uri="{0D108BD9-81ED-4DB2-BD59-A6C34878D82A}">
                    <a16:rowId xmlns:a16="http://schemas.microsoft.com/office/drawing/2014/main" val="10007"/>
                  </a:ext>
                </a:extLst>
              </a:tr>
              <a:tr h="155703">
                <a:tc vMerge="1">
                  <a:txBody>
                    <a:bodyPr/>
                    <a:lstStyle/>
                    <a:p>
                      <a:endParaRPr lang="en-IN"/>
                    </a:p>
                  </a:txBody>
                  <a:tcPr/>
                </a:tc>
                <a:tc vMerge="1">
                  <a:txBody>
                    <a:bodyPr/>
                    <a:lstStyle/>
                    <a:p>
                      <a:endParaRPr lang="en-IN"/>
                    </a:p>
                  </a:txBody>
                  <a:tcPr/>
                </a:tc>
                <a:tc rowSpan="2">
                  <a:txBody>
                    <a:bodyPr/>
                    <a:lstStyle/>
                    <a:p>
                      <a:pPr algn="ctr"/>
                      <a:r>
                        <a:rPr lang="en-US" sz="1600" dirty="0">
                          <a:solidFill>
                            <a:schemeClr val="tx1"/>
                          </a:solidFill>
                        </a:rPr>
                        <a:t>7.9.2</a:t>
                      </a:r>
                      <a:endParaRPr lang="en-IN" sz="1600" dirty="0">
                        <a:solidFill>
                          <a:schemeClr val="tx1"/>
                        </a:solidFill>
                      </a:endParaRPr>
                    </a:p>
                  </a:txBody>
                  <a:tcPr marL="9525" marR="9525" marT="9525" marB="0" anchor="ctr"/>
                </a:tc>
                <a:tc rowSpan="2">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dirty="0">
                          <a:solidFill>
                            <a:schemeClr val="tx1"/>
                          </a:solidFill>
                        </a:rPr>
                        <a:t> Nutrition Label Panel </a:t>
                      </a:r>
                      <a:endParaRPr lang="en-IN" sz="1600" b="0" i="0" u="none" strike="noStrike" dirty="0">
                        <a:solidFill>
                          <a:schemeClr val="tx1"/>
                        </a:solidFill>
                        <a:effectLst/>
                        <a:latin typeface="+mn-lt"/>
                      </a:endParaRPr>
                    </a:p>
                  </a:txBody>
                  <a:tcPr marL="9525" marR="9525" marT="9525" marB="0" anchor="ctr"/>
                </a:tc>
                <a:extLst>
                  <a:ext uri="{0D108BD9-81ED-4DB2-BD59-A6C34878D82A}">
                    <a16:rowId xmlns:a16="http://schemas.microsoft.com/office/drawing/2014/main" val="10008"/>
                  </a:ext>
                </a:extLst>
              </a:tr>
              <a:tr h="235283">
                <a:tc vMerge="1">
                  <a:txBody>
                    <a:bodyPr/>
                    <a:lstStyle/>
                    <a:p>
                      <a:endParaRPr lang="en-IN"/>
                    </a:p>
                  </a:txBody>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IN" sz="1600" b="1" dirty="0"/>
                    </a:p>
                  </a:txBody>
                  <a:tcPr marL="9525" marR="9525" marT="9525" marB="0" anchor="ctr"/>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10009"/>
                  </a:ext>
                </a:extLst>
              </a:tr>
              <a:tr h="263588">
                <a:tc>
                  <a:txBody>
                    <a:bodyPr/>
                    <a:lstStyle/>
                    <a:p>
                      <a:endParaRPr lang="en-IN" b="1" dirty="0"/>
                    </a:p>
                  </a:txBody>
                  <a:tcPr marL="9525" marR="9525" marT="9525" marB="0" anchor="ctr"/>
                </a:tc>
                <a:tc>
                  <a:txBody>
                    <a:bodyPr/>
                    <a:lstStyle/>
                    <a:p>
                      <a:endParaRPr lang="en-IN" b="1" dirty="0"/>
                    </a:p>
                  </a:txBody>
                  <a:tcPr marL="9525" marR="9525" marT="9524" marB="0" anchor="ctr"/>
                </a:tc>
                <a:tc>
                  <a:txBody>
                    <a:bodyPr/>
                    <a:lstStyle/>
                    <a:p>
                      <a:pPr algn="ctr"/>
                      <a:r>
                        <a:rPr lang="en-US" sz="1600" dirty="0"/>
                        <a:t>7.9.3</a:t>
                      </a:r>
                      <a:endParaRPr lang="en-IN" sz="1600" dirty="0"/>
                    </a:p>
                  </a:txBody>
                  <a:tcPr marL="9525" marR="9525" marT="9524" marB="0" anchor="ctr"/>
                </a:tc>
                <a:tc>
                  <a:txBody>
                    <a:bodyPr/>
                    <a:lstStyle/>
                    <a:p>
                      <a:pPr algn="l"/>
                      <a:r>
                        <a:rPr lang="en-US" sz="1600" dirty="0">
                          <a:solidFill>
                            <a:schemeClr val="tx1"/>
                          </a:solidFill>
                        </a:rPr>
                        <a:t>General Labeling</a:t>
                      </a:r>
                      <a:endParaRPr lang="en-IN" sz="1600" dirty="0">
                        <a:solidFill>
                          <a:schemeClr val="tx1"/>
                        </a:solidFill>
                      </a:endParaRPr>
                    </a:p>
                  </a:txBody>
                  <a:tcPr marL="9525" marR="9525" marT="9524" marB="0" anchor="ctr"/>
                </a:tc>
                <a:extLst>
                  <a:ext uri="{0D108BD9-81ED-4DB2-BD59-A6C34878D82A}">
                    <a16:rowId xmlns:a16="http://schemas.microsoft.com/office/drawing/2014/main" val="10010"/>
                  </a:ext>
                </a:extLst>
              </a:tr>
              <a:tr h="263588">
                <a:tc>
                  <a:txBody>
                    <a:bodyPr/>
                    <a:lstStyle/>
                    <a:p>
                      <a:endParaRPr lang="en-IN" b="1" dirty="0"/>
                    </a:p>
                  </a:txBody>
                  <a:tcPr marL="9525" marR="9525" marT="9525" marB="0" anchor="ctr"/>
                </a:tc>
                <a:tc>
                  <a:txBody>
                    <a:bodyPr/>
                    <a:lstStyle/>
                    <a:p>
                      <a:endParaRPr lang="en-IN" b="1" dirty="0"/>
                    </a:p>
                  </a:txBody>
                  <a:tcPr marL="9525" marR="9525" marT="9524"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7.9.4</a:t>
                      </a:r>
                      <a:endParaRPr lang="en-IN" sz="1600" dirty="0"/>
                    </a:p>
                  </a:txBody>
                  <a:tcPr marL="9525" marR="9525" marT="9524" marB="0" anchor="ctr"/>
                </a:tc>
                <a:tc>
                  <a:txBody>
                    <a:bodyPr/>
                    <a:lstStyle/>
                    <a:p>
                      <a:pPr algn="l"/>
                      <a:r>
                        <a:rPr lang="en-US" sz="1600" dirty="0">
                          <a:solidFill>
                            <a:schemeClr val="tx1"/>
                          </a:solidFill>
                        </a:rPr>
                        <a:t>Consumer Awareness</a:t>
                      </a:r>
                      <a:endParaRPr lang="en-IN" sz="1600" dirty="0">
                        <a:solidFill>
                          <a:schemeClr val="tx1"/>
                        </a:solidFill>
                      </a:endParaRPr>
                    </a:p>
                  </a:txBody>
                  <a:tcPr marL="9525" marR="9525" marT="9524" marB="0" anchor="ctr"/>
                </a:tc>
                <a:extLst>
                  <a:ext uri="{0D108BD9-81ED-4DB2-BD59-A6C34878D82A}">
                    <a16:rowId xmlns:a16="http://schemas.microsoft.com/office/drawing/2014/main" val="10011"/>
                  </a:ext>
                </a:extLst>
              </a:tr>
              <a:tr h="263588">
                <a:tc>
                  <a:txBody>
                    <a:bodyPr/>
                    <a:lstStyle/>
                    <a:p>
                      <a:endParaRPr lang="en-IN" b="1" dirty="0"/>
                    </a:p>
                  </a:txBody>
                  <a:tcPr marL="9525" marR="9525" marT="9525" marB="0" anchor="ctr"/>
                </a:tc>
                <a:tc>
                  <a:txBody>
                    <a:bodyPr/>
                    <a:lstStyle/>
                    <a:p>
                      <a:endParaRPr lang="en-IN" b="1" dirty="0"/>
                    </a:p>
                  </a:txBody>
                  <a:tcPr marL="9525" marR="9525" marT="9524" marB="0" anchor="ctr"/>
                </a:tc>
                <a:tc>
                  <a:txBody>
                    <a:bodyPr/>
                    <a:lstStyle/>
                    <a:p>
                      <a:pPr algn="ctr"/>
                      <a:r>
                        <a:rPr lang="en-US" sz="1600" dirty="0"/>
                        <a:t>7.9.5</a:t>
                      </a:r>
                      <a:endParaRPr lang="en-IN" sz="1600" dirty="0"/>
                    </a:p>
                  </a:txBody>
                  <a:tcPr marL="9525" marR="9525" marT="9524" marB="0" anchor="ctr"/>
                </a:tc>
                <a:tc>
                  <a:txBody>
                    <a:bodyPr/>
                    <a:lstStyle/>
                    <a:p>
                      <a:pPr algn="l"/>
                      <a:r>
                        <a:rPr lang="en-US" sz="1600" dirty="0">
                          <a:solidFill>
                            <a:schemeClr val="tx1"/>
                          </a:solidFill>
                        </a:rPr>
                        <a:t>Complaint Handling</a:t>
                      </a:r>
                      <a:endParaRPr lang="en-IN" sz="1600" dirty="0">
                        <a:solidFill>
                          <a:schemeClr val="tx1"/>
                        </a:solidFill>
                      </a:endParaRPr>
                    </a:p>
                  </a:txBody>
                  <a:tcPr marL="9525" marR="9525" marT="9524" marB="0" anchor="ctr"/>
                </a:tc>
                <a:extLst>
                  <a:ext uri="{0D108BD9-81ED-4DB2-BD59-A6C34878D82A}">
                    <a16:rowId xmlns:a16="http://schemas.microsoft.com/office/drawing/2014/main" val="10012"/>
                  </a:ext>
                </a:extLst>
              </a:tr>
              <a:tr h="235283">
                <a:tc>
                  <a:txBody>
                    <a:bodyPr/>
                    <a:lstStyle/>
                    <a:p>
                      <a:pPr algn="ctr" fontAlgn="ctr"/>
                      <a:r>
                        <a:rPr lang="en-US" sz="1400" b="1" i="0" u="none" strike="noStrike" dirty="0">
                          <a:solidFill>
                            <a:srgbClr val="000000"/>
                          </a:solidFill>
                          <a:effectLst/>
                          <a:latin typeface="Calibri"/>
                        </a:rPr>
                        <a:t>7.10</a:t>
                      </a:r>
                      <a:endParaRPr lang="en-IN" sz="1400" b="1" i="0" u="none" strike="noStrike" dirty="0">
                        <a:solidFill>
                          <a:srgbClr val="000000"/>
                        </a:solidFill>
                        <a:effectLst/>
                        <a:latin typeface="Calibri"/>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600" b="1" dirty="0">
                          <a:solidFill>
                            <a:schemeClr val="tx1"/>
                          </a:solidFill>
                        </a:rPr>
                        <a:t>Traceability  &amp; Recall</a:t>
                      </a:r>
                      <a:endParaRPr lang="en-IN" sz="1600" b="1" dirty="0">
                        <a:solidFill>
                          <a:schemeClr val="tx1"/>
                        </a:solidFill>
                      </a:endParaRPr>
                    </a:p>
                  </a:txBody>
                  <a:tcPr marL="9525" marR="9525" marT="9525" marB="0" anchor="ctr"/>
                </a:tc>
                <a:tc>
                  <a:txBody>
                    <a:bodyPr/>
                    <a:lstStyle/>
                    <a:p>
                      <a:pPr algn="ctr"/>
                      <a:r>
                        <a:rPr lang="en-US" sz="1600" dirty="0">
                          <a:solidFill>
                            <a:schemeClr val="tx1"/>
                          </a:solidFill>
                        </a:rPr>
                        <a:t>7.10.1</a:t>
                      </a:r>
                      <a:endParaRPr lang="en-IN" sz="1600" dirty="0">
                        <a:solidFill>
                          <a:schemeClr val="tx1"/>
                        </a:solidFill>
                      </a:endParaRPr>
                    </a:p>
                  </a:txBody>
                  <a:tcPr marL="9525" marR="9525" marT="9525" marB="0" anchor="ctr"/>
                </a:tc>
                <a:tc>
                  <a:txBody>
                    <a:bodyPr/>
                    <a:lstStyle/>
                    <a:p>
                      <a:r>
                        <a:rPr lang="en-US" sz="1600" b="0" dirty="0">
                          <a:solidFill>
                            <a:schemeClr val="tx1"/>
                          </a:solidFill>
                        </a:rPr>
                        <a:t>Traceability</a:t>
                      </a:r>
                      <a:endParaRPr lang="en-IN" sz="1600" dirty="0">
                        <a:solidFill>
                          <a:schemeClr val="tx1"/>
                        </a:solidFill>
                      </a:endParaRPr>
                    </a:p>
                  </a:txBody>
                  <a:tcPr marL="9525" marR="9525" marT="9524" marB="0" anchor="ctr"/>
                </a:tc>
                <a:extLst>
                  <a:ext uri="{0D108BD9-81ED-4DB2-BD59-A6C34878D82A}">
                    <a16:rowId xmlns:a16="http://schemas.microsoft.com/office/drawing/2014/main" val="10013"/>
                  </a:ext>
                </a:extLst>
              </a:tr>
              <a:tr h="235283">
                <a:tc>
                  <a:txBody>
                    <a:bodyPr/>
                    <a:lstStyle/>
                    <a:p>
                      <a:pPr algn="ctr"/>
                      <a:endParaRPr lang="en-IN" sz="1600" b="1" dirty="0"/>
                    </a:p>
                  </a:txBody>
                  <a:tcPr marL="9525" marR="9525" marT="9525" marB="0" anchor="ctr"/>
                </a:tc>
                <a:tc>
                  <a:txBody>
                    <a:bodyPr/>
                    <a:lstStyle/>
                    <a:p>
                      <a:endParaRPr lang="en-IN" sz="1600" b="1" dirty="0">
                        <a:solidFill>
                          <a:schemeClr val="tx1"/>
                        </a:solidFill>
                      </a:endParaRPr>
                    </a:p>
                  </a:txBody>
                  <a:tcPr marL="9525" marR="9525" marT="9524" marB="0" anchor="ctr"/>
                </a:tc>
                <a:tc>
                  <a:txBody>
                    <a:bodyPr/>
                    <a:lstStyle/>
                    <a:p>
                      <a:pPr algn="ctr"/>
                      <a:r>
                        <a:rPr lang="en-US" sz="1600" dirty="0">
                          <a:solidFill>
                            <a:schemeClr val="tx1"/>
                          </a:solidFill>
                        </a:rPr>
                        <a:t>7.10.2</a:t>
                      </a:r>
                      <a:endParaRPr lang="en-IN" sz="1600" dirty="0">
                        <a:solidFill>
                          <a:schemeClr val="tx1"/>
                        </a:solidFill>
                      </a:endParaRPr>
                    </a:p>
                  </a:txBody>
                  <a:tcPr marL="9525" marR="9525" marT="9524"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Recall Procedures</a:t>
                      </a:r>
                      <a:endParaRPr lang="en-IN" sz="1600" dirty="0">
                        <a:solidFill>
                          <a:schemeClr val="tx1"/>
                        </a:solidFill>
                      </a:endParaRPr>
                    </a:p>
                  </a:txBody>
                  <a:tcPr marL="9525" marR="9525" marT="9524" marB="0" anchor="ctr"/>
                </a:tc>
                <a:extLst>
                  <a:ext uri="{0D108BD9-81ED-4DB2-BD59-A6C34878D82A}">
                    <a16:rowId xmlns:a16="http://schemas.microsoft.com/office/drawing/2014/main" val="10014"/>
                  </a:ext>
                </a:extLst>
              </a:tr>
              <a:tr h="40511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mn-lt"/>
                        </a:rPr>
                        <a:t>7.11</a:t>
                      </a:r>
                      <a:endParaRPr lang="en-IN" sz="1400" b="1" i="0" u="none" strike="noStrike" dirty="0">
                        <a:solidFill>
                          <a:srgbClr val="000000"/>
                        </a:solidFill>
                        <a:effectLst/>
                        <a:latin typeface="+mn-lt"/>
                      </a:endParaRPr>
                    </a:p>
                    <a:p>
                      <a:pPr algn="ctr" fontAlgn="ctr"/>
                      <a:endParaRPr lang="en-IN" sz="1400" b="1" i="0" u="none" strike="noStrike" dirty="0">
                        <a:solidFill>
                          <a:srgbClr val="000000"/>
                        </a:solidFill>
                        <a:effectLst/>
                        <a:latin typeface="Calibri"/>
                      </a:endParaRPr>
                    </a:p>
                  </a:txBody>
                  <a:tcPr marL="9525" marR="9525" marT="9525" marB="0" anchor="ctr"/>
                </a:tc>
                <a:tc>
                  <a:txBody>
                    <a:bodyPr/>
                    <a:lstStyle/>
                    <a:p>
                      <a:r>
                        <a:rPr lang="en-US" sz="1600" b="1" dirty="0">
                          <a:solidFill>
                            <a:schemeClr val="tx1"/>
                          </a:solidFill>
                        </a:rPr>
                        <a:t>Stability Programs</a:t>
                      </a:r>
                      <a:endParaRPr lang="en-IN" sz="1600" b="1" dirty="0">
                        <a:solidFill>
                          <a:schemeClr val="tx1"/>
                        </a:solidFill>
                      </a:endParaRPr>
                    </a:p>
                  </a:txBody>
                  <a:tcPr marL="9525" marR="9525" marT="9524" marB="0" anchor="ctr"/>
                </a:tc>
                <a:tc>
                  <a:txBody>
                    <a:bodyPr/>
                    <a:lstStyle/>
                    <a:p>
                      <a:pPr algn="ctr"/>
                      <a:r>
                        <a:rPr lang="en-US" sz="1600" dirty="0">
                          <a:solidFill>
                            <a:schemeClr val="tx1"/>
                          </a:solidFill>
                        </a:rPr>
                        <a:t>7.11</a:t>
                      </a:r>
                      <a:endParaRPr lang="en-IN" sz="1600" dirty="0">
                        <a:solidFill>
                          <a:schemeClr val="tx1"/>
                        </a:solidFill>
                      </a:endParaRPr>
                    </a:p>
                  </a:txBody>
                  <a:tcPr marL="9525" marR="9525" marT="9524" marB="0" anchor="ctr"/>
                </a:tc>
                <a:tc>
                  <a:txBody>
                    <a:bodyPr/>
                    <a:lstStyle/>
                    <a:p>
                      <a:r>
                        <a:rPr lang="en-US" sz="1600" dirty="0">
                          <a:solidFill>
                            <a:schemeClr val="tx1"/>
                          </a:solidFill>
                        </a:rPr>
                        <a:t>Stability Programs</a:t>
                      </a:r>
                      <a:endParaRPr lang="en-IN" sz="1600" dirty="0">
                        <a:solidFill>
                          <a:schemeClr val="tx1"/>
                        </a:solidFill>
                      </a:endParaRPr>
                    </a:p>
                  </a:txBody>
                  <a:tcPr marL="9525" marR="9525" marT="9524" marB="0" anchor="ctr"/>
                </a:tc>
                <a:extLst>
                  <a:ext uri="{0D108BD9-81ED-4DB2-BD59-A6C34878D82A}">
                    <a16:rowId xmlns:a16="http://schemas.microsoft.com/office/drawing/2014/main" val="10015"/>
                  </a:ext>
                </a:extLst>
              </a:tr>
            </a:tbl>
          </a:graphicData>
        </a:graphic>
      </p:graphicFrame>
      <p:sp>
        <p:nvSpPr>
          <p:cNvPr id="8271" name="Slide Number Placeholder 4"/>
          <p:cNvSpPr>
            <a:spLocks noGrp="1"/>
          </p:cNvSpPr>
          <p:nvPr>
            <p:ph type="sldNum" sz="quarter" idx="12"/>
          </p:nvPr>
        </p:nvSpPr>
        <p:spPr bwMode="auto">
          <a:noFill/>
          <a:ln>
            <a:miter lim="800000"/>
            <a:headEnd/>
            <a:tailEnd/>
          </a:ln>
        </p:spPr>
        <p:txBody>
          <a:bodyPr/>
          <a:lstStyle/>
          <a:p>
            <a:fld id="{F1D2E09D-6A85-49A1-8A87-14657F8206CA}" type="slidenum">
              <a:rPr lang="en-US" altLang="en-US" smtClean="0"/>
              <a:pPr/>
              <a:t>138</a:t>
            </a:fld>
            <a:endParaRPr lang="en-US" altLang="en-US"/>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971600" y="1916832"/>
            <a:ext cx="7200800" cy="729665"/>
          </a:xfrm>
        </p:spPr>
        <p:txBody>
          <a:bodyPr/>
          <a:lstStyle/>
          <a:p>
            <a:pPr algn="ctr">
              <a:buNone/>
            </a:pPr>
            <a:r>
              <a:rPr lang="en-US" sz="3600" b="1" dirty="0">
                <a:solidFill>
                  <a:schemeClr val="tx1"/>
                </a:solidFill>
              </a:rPr>
              <a:t>7.1 </a:t>
            </a:r>
            <a:r>
              <a:rPr lang="en-IN" sz="3600" b="1" dirty="0">
                <a:solidFill>
                  <a:srgbClr val="000000"/>
                </a:solidFill>
              </a:rPr>
              <a:t>Management &amp; Supervision</a:t>
            </a:r>
          </a:p>
        </p:txBody>
      </p:sp>
      <p:sp>
        <p:nvSpPr>
          <p:cNvPr id="5" name="Slide Number Placeholder 1">
            <a:extLst>
              <a:ext uri="{FF2B5EF4-FFF2-40B4-BE49-F238E27FC236}">
                <a16:creationId xmlns:a16="http://schemas.microsoft.com/office/drawing/2014/main" id="{186ADEC5-FFFC-4F5E-8319-B52CE51E2293}"/>
              </a:ext>
            </a:extLst>
          </p:cNvPr>
          <p:cNvSpPr>
            <a:spLocks noGrp="1"/>
          </p:cNvSpPr>
          <p:nvPr>
            <p:ph type="sldNum" sz="quarter" idx="12"/>
          </p:nvPr>
        </p:nvSpPr>
        <p:spPr/>
        <p:txBody>
          <a:bodyPr/>
          <a:lstStyle/>
          <a:p>
            <a:fld id="{9B441236-4707-B342-88D0-23B2CF2BA6BC}" type="slidenum">
              <a:rPr lang="en-US" smtClean="0"/>
              <a:pPr/>
              <a:t>139</a:t>
            </a:fld>
            <a:endParaRPr lang="en-US"/>
          </a:p>
        </p:txBody>
      </p:sp>
      <p:sp>
        <p:nvSpPr>
          <p:cNvPr id="2" name="Rectangle: Rounded Corners 1">
            <a:extLst>
              <a:ext uri="{FF2B5EF4-FFF2-40B4-BE49-F238E27FC236}">
                <a16:creationId xmlns:a16="http://schemas.microsoft.com/office/drawing/2014/main" id="{702018EC-FD92-4D65-9A72-00FF4BD398F4}"/>
              </a:ext>
            </a:extLst>
          </p:cNvPr>
          <p:cNvSpPr/>
          <p:nvPr/>
        </p:nvSpPr>
        <p:spPr>
          <a:xfrm>
            <a:off x="971600" y="1616398"/>
            <a:ext cx="7200800" cy="4404890"/>
          </a:xfrm>
          <a:prstGeom prst="roundRect">
            <a:avLst>
              <a:gd name="adj" fmla="val 9420"/>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564" y="2785847"/>
            <a:ext cx="2476872" cy="309609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Pictures of Processing of Health Supplements &amp; Nutraceuticals"/>
          <p:cNvPicPr/>
          <p:nvPr/>
        </p:nvPicPr>
        <p:blipFill>
          <a:blip r:embed="rId2" cstate="print"/>
          <a:srcRect/>
          <a:stretch>
            <a:fillRect/>
          </a:stretch>
        </p:blipFill>
        <p:spPr bwMode="auto">
          <a:xfrm>
            <a:off x="5759624" y="1412776"/>
            <a:ext cx="3384376" cy="2160240"/>
          </a:xfrm>
          <a:prstGeom prst="rect">
            <a:avLst/>
          </a:prstGeom>
          <a:noFill/>
          <a:ln w="9525">
            <a:noFill/>
            <a:miter lim="800000"/>
            <a:headEnd/>
            <a:tailEnd/>
          </a:ln>
        </p:spPr>
      </p:pic>
      <p:sp>
        <p:nvSpPr>
          <p:cNvPr id="3" name="Content Placeholder 2"/>
          <p:cNvSpPr>
            <a:spLocks noGrp="1"/>
          </p:cNvSpPr>
          <p:nvPr>
            <p:ph idx="1"/>
          </p:nvPr>
        </p:nvSpPr>
        <p:spPr>
          <a:xfrm>
            <a:off x="395536" y="1628800"/>
            <a:ext cx="5544616" cy="4896544"/>
          </a:xfrm>
        </p:spPr>
        <p:style>
          <a:lnRef idx="1">
            <a:schemeClr val="accent3"/>
          </a:lnRef>
          <a:fillRef idx="2">
            <a:schemeClr val="accent3"/>
          </a:fillRef>
          <a:effectRef idx="1">
            <a:schemeClr val="accent3"/>
          </a:effectRef>
          <a:fontRef idx="minor">
            <a:schemeClr val="dk1"/>
          </a:fontRef>
        </p:style>
        <p:txBody>
          <a:bodyPr>
            <a:normAutofit/>
          </a:bodyPr>
          <a:lstStyle/>
          <a:p>
            <a:pPr marL="0" indent="0" algn="ctr">
              <a:buNone/>
            </a:pPr>
            <a:r>
              <a:rPr lang="en-IN" sz="2400" b="1" dirty="0">
                <a:latin typeface="Arial Black" panose="020B0A04020102020204" pitchFamily="34" charset="0"/>
              </a:rPr>
              <a:t>Implementation of Good Manufacturing Practices ( GMP)</a:t>
            </a:r>
          </a:p>
          <a:p>
            <a:pPr marL="0" indent="0" algn="ctr">
              <a:buNone/>
            </a:pPr>
            <a:r>
              <a:rPr lang="en-IN" sz="2400" b="1" dirty="0">
                <a:latin typeface="Arial Black" panose="020B0A04020102020204" pitchFamily="34" charset="0"/>
              </a:rPr>
              <a:t>and </a:t>
            </a:r>
          </a:p>
          <a:p>
            <a:pPr marL="0" indent="0" algn="ctr">
              <a:buNone/>
            </a:pPr>
            <a:r>
              <a:rPr lang="en-IN" sz="2400" b="1" dirty="0">
                <a:latin typeface="Arial Black" panose="020B0A04020102020204" pitchFamily="34" charset="0"/>
              </a:rPr>
              <a:t>Good Hygiene Practices (GHP)</a:t>
            </a:r>
          </a:p>
          <a:p>
            <a:pPr marL="0" indent="0" algn="ctr">
              <a:buNone/>
            </a:pPr>
            <a:endParaRPr lang="en-IN" sz="2400" b="1" dirty="0">
              <a:latin typeface="Arial Black" panose="020B0A04020102020204" pitchFamily="34" charset="0"/>
            </a:endParaRPr>
          </a:p>
          <a:p>
            <a:pPr marL="0" indent="0" algn="ctr">
              <a:buNone/>
            </a:pPr>
            <a:r>
              <a:rPr lang="en-IN" sz="2400" b="1" dirty="0">
                <a:latin typeface="Arial Black" panose="020B0A04020102020204" pitchFamily="34" charset="0"/>
              </a:rPr>
              <a:t>Based on Schedule 4 Part 2 of Food Safety &amp; Standard </a:t>
            </a:r>
          </a:p>
          <a:p>
            <a:pPr marL="0" indent="0" algn="ctr">
              <a:buNone/>
            </a:pPr>
            <a:endParaRPr lang="en-IN" sz="2400" b="1" dirty="0">
              <a:latin typeface="Arial Black" panose="020B0A04020102020204" pitchFamily="34" charset="0"/>
            </a:endParaRPr>
          </a:p>
          <a:p>
            <a:pPr marL="0" indent="0" algn="ctr">
              <a:buNone/>
            </a:pPr>
            <a:r>
              <a:rPr lang="en-IN" sz="2400" b="1" dirty="0">
                <a:latin typeface="Arial Black" panose="020B0A04020102020204" pitchFamily="34" charset="0"/>
              </a:rPr>
              <a:t>(Licensing &amp; Registration of Food Businesses) Regulation, 2011.</a:t>
            </a:r>
          </a:p>
        </p:txBody>
      </p:sp>
      <p:sp>
        <p:nvSpPr>
          <p:cNvPr id="5" name="Slide Number Placeholder 1">
            <a:extLst>
              <a:ext uri="{FF2B5EF4-FFF2-40B4-BE49-F238E27FC236}">
                <a16:creationId xmlns:a16="http://schemas.microsoft.com/office/drawing/2014/main" id="{844039CB-43BB-4156-A941-56F26708F663}"/>
              </a:ext>
            </a:extLst>
          </p:cNvPr>
          <p:cNvSpPr>
            <a:spLocks noGrp="1"/>
          </p:cNvSpPr>
          <p:nvPr>
            <p:ph type="sldNum" sz="quarter" idx="12"/>
          </p:nvPr>
        </p:nvSpPr>
        <p:spPr>
          <a:xfrm>
            <a:off x="6553200" y="6356350"/>
            <a:ext cx="2133600" cy="365125"/>
          </a:xfrm>
        </p:spPr>
        <p:txBody>
          <a:bodyPr/>
          <a:lstStyle/>
          <a:p>
            <a:fld id="{9B441236-4707-B342-88D0-23B2CF2BA6BC}" type="slidenum">
              <a:rPr lang="en-US" smtClean="0"/>
              <a:pPr/>
              <a:t>14</a:t>
            </a:fld>
            <a:endParaRPr lang="en-US"/>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340768"/>
            <a:ext cx="8496944" cy="720080"/>
          </a:xfrm>
          <a:noFill/>
          <a:scene3d>
            <a:camera prst="orthographicFront"/>
            <a:lightRig rig="threePt" dir="t"/>
          </a:scene3d>
          <a:sp3d>
            <a:bevelT w="114300" prst="artDeco"/>
          </a:sp3d>
        </p:spPr>
        <p:txBody>
          <a:bodyPr>
            <a:noAutofit/>
          </a:bodyPr>
          <a:lstStyle/>
          <a:p>
            <a:br>
              <a:rPr lang="en-US" sz="2100" b="1" dirty="0"/>
            </a:br>
            <a:r>
              <a:rPr lang="en-US" sz="2100" b="1" dirty="0"/>
              <a:t>7.0 Support Services</a:t>
            </a:r>
            <a:br>
              <a:rPr lang="en-US" sz="2100" b="1" dirty="0"/>
            </a:br>
            <a:r>
              <a:rPr lang="en-US" sz="2100" b="1" dirty="0"/>
              <a:t>7.1  Management &amp; Supervision</a:t>
            </a:r>
            <a:br>
              <a:rPr lang="en-US" sz="2100" b="1" dirty="0"/>
            </a:br>
            <a:endParaRPr lang="en-IN" sz="2100" b="1" dirty="0"/>
          </a:p>
        </p:txBody>
      </p:sp>
      <p:sp>
        <p:nvSpPr>
          <p:cNvPr id="3" name="Content Placeholder 2"/>
          <p:cNvSpPr>
            <a:spLocks noGrp="1"/>
          </p:cNvSpPr>
          <p:nvPr>
            <p:ph idx="1"/>
          </p:nvPr>
        </p:nvSpPr>
        <p:spPr>
          <a:xfrm>
            <a:off x="539552" y="2128191"/>
            <a:ext cx="8064896" cy="4228159"/>
          </a:xfrm>
          <a:ln>
            <a:solidFill>
              <a:schemeClr val="accent3">
                <a:lumMod val="75000"/>
              </a:schemeClr>
            </a:solidFill>
          </a:ln>
        </p:spPr>
        <p:txBody>
          <a:bodyPr>
            <a:normAutofit/>
          </a:bodyPr>
          <a:lstStyle/>
          <a:p>
            <a:pPr algn="just">
              <a:buFont typeface="Wingdings" panose="05000000000000000000" pitchFamily="2" charset="2"/>
              <a:buChar char="Ø"/>
            </a:pPr>
            <a:r>
              <a:rPr lang="en-IN" sz="1600" dirty="0"/>
              <a:t>Educated,  skilled, trained or experienced personnel (engaged in process &amp; quality control operations) to perform assigned functions.</a:t>
            </a:r>
            <a:endParaRPr lang="en-IN" sz="1100" dirty="0"/>
          </a:p>
          <a:p>
            <a:pPr algn="just">
              <a:buFont typeface="Wingdings" panose="05000000000000000000" pitchFamily="2" charset="2"/>
              <a:buChar char="Ø"/>
            </a:pPr>
            <a:r>
              <a:rPr lang="en-IN" sz="1600" u="sng" dirty="0"/>
              <a:t>Managers and supervisors :</a:t>
            </a:r>
          </a:p>
          <a:p>
            <a:pPr algn="just"/>
            <a:r>
              <a:rPr lang="en-IN" sz="1600" dirty="0"/>
              <a:t>Must have necessary knowledge and skills to judge potential risks and </a:t>
            </a:r>
          </a:p>
          <a:p>
            <a:pPr algn="just"/>
            <a:r>
              <a:rPr lang="en-IN" sz="1600" dirty="0"/>
              <a:t>Take necessary action to rectify deviations.</a:t>
            </a:r>
            <a:endParaRPr lang="en-IN" sz="1100" dirty="0"/>
          </a:p>
          <a:p>
            <a:pPr algn="just">
              <a:buFont typeface="Wingdings" panose="05000000000000000000" pitchFamily="2" charset="2"/>
              <a:buChar char="Ø"/>
            </a:pPr>
            <a:r>
              <a:rPr lang="en-IN" sz="1600" dirty="0"/>
              <a:t>Provide trainings &amp; resources to employees to develop food safety culture at plant.</a:t>
            </a:r>
            <a:endParaRPr lang="en-IN" sz="1100" dirty="0"/>
          </a:p>
          <a:p>
            <a:pPr algn="just">
              <a:buFont typeface="Wingdings" panose="05000000000000000000" pitchFamily="2" charset="2"/>
              <a:buChar char="Ø"/>
            </a:pPr>
            <a:r>
              <a:rPr lang="en-IN" sz="1600" dirty="0"/>
              <a:t>Employees performing specialized job functions : Government / Recognized industry certified</a:t>
            </a:r>
          </a:p>
        </p:txBody>
      </p:sp>
      <p:pic>
        <p:nvPicPr>
          <p:cNvPr id="4" name="Picture 3" descr="Related image"/>
          <p:cNvPicPr/>
          <p:nvPr/>
        </p:nvPicPr>
        <p:blipFill>
          <a:blip r:embed="rId2" cstate="print"/>
          <a:srcRect/>
          <a:stretch>
            <a:fillRect/>
          </a:stretch>
        </p:blipFill>
        <p:spPr bwMode="auto">
          <a:xfrm>
            <a:off x="2555776" y="4298011"/>
            <a:ext cx="4392488" cy="1998836"/>
          </a:xfrm>
          <a:prstGeom prst="rect">
            <a:avLst/>
          </a:prstGeom>
          <a:noFill/>
          <a:ln w="9525">
            <a:noFill/>
            <a:miter lim="800000"/>
            <a:headEnd/>
            <a:tailEnd/>
          </a:ln>
        </p:spPr>
      </p:pic>
      <p:sp>
        <p:nvSpPr>
          <p:cNvPr id="5" name="Slide Number Placeholder 1">
            <a:extLst>
              <a:ext uri="{FF2B5EF4-FFF2-40B4-BE49-F238E27FC236}">
                <a16:creationId xmlns:a16="http://schemas.microsoft.com/office/drawing/2014/main" id="{B6988858-8333-447A-B3B9-685F94EAFBA0}"/>
              </a:ext>
            </a:extLst>
          </p:cNvPr>
          <p:cNvSpPr>
            <a:spLocks noGrp="1"/>
          </p:cNvSpPr>
          <p:nvPr>
            <p:ph type="sldNum" sz="quarter" idx="12"/>
          </p:nvPr>
        </p:nvSpPr>
        <p:spPr>
          <a:xfrm>
            <a:off x="3685220" y="6492875"/>
            <a:ext cx="2133600" cy="365125"/>
          </a:xfrm>
        </p:spPr>
        <p:txBody>
          <a:bodyPr/>
          <a:lstStyle/>
          <a:p>
            <a:fld id="{9B441236-4707-B342-88D0-23B2CF2BA6BC}" type="slidenum">
              <a:rPr lang="en-US" smtClean="0"/>
              <a:pPr/>
              <a:t>140</a:t>
            </a:fld>
            <a:endParaRPr lang="en-US"/>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8760"/>
            <a:ext cx="8229600" cy="922114"/>
          </a:xfrm>
          <a:noFill/>
          <a:scene3d>
            <a:camera prst="orthographicFront"/>
            <a:lightRig rig="threePt" dir="t"/>
          </a:scene3d>
          <a:sp3d>
            <a:bevelT w="114300" prst="artDeco"/>
          </a:sp3d>
        </p:spPr>
        <p:txBody>
          <a:bodyPr>
            <a:noAutofit/>
          </a:bodyPr>
          <a:lstStyle/>
          <a:p>
            <a:br>
              <a:rPr lang="en-US" sz="2800" b="1" dirty="0"/>
            </a:br>
            <a:r>
              <a:rPr lang="en-US" sz="2800" b="1" dirty="0"/>
              <a:t>7.0 Support Services</a:t>
            </a:r>
            <a:br>
              <a:rPr lang="en-US" sz="2800" b="1" dirty="0"/>
            </a:br>
            <a:r>
              <a:rPr lang="en-US" sz="2000" b="1" dirty="0"/>
              <a:t>7.1  Management &amp; Supervision</a:t>
            </a:r>
            <a:br>
              <a:rPr lang="en-US" sz="2000" b="1" dirty="0"/>
            </a:br>
            <a:endParaRPr lang="en-IN" sz="2000" dirty="0"/>
          </a:p>
        </p:txBody>
      </p:sp>
      <p:sp>
        <p:nvSpPr>
          <p:cNvPr id="3" name="Content Placeholder 2"/>
          <p:cNvSpPr>
            <a:spLocks noGrp="1"/>
          </p:cNvSpPr>
          <p:nvPr>
            <p:ph idx="1"/>
          </p:nvPr>
        </p:nvSpPr>
        <p:spPr>
          <a:xfrm>
            <a:off x="1619672" y="2415228"/>
            <a:ext cx="6478693" cy="2138226"/>
          </a:xfrm>
          <a:ln>
            <a:noFill/>
          </a:ln>
        </p:spPr>
        <p:txBody>
          <a:bodyPr>
            <a:normAutofit fontScale="92500"/>
          </a:bodyPr>
          <a:lstStyle/>
          <a:p>
            <a:pPr algn="just">
              <a:lnSpc>
                <a:spcPct val="150000"/>
              </a:lnSpc>
            </a:pPr>
            <a:r>
              <a:rPr lang="en-IN" sz="1800" dirty="0"/>
              <a:t>Maintain SOP for GMP systems compliance </a:t>
            </a:r>
          </a:p>
          <a:p>
            <a:pPr algn="just">
              <a:spcBef>
                <a:spcPts val="0"/>
              </a:spcBef>
            </a:pPr>
            <a:endParaRPr lang="en-IN" sz="1800" dirty="0"/>
          </a:p>
          <a:p>
            <a:pPr algn="just">
              <a:spcBef>
                <a:spcPts val="0"/>
              </a:spcBef>
            </a:pPr>
            <a:r>
              <a:rPr lang="en-IN" sz="1800" dirty="0"/>
              <a:t>Routine verification of compliance through records /checklists</a:t>
            </a:r>
          </a:p>
          <a:p>
            <a:pPr marL="0" indent="0" algn="just">
              <a:spcBef>
                <a:spcPts val="0"/>
              </a:spcBef>
              <a:buNone/>
            </a:pPr>
            <a:r>
              <a:rPr lang="en-IN" sz="1800" dirty="0"/>
              <a:t> </a:t>
            </a:r>
          </a:p>
          <a:p>
            <a:pPr algn="just"/>
            <a:r>
              <a:rPr lang="en-IN" sz="1800" dirty="0"/>
              <a:t>Verify Records of Certification </a:t>
            </a:r>
          </a:p>
          <a:p>
            <a:pPr algn="just">
              <a:spcBef>
                <a:spcPts val="0"/>
              </a:spcBef>
            </a:pPr>
            <a:endParaRPr lang="en-IN" sz="1800" dirty="0"/>
          </a:p>
          <a:p>
            <a:pPr algn="just"/>
            <a:r>
              <a:rPr lang="en-IN" sz="1800" dirty="0"/>
              <a:t>Follow SOP’s  based on – 5W’s &amp; 1H as: </a:t>
            </a:r>
          </a:p>
          <a:p>
            <a:pPr>
              <a:buNone/>
            </a:pPr>
            <a:endParaRPr lang="en-IN" sz="2000" dirty="0"/>
          </a:p>
          <a:p>
            <a:endParaRPr lang="en-IN" sz="2000" dirty="0"/>
          </a:p>
          <a:p>
            <a:endParaRPr lang="en-IN" sz="2000" dirty="0"/>
          </a:p>
        </p:txBody>
      </p:sp>
      <p:pic>
        <p:nvPicPr>
          <p:cNvPr id="4" name="Picture 5" descr="images (2).jpg"/>
          <p:cNvPicPr>
            <a:picLocks noChangeAspect="1"/>
          </p:cNvPicPr>
          <p:nvPr/>
        </p:nvPicPr>
        <p:blipFill>
          <a:blip r:embed="rId2" cstate="print"/>
          <a:srcRect/>
          <a:stretch>
            <a:fillRect/>
          </a:stretch>
        </p:blipFill>
        <p:spPr bwMode="auto">
          <a:xfrm>
            <a:off x="2967913" y="4676224"/>
            <a:ext cx="3156877" cy="1922202"/>
          </a:xfrm>
          <a:prstGeom prst="rect">
            <a:avLst/>
          </a:prstGeom>
          <a:ln>
            <a:solidFill>
              <a:schemeClr val="accent3">
                <a:lumMod val="75000"/>
              </a:schemeClr>
            </a:solidFill>
          </a:ln>
          <a:effectLst/>
        </p:spPr>
      </p:pic>
      <p:sp>
        <p:nvSpPr>
          <p:cNvPr id="6" name="Flowchart: Card 5">
            <a:extLst>
              <a:ext uri="{FF2B5EF4-FFF2-40B4-BE49-F238E27FC236}">
                <a16:creationId xmlns:a16="http://schemas.microsoft.com/office/drawing/2014/main" id="{0ACDD7FE-DD18-473B-AFB4-F4570D100E3C}"/>
              </a:ext>
            </a:extLst>
          </p:cNvPr>
          <p:cNvSpPr/>
          <p:nvPr/>
        </p:nvSpPr>
        <p:spPr>
          <a:xfrm>
            <a:off x="755576" y="2353861"/>
            <a:ext cx="7342789" cy="2260960"/>
          </a:xfrm>
          <a:prstGeom prst="flowChartPunchedCard">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ECE0E9ED-E707-44C0-AF41-FDFD51ECFEF7}"/>
              </a:ext>
            </a:extLst>
          </p:cNvPr>
          <p:cNvSpPr>
            <a:spLocks noGrp="1"/>
          </p:cNvSpPr>
          <p:nvPr>
            <p:ph type="sldNum" sz="quarter" idx="12"/>
          </p:nvPr>
        </p:nvSpPr>
        <p:spPr>
          <a:xfrm>
            <a:off x="5220072" y="6477266"/>
            <a:ext cx="2133600" cy="365125"/>
          </a:xfrm>
        </p:spPr>
        <p:txBody>
          <a:bodyPr/>
          <a:lstStyle/>
          <a:p>
            <a:fld id="{9B441236-4707-B342-88D0-23B2CF2BA6BC}" type="slidenum">
              <a:rPr lang="en-US" smtClean="0"/>
              <a:pPr/>
              <a:t>141</a:t>
            </a:fld>
            <a:endParaRPr lang="en-US"/>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9" y="907530"/>
            <a:ext cx="8763000" cy="764704"/>
          </a:xfrm>
          <a:solidFill>
            <a:schemeClr val="accent3">
              <a:lumMod val="60000"/>
              <a:lumOff val="40000"/>
            </a:schemeClr>
          </a:solidFill>
          <a:scene3d>
            <a:camera prst="orthographicFront"/>
            <a:lightRig rig="threePt" dir="t"/>
          </a:scene3d>
          <a:sp3d>
            <a:bevelT w="114300" prst="artDeco"/>
          </a:sp3d>
        </p:spPr>
        <p:txBody>
          <a:bodyPr>
            <a:noAutofit/>
          </a:bodyPr>
          <a:lstStyle/>
          <a:p>
            <a:pPr fontAlgn="ctr">
              <a:defRPr/>
            </a:pPr>
            <a:r>
              <a:rPr lang="en-US" sz="2100" b="1" dirty="0"/>
              <a:t>7.0 Support Services</a:t>
            </a:r>
            <a:br>
              <a:rPr lang="en-US" sz="2100" b="1" dirty="0"/>
            </a:br>
            <a:r>
              <a:rPr lang="en-US" sz="2100" b="1" dirty="0"/>
              <a:t>7.1  Management &amp; Supervision</a:t>
            </a:r>
            <a:endParaRPr lang="en-IN" sz="2100" b="1" dirty="0">
              <a:solidFill>
                <a:srgbClr val="000000"/>
              </a:solidFill>
              <a:effectLst>
                <a:outerShdw blurRad="38100" dist="38100" dir="2700000" algn="tl">
                  <a:srgbClr val="000000">
                    <a:alpha val="43137"/>
                  </a:srgbClr>
                </a:outerShdw>
              </a:effectLst>
            </a:endParaRPr>
          </a:p>
        </p:txBody>
      </p:sp>
      <p:pic>
        <p:nvPicPr>
          <p:cNvPr id="7171" name="Picture 6" descr="gerryshislerstandard-operating-procedures-4-638.jpg"/>
          <p:cNvPicPr>
            <a:picLocks noChangeAspect="1"/>
          </p:cNvPicPr>
          <p:nvPr/>
        </p:nvPicPr>
        <p:blipFill>
          <a:blip r:embed="rId2" cstate="print"/>
          <a:srcRect/>
          <a:stretch>
            <a:fillRect/>
          </a:stretch>
        </p:blipFill>
        <p:spPr bwMode="auto">
          <a:xfrm>
            <a:off x="126189" y="1844824"/>
            <a:ext cx="5114925" cy="2200622"/>
          </a:xfrm>
          <a:prstGeom prst="rect">
            <a:avLst/>
          </a:prstGeom>
          <a:ln>
            <a:noFill/>
          </a:ln>
          <a:effectLst>
            <a:outerShdw blurRad="190500" algn="tl" rotWithShape="0">
              <a:srgbClr val="000000">
                <a:alpha val="70000"/>
              </a:srgbClr>
            </a:outerShdw>
          </a:effectLst>
        </p:spPr>
      </p:pic>
      <p:pic>
        <p:nvPicPr>
          <p:cNvPr id="7172" name="Picture 10" descr="Steps-in-SOP-creation.jpg"/>
          <p:cNvPicPr>
            <a:picLocks noChangeAspect="1"/>
          </p:cNvPicPr>
          <p:nvPr/>
        </p:nvPicPr>
        <p:blipFill>
          <a:blip r:embed="rId3" cstate="print"/>
          <a:srcRect/>
          <a:stretch>
            <a:fillRect/>
          </a:stretch>
        </p:blipFill>
        <p:spPr bwMode="auto">
          <a:xfrm>
            <a:off x="727975" y="4144099"/>
            <a:ext cx="3911352" cy="2445966"/>
          </a:xfrm>
          <a:prstGeom prst="rect">
            <a:avLst/>
          </a:prstGeom>
          <a:ln>
            <a:noFill/>
          </a:ln>
          <a:effectLst>
            <a:outerShdw blurRad="190500" algn="tl" rotWithShape="0">
              <a:srgbClr val="000000">
                <a:alpha val="70000"/>
              </a:srgbClr>
            </a:outerShdw>
          </a:effectLst>
        </p:spPr>
      </p:pic>
      <p:pic>
        <p:nvPicPr>
          <p:cNvPr id="7173" name="Picture 11" descr="group-5-sop-version2-6-638.jpg"/>
          <p:cNvPicPr>
            <a:picLocks noChangeAspect="1"/>
          </p:cNvPicPr>
          <p:nvPr/>
        </p:nvPicPr>
        <p:blipFill>
          <a:blip r:embed="rId4" cstate="print"/>
          <a:srcRect/>
          <a:stretch>
            <a:fillRect/>
          </a:stretch>
        </p:blipFill>
        <p:spPr bwMode="auto">
          <a:xfrm>
            <a:off x="5334000" y="1844824"/>
            <a:ext cx="3581400" cy="4555976"/>
          </a:xfrm>
          <a:prstGeom prst="rect">
            <a:avLst/>
          </a:prstGeom>
          <a:ln>
            <a:noFill/>
          </a:ln>
          <a:effectLst>
            <a:outerShdw blurRad="190500" algn="tl" rotWithShape="0">
              <a:srgbClr val="000000">
                <a:alpha val="70000"/>
              </a:srgbClr>
            </a:outerShdw>
          </a:effectLst>
        </p:spPr>
      </p:pic>
      <p:sp>
        <p:nvSpPr>
          <p:cNvPr id="8198" name="Slide Number Placeholder 5"/>
          <p:cNvSpPr>
            <a:spLocks noGrp="1"/>
          </p:cNvSpPr>
          <p:nvPr>
            <p:ph type="sldNum" sz="quarter" idx="12"/>
          </p:nvPr>
        </p:nvSpPr>
        <p:spPr bwMode="auto">
          <a:noFill/>
          <a:ln>
            <a:miter lim="800000"/>
            <a:headEnd/>
            <a:tailEnd/>
          </a:ln>
        </p:spPr>
        <p:txBody>
          <a:bodyPr/>
          <a:lstStyle/>
          <a:p>
            <a:fld id="{E637E643-BEE2-44F7-AF89-D45CCDA009CA}" type="slidenum">
              <a:rPr lang="en-US" altLang="en-US" smtClean="0"/>
              <a:pPr/>
              <a:t>142</a:t>
            </a:fld>
            <a:endParaRPr lang="en-US" altLang="en-US"/>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6428" y="1940128"/>
            <a:ext cx="7211145" cy="4119078"/>
          </a:xfrm>
        </p:spPr>
        <p:txBody>
          <a:bodyPr>
            <a:normAutofit/>
          </a:bodyPr>
          <a:lstStyle/>
          <a:p>
            <a:pPr algn="ctr">
              <a:buNone/>
            </a:pPr>
            <a:r>
              <a:rPr lang="en-US" sz="2800" b="1" dirty="0"/>
              <a:t>7.2 </a:t>
            </a:r>
            <a:r>
              <a:rPr lang="en-IN" sz="2800" b="1" dirty="0">
                <a:solidFill>
                  <a:srgbClr val="000000"/>
                </a:solidFill>
              </a:rPr>
              <a:t>Sub – Contracting of Operations</a:t>
            </a:r>
          </a:p>
          <a:p>
            <a:pPr algn="ctr">
              <a:buNone/>
            </a:pPr>
            <a:r>
              <a:rPr lang="en-IN" sz="1800" b="1" dirty="0">
                <a:solidFill>
                  <a:srgbClr val="000000"/>
                </a:solidFill>
              </a:rPr>
              <a:t>7.2.1  </a:t>
            </a:r>
            <a:r>
              <a:rPr lang="en-IN" sz="1800" b="1" dirty="0"/>
              <a:t>Terms of Agreement/ Contract</a:t>
            </a:r>
          </a:p>
          <a:p>
            <a:pPr algn="ctr">
              <a:buNone/>
            </a:pPr>
            <a:r>
              <a:rPr lang="en-US" sz="1800" b="1" dirty="0">
                <a:solidFill>
                  <a:srgbClr val="000000"/>
                </a:solidFill>
              </a:rPr>
              <a:t>7.2.2  </a:t>
            </a:r>
            <a:r>
              <a:rPr lang="en-IN" sz="1800" b="1" dirty="0"/>
              <a:t>Technical Agreement</a:t>
            </a:r>
            <a:endParaRPr lang="en-IN" sz="1800" b="1" dirty="0">
              <a:solidFill>
                <a:srgbClr val="000000"/>
              </a:solidFill>
            </a:endParaRPr>
          </a:p>
        </p:txBody>
      </p:sp>
      <p:sp>
        <p:nvSpPr>
          <p:cNvPr id="2" name="Rectangle: Rounded Corners 1">
            <a:extLst>
              <a:ext uri="{FF2B5EF4-FFF2-40B4-BE49-F238E27FC236}">
                <a16:creationId xmlns:a16="http://schemas.microsoft.com/office/drawing/2014/main" id="{8A234C6A-3C32-4BB7-8724-C0B3B01AB0D0}"/>
              </a:ext>
            </a:extLst>
          </p:cNvPr>
          <p:cNvSpPr/>
          <p:nvPr/>
        </p:nvSpPr>
        <p:spPr>
          <a:xfrm>
            <a:off x="966428" y="1814217"/>
            <a:ext cx="7211144" cy="4244989"/>
          </a:xfrm>
          <a:prstGeom prst="roundRect">
            <a:avLst>
              <a:gd name="adj" fmla="val 8748"/>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DFF3366-5C92-47C9-BA5D-F540B8F4809D}"/>
              </a:ext>
            </a:extLst>
          </p:cNvPr>
          <p:cNvPicPr>
            <a:picLocks noChangeAspect="1"/>
          </p:cNvPicPr>
          <p:nvPr/>
        </p:nvPicPr>
        <p:blipFill>
          <a:blip r:embed="rId2" cstate="print"/>
          <a:stretch>
            <a:fillRect/>
          </a:stretch>
        </p:blipFill>
        <p:spPr>
          <a:xfrm>
            <a:off x="3203848" y="3645024"/>
            <a:ext cx="2501627" cy="2144252"/>
          </a:xfrm>
          <a:prstGeom prst="rect">
            <a:avLst/>
          </a:prstGeom>
        </p:spPr>
      </p:pic>
      <p:sp>
        <p:nvSpPr>
          <p:cNvPr id="6" name="Slide Number Placeholder 5"/>
          <p:cNvSpPr>
            <a:spLocks noGrp="1"/>
          </p:cNvSpPr>
          <p:nvPr>
            <p:ph type="sldNum" sz="quarter" idx="12"/>
          </p:nvPr>
        </p:nvSpPr>
        <p:spPr/>
        <p:txBody>
          <a:bodyPr/>
          <a:lstStyle/>
          <a:p>
            <a:fld id="{BE2412B8-9ECE-40A4-9402-DF6152856802}" type="slidenum">
              <a:rPr lang="en-IN" smtClean="0"/>
              <a:pPr/>
              <a:t>143</a:t>
            </a:fld>
            <a:endParaRPr lang="en-IN"/>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2776"/>
            <a:ext cx="8229600" cy="720080"/>
          </a:xfrm>
          <a:noFill/>
          <a:scene3d>
            <a:camera prst="orthographicFront"/>
            <a:lightRig rig="threePt" dir="t"/>
          </a:scene3d>
          <a:sp3d>
            <a:bevelT w="114300" prst="artDeco"/>
          </a:sp3d>
        </p:spPr>
        <p:txBody>
          <a:bodyPr>
            <a:noAutofit/>
          </a:bodyPr>
          <a:lstStyle/>
          <a:p>
            <a:br>
              <a:rPr lang="en-US" sz="2100" b="1" dirty="0"/>
            </a:br>
            <a:r>
              <a:rPr lang="en-US" sz="2100" b="1" dirty="0"/>
              <a:t>7.0  Support Services  </a:t>
            </a:r>
            <a:br>
              <a:rPr lang="en-US" sz="2100" b="1" dirty="0"/>
            </a:br>
            <a:r>
              <a:rPr lang="en-US" sz="2100" b="1" dirty="0"/>
              <a:t>7.2 Sub Contracting of Operations</a:t>
            </a:r>
            <a:br>
              <a:rPr lang="en-IN" sz="2100" dirty="0"/>
            </a:br>
            <a:endParaRPr lang="en-IN" sz="2100" dirty="0"/>
          </a:p>
        </p:txBody>
      </p:sp>
      <p:sp>
        <p:nvSpPr>
          <p:cNvPr id="3" name="Content Placeholder 2"/>
          <p:cNvSpPr>
            <a:spLocks noGrp="1"/>
          </p:cNvSpPr>
          <p:nvPr>
            <p:ph idx="1"/>
          </p:nvPr>
        </p:nvSpPr>
        <p:spPr>
          <a:xfrm>
            <a:off x="457200" y="2423294"/>
            <a:ext cx="6635080" cy="4318074"/>
          </a:xfrm>
          <a:ln>
            <a:noFill/>
          </a:ln>
        </p:spPr>
        <p:txBody>
          <a:bodyPr>
            <a:normAutofit/>
          </a:bodyPr>
          <a:lstStyle/>
          <a:p>
            <a:pPr>
              <a:buNone/>
            </a:pPr>
            <a:r>
              <a:rPr lang="en-IN" sz="1800" b="1" u="sng" dirty="0"/>
              <a:t>7.2.1  Terms of Agreement/ Contract</a:t>
            </a:r>
            <a:endParaRPr lang="en-IN" sz="1800" u="sng" dirty="0"/>
          </a:p>
          <a:p>
            <a:pPr algn="just"/>
            <a:r>
              <a:rPr lang="en-IN" sz="1600" dirty="0"/>
              <a:t>Technical Agreement - The written contract  between two parties.</a:t>
            </a:r>
            <a:endParaRPr lang="en-IN" sz="1100" dirty="0"/>
          </a:p>
          <a:p>
            <a:pPr algn="just"/>
            <a:r>
              <a:rPr lang="en-IN" sz="1600" dirty="0"/>
              <a:t>Detailed specifications for RM, Intermediates and FG</a:t>
            </a:r>
            <a:endParaRPr lang="en-IN" sz="1100" dirty="0"/>
          </a:p>
          <a:p>
            <a:pPr algn="just"/>
            <a:r>
              <a:rPr lang="en-IN" sz="1600" dirty="0"/>
              <a:t>Clearly emphasized GMP requirements. </a:t>
            </a:r>
            <a:endParaRPr lang="en-IN" sz="1100" dirty="0"/>
          </a:p>
          <a:p>
            <a:pPr algn="just"/>
            <a:r>
              <a:rPr lang="en-IN" sz="1600" dirty="0"/>
              <a:t>Identified &amp; agreed Quality control, record transfer, coding rejection, dispute, and complaint procedures</a:t>
            </a:r>
            <a:r>
              <a:rPr lang="en-IN" sz="1800" dirty="0"/>
              <a:t>.</a:t>
            </a:r>
            <a:endParaRPr lang="en-IN" sz="1100" dirty="0"/>
          </a:p>
          <a:p>
            <a:pPr algn="just"/>
            <a:r>
              <a:rPr lang="en-IN" sz="1600" u="sng" dirty="0"/>
              <a:t>Cover following aspects in contractual conditions to ensure quality </a:t>
            </a:r>
            <a:r>
              <a:rPr lang="en-IN" sz="1600" u="sng" dirty="0" err="1"/>
              <a:t>stds</a:t>
            </a:r>
            <a:r>
              <a:rPr lang="en-IN" sz="1600" u="sng" dirty="0"/>
              <a:t>. and GMPs:</a:t>
            </a:r>
          </a:p>
          <a:p>
            <a:pPr lvl="0" algn="just">
              <a:buFont typeface="Courier New" panose="02070309020205020404" pitchFamily="49" charset="0"/>
              <a:buChar char="o"/>
            </a:pPr>
            <a:endParaRPr lang="en-IN" sz="1100" dirty="0"/>
          </a:p>
          <a:p>
            <a:pPr lvl="0" algn="just">
              <a:buFont typeface="Courier New" panose="02070309020205020404" pitchFamily="49" charset="0"/>
              <a:buChar char="o"/>
            </a:pPr>
            <a:r>
              <a:rPr lang="en-IN" sz="1600" dirty="0"/>
              <a:t>Safe production of health supplement / Nutraceuticals within the manufacturing environment.</a:t>
            </a:r>
            <a:endParaRPr lang="en-IN" sz="1100" dirty="0"/>
          </a:p>
          <a:p>
            <a:pPr lvl="0" algn="just">
              <a:buFont typeface="Courier New" panose="02070309020205020404" pitchFamily="49" charset="0"/>
              <a:buChar char="o"/>
            </a:pPr>
            <a:r>
              <a:rPr lang="en-IN" sz="1600" dirty="0"/>
              <a:t>Legal Agreement to cover product specific parameters  with criteria of acceptance or rejection w.r.t product, process, pack and delivery</a:t>
            </a:r>
          </a:p>
        </p:txBody>
      </p:sp>
      <p:sp>
        <p:nvSpPr>
          <p:cNvPr id="4" name="Rectangle: Rounded Corners 3">
            <a:extLst>
              <a:ext uri="{FF2B5EF4-FFF2-40B4-BE49-F238E27FC236}">
                <a16:creationId xmlns:a16="http://schemas.microsoft.com/office/drawing/2014/main" id="{04832E41-251C-4EE6-BEB2-9082DD75C10C}"/>
              </a:ext>
            </a:extLst>
          </p:cNvPr>
          <p:cNvSpPr/>
          <p:nvPr/>
        </p:nvSpPr>
        <p:spPr>
          <a:xfrm>
            <a:off x="457200" y="4797152"/>
            <a:ext cx="8229600" cy="1539305"/>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A4446B3-105C-4B52-B863-42ED94D1F2E8}"/>
              </a:ext>
            </a:extLst>
          </p:cNvPr>
          <p:cNvPicPr>
            <a:picLocks noChangeAspect="1"/>
          </p:cNvPicPr>
          <p:nvPr/>
        </p:nvPicPr>
        <p:blipFill>
          <a:blip r:embed="rId2" cstate="print"/>
          <a:stretch>
            <a:fillRect/>
          </a:stretch>
        </p:blipFill>
        <p:spPr>
          <a:xfrm>
            <a:off x="7236296" y="2619705"/>
            <a:ext cx="1800200" cy="1988840"/>
          </a:xfrm>
          <a:prstGeom prst="rect">
            <a:avLst/>
          </a:prstGeom>
        </p:spPr>
      </p:pic>
      <p:sp>
        <p:nvSpPr>
          <p:cNvPr id="6" name="Slide Number Placeholder 1">
            <a:extLst>
              <a:ext uri="{FF2B5EF4-FFF2-40B4-BE49-F238E27FC236}">
                <a16:creationId xmlns:a16="http://schemas.microsoft.com/office/drawing/2014/main" id="{58DE74CF-2AC2-4DF6-9D3A-1826444AF218}"/>
              </a:ext>
            </a:extLst>
          </p:cNvPr>
          <p:cNvSpPr>
            <a:spLocks noGrp="1"/>
          </p:cNvSpPr>
          <p:nvPr>
            <p:ph type="sldNum" sz="quarter" idx="12"/>
          </p:nvPr>
        </p:nvSpPr>
        <p:spPr>
          <a:xfrm>
            <a:off x="3275856" y="6492875"/>
            <a:ext cx="2133600" cy="365125"/>
          </a:xfrm>
        </p:spPr>
        <p:txBody>
          <a:bodyPr/>
          <a:lstStyle/>
          <a:p>
            <a:fld id="{9B441236-4707-B342-88D0-23B2CF2BA6BC}" type="slidenum">
              <a:rPr lang="en-US" smtClean="0"/>
              <a:pPr/>
              <a:t>144</a:t>
            </a:fld>
            <a:endParaRPr lang="en-US"/>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706" y="1268760"/>
            <a:ext cx="8229600" cy="778098"/>
          </a:xfrm>
          <a:noFill/>
          <a:scene3d>
            <a:camera prst="orthographicFront"/>
            <a:lightRig rig="threePt" dir="t"/>
          </a:scene3d>
          <a:sp3d>
            <a:bevelT w="114300" prst="artDeco"/>
          </a:sp3d>
        </p:spPr>
        <p:txBody>
          <a:bodyPr>
            <a:noAutofit/>
          </a:bodyPr>
          <a:lstStyle/>
          <a:p>
            <a:br>
              <a:rPr lang="en-US" sz="2100" b="1" dirty="0"/>
            </a:br>
            <a:r>
              <a:rPr lang="en-US" sz="2100" b="1" dirty="0"/>
              <a:t>7.0  Support Services  </a:t>
            </a:r>
            <a:br>
              <a:rPr lang="en-US" sz="2100" b="1" dirty="0"/>
            </a:br>
            <a:r>
              <a:rPr lang="en-US" sz="2100" b="1" dirty="0"/>
              <a:t>7.2 Sub Contracting of Operations</a:t>
            </a:r>
            <a:br>
              <a:rPr lang="en-IN" sz="2100" dirty="0"/>
            </a:br>
            <a:endParaRPr lang="en-IN" sz="2100" dirty="0"/>
          </a:p>
        </p:txBody>
      </p:sp>
      <p:sp>
        <p:nvSpPr>
          <p:cNvPr id="3" name="Content Placeholder 2"/>
          <p:cNvSpPr>
            <a:spLocks noGrp="1"/>
          </p:cNvSpPr>
          <p:nvPr>
            <p:ph idx="1"/>
          </p:nvPr>
        </p:nvSpPr>
        <p:spPr>
          <a:xfrm>
            <a:off x="457200" y="2564904"/>
            <a:ext cx="8229600" cy="3791447"/>
          </a:xfrm>
          <a:ln w="12700">
            <a:solidFill>
              <a:schemeClr val="accent3">
                <a:lumMod val="75000"/>
              </a:schemeClr>
            </a:solidFill>
          </a:ln>
        </p:spPr>
        <p:txBody>
          <a:bodyPr>
            <a:normAutofit/>
          </a:bodyPr>
          <a:lstStyle/>
          <a:p>
            <a:pPr>
              <a:buNone/>
            </a:pPr>
            <a:r>
              <a:rPr lang="en-IN" sz="2000" b="1" u="sng" dirty="0"/>
              <a:t>7.2.1  Terms of Agreement/ Contract</a:t>
            </a:r>
            <a:endParaRPr lang="en-IN" sz="2000" u="sng" dirty="0"/>
          </a:p>
          <a:p>
            <a:pPr algn="just">
              <a:buFont typeface="Wingdings" panose="05000000000000000000" pitchFamily="2" charset="2"/>
              <a:buChar char="Ø"/>
            </a:pPr>
            <a:r>
              <a:rPr lang="en-IN" sz="1800" dirty="0"/>
              <a:t>To agree upon: </a:t>
            </a:r>
          </a:p>
          <a:p>
            <a:pPr algn="just"/>
            <a:r>
              <a:rPr lang="en-IN" sz="1800" dirty="0"/>
              <a:t>Sampling  plans of FG to be used in case of dispute.</a:t>
            </a:r>
          </a:p>
          <a:p>
            <a:pPr algn="just"/>
            <a:r>
              <a:rPr lang="en-IN" sz="1800" dirty="0"/>
              <a:t>Methods for determining expiration date and confirmatory documents.</a:t>
            </a:r>
          </a:p>
          <a:p>
            <a:pPr algn="just"/>
            <a:r>
              <a:rPr lang="en-IN" sz="1800" dirty="0"/>
              <a:t>Objective methods of examination &amp;  subjective measurements  to conform to recognised and accepted standards</a:t>
            </a:r>
          </a:p>
          <a:p>
            <a:pPr algn="just"/>
            <a:r>
              <a:rPr lang="en-IN" sz="1800" dirty="0"/>
              <a:t>Period for record keeping</a:t>
            </a:r>
          </a:p>
          <a:p>
            <a:pPr algn="just"/>
            <a:r>
              <a:rPr lang="en-IN" sz="1800" dirty="0"/>
              <a:t>Evaluating adequacy of control resources, systems, methods &amp; records of manufacturer</a:t>
            </a:r>
          </a:p>
          <a:p>
            <a:pPr algn="just"/>
            <a:r>
              <a:rPr lang="en-IN" sz="1800" dirty="0"/>
              <a:t>Well documented amendments or improvements </a:t>
            </a:r>
          </a:p>
          <a:p>
            <a:pPr algn="just"/>
            <a:r>
              <a:rPr lang="en-IN" sz="1800" dirty="0"/>
              <a:t>Recording confirmation of acceptance of the completed work</a:t>
            </a:r>
            <a:endParaRPr lang="en-IN" sz="1900" dirty="0"/>
          </a:p>
        </p:txBody>
      </p:sp>
      <p:pic>
        <p:nvPicPr>
          <p:cNvPr id="4" name="Picture 3">
            <a:extLst>
              <a:ext uri="{FF2B5EF4-FFF2-40B4-BE49-F238E27FC236}">
                <a16:creationId xmlns:a16="http://schemas.microsoft.com/office/drawing/2014/main" id="{9C17589F-7731-4FFF-8BCA-AE1E12A85D4E}"/>
              </a:ext>
            </a:extLst>
          </p:cNvPr>
          <p:cNvPicPr>
            <a:picLocks noChangeAspect="1"/>
          </p:cNvPicPr>
          <p:nvPr/>
        </p:nvPicPr>
        <p:blipFill>
          <a:blip r:embed="rId2" cstate="print">
            <a:clrChange>
              <a:clrFrom>
                <a:srgbClr val="FDFDFD"/>
              </a:clrFrom>
              <a:clrTo>
                <a:srgbClr val="FDFDFD">
                  <a:alpha val="0"/>
                </a:srgbClr>
              </a:clrTo>
            </a:clrChange>
          </a:blip>
          <a:stretch>
            <a:fillRect/>
          </a:stretch>
        </p:blipFill>
        <p:spPr>
          <a:xfrm>
            <a:off x="5943600" y="2115629"/>
            <a:ext cx="2743200" cy="1390650"/>
          </a:xfrm>
          <a:prstGeom prst="rect">
            <a:avLst/>
          </a:prstGeom>
        </p:spPr>
      </p:pic>
      <p:sp>
        <p:nvSpPr>
          <p:cNvPr id="5" name="Slide Number Placeholder 1">
            <a:extLst>
              <a:ext uri="{FF2B5EF4-FFF2-40B4-BE49-F238E27FC236}">
                <a16:creationId xmlns:a16="http://schemas.microsoft.com/office/drawing/2014/main" id="{3D6905E3-B932-4C52-9B35-45986722490A}"/>
              </a:ext>
            </a:extLst>
          </p:cNvPr>
          <p:cNvSpPr>
            <a:spLocks noGrp="1"/>
          </p:cNvSpPr>
          <p:nvPr>
            <p:ph type="sldNum" sz="quarter" idx="12"/>
          </p:nvPr>
        </p:nvSpPr>
        <p:spPr>
          <a:xfrm>
            <a:off x="3635896" y="6464822"/>
            <a:ext cx="2133600" cy="365125"/>
          </a:xfrm>
        </p:spPr>
        <p:txBody>
          <a:bodyPr/>
          <a:lstStyle/>
          <a:p>
            <a:fld id="{9B441236-4707-B342-88D0-23B2CF2BA6BC}" type="slidenum">
              <a:rPr lang="en-US" smtClean="0"/>
              <a:pPr/>
              <a:t>145</a:t>
            </a:fld>
            <a:endParaRPr lang="en-US"/>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673"/>
            <a:ext cx="8229600" cy="706090"/>
          </a:xfrm>
          <a:noFill/>
          <a:scene3d>
            <a:camera prst="orthographicFront"/>
            <a:lightRig rig="threePt" dir="t"/>
          </a:scene3d>
          <a:sp3d>
            <a:bevelT w="114300" prst="artDeco"/>
          </a:sp3d>
        </p:spPr>
        <p:txBody>
          <a:bodyPr>
            <a:noAutofit/>
          </a:bodyPr>
          <a:lstStyle/>
          <a:p>
            <a:r>
              <a:rPr lang="en-US" sz="2100" b="1" dirty="0"/>
              <a:t>7.0  Support Services  </a:t>
            </a:r>
            <a:br>
              <a:rPr lang="en-US" sz="2100" b="1" dirty="0"/>
            </a:br>
            <a:r>
              <a:rPr lang="en-US" sz="2100" b="1" dirty="0"/>
              <a:t>7.2 Sub Contracting of Operations</a:t>
            </a:r>
            <a:endParaRPr lang="en-IN" sz="2100" dirty="0"/>
          </a:p>
        </p:txBody>
      </p:sp>
      <p:sp>
        <p:nvSpPr>
          <p:cNvPr id="3" name="Content Placeholder 2"/>
          <p:cNvSpPr>
            <a:spLocks noGrp="1"/>
          </p:cNvSpPr>
          <p:nvPr>
            <p:ph idx="1"/>
          </p:nvPr>
        </p:nvSpPr>
        <p:spPr>
          <a:xfrm>
            <a:off x="457200" y="2420888"/>
            <a:ext cx="8229600" cy="3935462"/>
          </a:xfrm>
          <a:ln w="19050">
            <a:solidFill>
              <a:schemeClr val="accent3">
                <a:lumMod val="75000"/>
              </a:schemeClr>
            </a:solidFill>
          </a:ln>
        </p:spPr>
        <p:txBody>
          <a:bodyPr>
            <a:normAutofit/>
          </a:bodyPr>
          <a:lstStyle/>
          <a:p>
            <a:pPr>
              <a:buNone/>
            </a:pPr>
            <a:r>
              <a:rPr lang="en-US" sz="2000" b="1" u="sng" dirty="0"/>
              <a:t>7.2.2</a:t>
            </a:r>
            <a:r>
              <a:rPr lang="en-IN" sz="2000" b="1" u="sng" dirty="0"/>
              <a:t>  Technical Agreement</a:t>
            </a:r>
            <a:endParaRPr lang="en-IN" sz="1800" u="sng" dirty="0"/>
          </a:p>
          <a:p>
            <a:endParaRPr lang="en-IN" sz="1100" dirty="0"/>
          </a:p>
          <a:p>
            <a:pPr algn="just">
              <a:buFont typeface="Wingdings" panose="05000000000000000000" pitchFamily="2" charset="2"/>
              <a:buChar char="Ø"/>
            </a:pPr>
            <a:r>
              <a:rPr lang="en-IN" sz="1600" dirty="0"/>
              <a:t>Defines responsibilities of each party.</a:t>
            </a:r>
          </a:p>
          <a:p>
            <a:pPr algn="just">
              <a:buFont typeface="Wingdings" panose="05000000000000000000" pitchFamily="2" charset="2"/>
              <a:buChar char="Ø"/>
            </a:pPr>
            <a:r>
              <a:rPr lang="en-IN" sz="1600" dirty="0"/>
              <a:t>Attention to clarifying the responsibilities of each party in relation to key / critical activities, such as:</a:t>
            </a:r>
          </a:p>
          <a:p>
            <a:pPr algn="just">
              <a:buFont typeface="Wingdings" panose="05000000000000000000" pitchFamily="2" charset="2"/>
              <a:buChar char="Ø"/>
            </a:pPr>
            <a:r>
              <a:rPr lang="en-IN" sz="1600" u="sng" dirty="0"/>
              <a:t>Scope of instructions, shall comprise of :</a:t>
            </a:r>
          </a:p>
          <a:p>
            <a:pPr lvl="0" algn="just"/>
            <a:endParaRPr lang="en-IN" sz="1100" dirty="0"/>
          </a:p>
          <a:p>
            <a:pPr algn="just"/>
            <a:r>
              <a:rPr lang="en-IN" sz="1600" dirty="0"/>
              <a:t>Approval and release of raw materials,</a:t>
            </a:r>
          </a:p>
          <a:p>
            <a:pPr algn="just"/>
            <a:r>
              <a:rPr lang="en-IN" sz="1600" dirty="0"/>
              <a:t>Changes to the formulation and processes,</a:t>
            </a:r>
          </a:p>
          <a:p>
            <a:pPr algn="just"/>
            <a:r>
              <a:rPr lang="en-IN" sz="1600" dirty="0"/>
              <a:t>Release specification,</a:t>
            </a:r>
          </a:p>
          <a:p>
            <a:pPr algn="just"/>
            <a:r>
              <a:rPr lang="en-IN" sz="1600" dirty="0"/>
              <a:t>Release of the finished product and its transportation,</a:t>
            </a:r>
          </a:p>
          <a:p>
            <a:pPr algn="just"/>
            <a:r>
              <a:rPr lang="en-IN" sz="1600" dirty="0"/>
              <a:t>Complaints, withdrawal and recall procedures,</a:t>
            </a:r>
          </a:p>
          <a:p>
            <a:pPr algn="just"/>
            <a:r>
              <a:rPr lang="en-IN" sz="1600" dirty="0"/>
              <a:t>Procedure for notifying the Contract Giver of any abnormality during the contracted process.</a:t>
            </a:r>
          </a:p>
        </p:txBody>
      </p:sp>
      <p:pic>
        <p:nvPicPr>
          <p:cNvPr id="4" name="Picture 3">
            <a:extLst>
              <a:ext uri="{FF2B5EF4-FFF2-40B4-BE49-F238E27FC236}">
                <a16:creationId xmlns:a16="http://schemas.microsoft.com/office/drawing/2014/main" id="{55F0B3DD-4FFE-45C8-80CA-0E7B10DA7041}"/>
              </a:ext>
            </a:extLst>
          </p:cNvPr>
          <p:cNvPicPr>
            <a:picLocks noChangeAspect="1"/>
          </p:cNvPicPr>
          <p:nvPr/>
        </p:nvPicPr>
        <p:blipFill>
          <a:blip r:embed="rId2" cstate="print"/>
          <a:stretch>
            <a:fillRect/>
          </a:stretch>
        </p:blipFill>
        <p:spPr>
          <a:xfrm>
            <a:off x="6372200" y="3645024"/>
            <a:ext cx="1944216" cy="2062047"/>
          </a:xfrm>
          <a:prstGeom prst="rect">
            <a:avLst/>
          </a:prstGeom>
        </p:spPr>
      </p:pic>
      <p:sp>
        <p:nvSpPr>
          <p:cNvPr id="5" name="Slide Number Placeholder 1">
            <a:extLst>
              <a:ext uri="{FF2B5EF4-FFF2-40B4-BE49-F238E27FC236}">
                <a16:creationId xmlns:a16="http://schemas.microsoft.com/office/drawing/2014/main" id="{1B9C0E6A-5BD4-42CD-A01A-05B773C44933}"/>
              </a:ext>
            </a:extLst>
          </p:cNvPr>
          <p:cNvSpPr>
            <a:spLocks noGrp="1"/>
          </p:cNvSpPr>
          <p:nvPr>
            <p:ph type="sldNum" sz="quarter" idx="12"/>
          </p:nvPr>
        </p:nvSpPr>
        <p:spPr>
          <a:xfrm>
            <a:off x="3635896" y="6492875"/>
            <a:ext cx="2133600" cy="365125"/>
          </a:xfrm>
        </p:spPr>
        <p:txBody>
          <a:bodyPr/>
          <a:lstStyle/>
          <a:p>
            <a:fld id="{9B441236-4707-B342-88D0-23B2CF2BA6BC}" type="slidenum">
              <a:rPr lang="en-US" smtClean="0"/>
              <a:pPr/>
              <a:t>146</a:t>
            </a:fld>
            <a:endParaRPr lang="en-US"/>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2776"/>
            <a:ext cx="8229600" cy="720080"/>
          </a:xfrm>
          <a:noFill/>
          <a:scene3d>
            <a:camera prst="orthographicFront"/>
            <a:lightRig rig="threePt" dir="t"/>
          </a:scene3d>
          <a:sp3d>
            <a:bevelT w="114300" prst="artDeco"/>
          </a:sp3d>
        </p:spPr>
        <p:txBody>
          <a:bodyPr>
            <a:noAutofit/>
          </a:bodyPr>
          <a:lstStyle/>
          <a:p>
            <a:r>
              <a:rPr lang="en-US" sz="2100" b="1" dirty="0"/>
              <a:t>7.0  Support Services  </a:t>
            </a:r>
            <a:br>
              <a:rPr lang="en-US" sz="2100" b="1" dirty="0"/>
            </a:br>
            <a:r>
              <a:rPr lang="en-US" sz="2100" b="1" dirty="0"/>
              <a:t>7.2 Sub Contracting of Operations</a:t>
            </a:r>
            <a:endParaRPr lang="en-IN" sz="2100" dirty="0"/>
          </a:p>
        </p:txBody>
      </p:sp>
      <p:sp>
        <p:nvSpPr>
          <p:cNvPr id="3" name="Content Placeholder 2"/>
          <p:cNvSpPr>
            <a:spLocks noGrp="1"/>
          </p:cNvSpPr>
          <p:nvPr>
            <p:ph idx="1"/>
          </p:nvPr>
        </p:nvSpPr>
        <p:spPr>
          <a:xfrm>
            <a:off x="457200" y="2564904"/>
            <a:ext cx="4906888" cy="3744416"/>
          </a:xfrm>
          <a:ln w="19050">
            <a:solidFill>
              <a:schemeClr val="accent3">
                <a:lumMod val="75000"/>
              </a:schemeClr>
            </a:solidFill>
          </a:ln>
        </p:spPr>
        <p:txBody>
          <a:bodyPr>
            <a:normAutofit/>
          </a:bodyPr>
          <a:lstStyle/>
          <a:p>
            <a:pPr algn="just">
              <a:buNone/>
            </a:pPr>
            <a:r>
              <a:rPr lang="en-US" sz="2000" u="sng" dirty="0"/>
              <a:t>7.2.2 </a:t>
            </a:r>
            <a:r>
              <a:rPr lang="en-IN" sz="2000" b="1" u="sng" dirty="0"/>
              <a:t>    Technical Agreement</a:t>
            </a:r>
          </a:p>
          <a:p>
            <a:pPr algn="just">
              <a:buNone/>
            </a:pPr>
            <a:endParaRPr lang="en-IN" sz="2000" u="sng" dirty="0"/>
          </a:p>
          <a:p>
            <a:pPr algn="just"/>
            <a:r>
              <a:rPr lang="en-IN" sz="1800" dirty="0"/>
              <a:t>Section on ownership of intellectual material (e.g. formulae, specific processing techniques), with any restrictions on transfer of information to third parties. </a:t>
            </a:r>
          </a:p>
          <a:p>
            <a:pPr algn="just">
              <a:buNone/>
            </a:pPr>
            <a:endParaRPr lang="en-IN" sz="1800" dirty="0"/>
          </a:p>
          <a:p>
            <a:pPr algn="just"/>
            <a:r>
              <a:rPr lang="en-IN" sz="1800" dirty="0"/>
              <a:t>Identify items of possible confidentiality</a:t>
            </a:r>
          </a:p>
          <a:p>
            <a:pPr algn="just"/>
            <a:endParaRPr lang="en-IN" sz="1800" dirty="0"/>
          </a:p>
          <a:p>
            <a:pPr algn="just"/>
            <a:r>
              <a:rPr lang="en-IN" sz="1800" dirty="0"/>
              <a:t>Mutually agreed upon appropriate safeguards.</a:t>
            </a:r>
          </a:p>
        </p:txBody>
      </p:sp>
      <p:pic>
        <p:nvPicPr>
          <p:cNvPr id="5" name="Picture 4">
            <a:extLst>
              <a:ext uri="{FF2B5EF4-FFF2-40B4-BE49-F238E27FC236}">
                <a16:creationId xmlns:a16="http://schemas.microsoft.com/office/drawing/2014/main" id="{A144B024-81AB-4FBA-80E2-7E473CFC4F23}"/>
              </a:ext>
            </a:extLst>
          </p:cNvPr>
          <p:cNvPicPr>
            <a:picLocks noChangeAspect="1"/>
          </p:cNvPicPr>
          <p:nvPr/>
        </p:nvPicPr>
        <p:blipFill>
          <a:blip r:embed="rId2" cstate="print"/>
          <a:stretch>
            <a:fillRect/>
          </a:stretch>
        </p:blipFill>
        <p:spPr>
          <a:xfrm>
            <a:off x="5580112" y="2588419"/>
            <a:ext cx="3106688" cy="3312368"/>
          </a:xfrm>
          <a:prstGeom prst="rect">
            <a:avLst/>
          </a:prstGeom>
        </p:spPr>
      </p:pic>
      <p:sp>
        <p:nvSpPr>
          <p:cNvPr id="6" name="Slide Number Placeholder 1">
            <a:extLst>
              <a:ext uri="{FF2B5EF4-FFF2-40B4-BE49-F238E27FC236}">
                <a16:creationId xmlns:a16="http://schemas.microsoft.com/office/drawing/2014/main" id="{96F5A343-8043-4D8A-9805-5D4FD1B9E32C}"/>
              </a:ext>
            </a:extLst>
          </p:cNvPr>
          <p:cNvSpPr>
            <a:spLocks noGrp="1"/>
          </p:cNvSpPr>
          <p:nvPr>
            <p:ph type="sldNum" sz="quarter" idx="12"/>
          </p:nvPr>
        </p:nvSpPr>
        <p:spPr>
          <a:xfrm>
            <a:off x="3923928" y="6461677"/>
            <a:ext cx="2133600" cy="365125"/>
          </a:xfrm>
        </p:spPr>
        <p:txBody>
          <a:bodyPr/>
          <a:lstStyle/>
          <a:p>
            <a:fld id="{9B441236-4707-B342-88D0-23B2CF2BA6BC}" type="slidenum">
              <a:rPr lang="en-US" smtClean="0"/>
              <a:pPr/>
              <a:t>147</a:t>
            </a:fld>
            <a:endParaRPr lang="en-US"/>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6565" y="1582683"/>
            <a:ext cx="7089891" cy="4680520"/>
          </a:xfrm>
        </p:spPr>
        <p:txBody>
          <a:bodyPr>
            <a:normAutofit fontScale="92500" lnSpcReduction="20000"/>
          </a:bodyPr>
          <a:lstStyle/>
          <a:p>
            <a:pPr>
              <a:buNone/>
            </a:pPr>
            <a:r>
              <a:rPr lang="en-IN" b="1" dirty="0">
                <a:solidFill>
                  <a:srgbClr val="000000"/>
                </a:solidFill>
              </a:rPr>
              <a:t>7.3 Quality Control &amp; Testing Facilities</a:t>
            </a:r>
          </a:p>
          <a:p>
            <a:pPr>
              <a:buNone/>
            </a:pPr>
            <a:r>
              <a:rPr lang="en-US" b="1" dirty="0">
                <a:solidFill>
                  <a:srgbClr val="000000"/>
                </a:solidFill>
              </a:rPr>
              <a:t>                       </a:t>
            </a:r>
            <a:r>
              <a:rPr lang="en-US" sz="2000" b="1" dirty="0">
                <a:solidFill>
                  <a:srgbClr val="000000"/>
                </a:solidFill>
              </a:rPr>
              <a:t>7.3.1 </a:t>
            </a:r>
            <a:r>
              <a:rPr lang="en-IN" sz="2000" b="1" dirty="0"/>
              <a:t>Specification and Test Methods</a:t>
            </a:r>
            <a:endParaRPr lang="en-US" sz="2000" b="1" dirty="0">
              <a:solidFill>
                <a:srgbClr val="000000"/>
              </a:solidFill>
            </a:endParaRPr>
          </a:p>
          <a:p>
            <a:pPr>
              <a:buNone/>
            </a:pPr>
            <a:r>
              <a:rPr lang="en-US" sz="2000" b="1" dirty="0">
                <a:solidFill>
                  <a:srgbClr val="000000"/>
                </a:solidFill>
              </a:rPr>
              <a:t>                                   7.3.2 </a:t>
            </a:r>
            <a:r>
              <a:rPr lang="en-IN" sz="2000" b="1" dirty="0"/>
              <a:t>Laboratory Personnel</a:t>
            </a:r>
            <a:endParaRPr lang="en-US" sz="2000" b="1" dirty="0">
              <a:solidFill>
                <a:srgbClr val="000000"/>
              </a:solidFill>
            </a:endParaRPr>
          </a:p>
          <a:p>
            <a:pPr>
              <a:buNone/>
            </a:pPr>
            <a:r>
              <a:rPr lang="en-US" sz="2000" b="1" dirty="0">
                <a:solidFill>
                  <a:srgbClr val="000000"/>
                </a:solidFill>
              </a:rPr>
              <a:t>                                   7.3.3 </a:t>
            </a:r>
            <a:r>
              <a:rPr lang="en-IN" sz="2000" b="1" dirty="0"/>
              <a:t>Laboratory Facilities and Equipment</a:t>
            </a:r>
            <a:endParaRPr lang="en-US" sz="2000" b="1" dirty="0">
              <a:solidFill>
                <a:srgbClr val="000000"/>
              </a:solidFill>
            </a:endParaRPr>
          </a:p>
          <a:p>
            <a:pPr>
              <a:buNone/>
            </a:pPr>
            <a:r>
              <a:rPr lang="en-US" sz="2000" b="1" dirty="0">
                <a:solidFill>
                  <a:srgbClr val="000000"/>
                </a:solidFill>
              </a:rPr>
              <a:t>                                   7.3.4 </a:t>
            </a:r>
            <a:r>
              <a:rPr lang="en-IN" sz="2000" b="1" dirty="0"/>
              <a:t>Sampling</a:t>
            </a:r>
            <a:endParaRPr lang="en-US" sz="2000" b="1" dirty="0">
              <a:solidFill>
                <a:srgbClr val="000000"/>
              </a:solidFill>
            </a:endParaRPr>
          </a:p>
          <a:p>
            <a:pPr>
              <a:buNone/>
            </a:pPr>
            <a:r>
              <a:rPr lang="en-US" sz="2000" b="1" dirty="0">
                <a:solidFill>
                  <a:srgbClr val="000000"/>
                </a:solidFill>
              </a:rPr>
              <a:t>                                   7.3.5 </a:t>
            </a:r>
            <a:r>
              <a:rPr lang="en-US" sz="2000" b="1" dirty="0"/>
              <a:t>Analysis and Validation </a:t>
            </a:r>
            <a:endParaRPr lang="en-US" sz="2000" b="1" dirty="0">
              <a:solidFill>
                <a:srgbClr val="000000"/>
              </a:solidFill>
            </a:endParaRPr>
          </a:p>
          <a:p>
            <a:pPr>
              <a:buNone/>
            </a:pPr>
            <a:r>
              <a:rPr lang="en-US" sz="2000" b="1" dirty="0">
                <a:solidFill>
                  <a:srgbClr val="000000"/>
                </a:solidFill>
              </a:rPr>
              <a:t>                                   7.3.6  </a:t>
            </a:r>
            <a:r>
              <a:rPr lang="en-IN" sz="2000" b="1" dirty="0"/>
              <a:t>Laboratory Documentation</a:t>
            </a:r>
            <a:endParaRPr lang="en-IN" sz="2000" dirty="0"/>
          </a:p>
          <a:p>
            <a:pPr>
              <a:buNone/>
            </a:pPr>
            <a:r>
              <a:rPr lang="en-US" sz="2000" b="1" dirty="0">
                <a:solidFill>
                  <a:srgbClr val="000000"/>
                </a:solidFill>
              </a:rPr>
              <a:t>                                   7.3.7 </a:t>
            </a:r>
            <a:r>
              <a:rPr lang="en-IN" sz="2000" b="1" dirty="0"/>
              <a:t>Control of Retention Samples </a:t>
            </a:r>
            <a:endParaRPr lang="en-US" sz="2000" b="1" dirty="0">
              <a:solidFill>
                <a:srgbClr val="000000"/>
              </a:solidFill>
            </a:endParaRPr>
          </a:p>
          <a:p>
            <a:pPr>
              <a:buNone/>
            </a:pPr>
            <a:r>
              <a:rPr lang="en-US" sz="2000" b="1" dirty="0">
                <a:solidFill>
                  <a:srgbClr val="000000"/>
                </a:solidFill>
              </a:rPr>
              <a:t>                                   7.3.8  </a:t>
            </a:r>
            <a:r>
              <a:rPr lang="en-IN" sz="2000" b="1" dirty="0"/>
              <a:t>External Laboratory</a:t>
            </a:r>
          </a:p>
          <a:p>
            <a:pPr>
              <a:buNone/>
            </a:pPr>
            <a:r>
              <a:rPr lang="en-US" sz="2000" b="1" dirty="0"/>
              <a:t>                                   7.3.9  Contaminants &amp; Residues</a:t>
            </a:r>
          </a:p>
          <a:p>
            <a:pPr>
              <a:buNone/>
            </a:pPr>
            <a:r>
              <a:rPr lang="en-US" sz="2000" b="1" dirty="0"/>
              <a:t>                                   7.3.10  </a:t>
            </a:r>
            <a:r>
              <a:rPr lang="en-IN" sz="2000" b="1" dirty="0"/>
              <a:t>Calibration and Inspection of </a:t>
            </a:r>
          </a:p>
          <a:p>
            <a:pPr>
              <a:buNone/>
            </a:pPr>
            <a:r>
              <a:rPr lang="en-IN" sz="2000" b="1" dirty="0"/>
              <a:t>                                                 Measuring and Test Equipments</a:t>
            </a:r>
            <a:endParaRPr lang="en-IN" sz="2000" dirty="0"/>
          </a:p>
        </p:txBody>
      </p:sp>
      <p:sp>
        <p:nvSpPr>
          <p:cNvPr id="2" name="Rectangle: Rounded Corners 1">
            <a:extLst>
              <a:ext uri="{FF2B5EF4-FFF2-40B4-BE49-F238E27FC236}">
                <a16:creationId xmlns:a16="http://schemas.microsoft.com/office/drawing/2014/main" id="{1B0C291B-820D-4112-B20B-B4992D0ACDA0}"/>
              </a:ext>
            </a:extLst>
          </p:cNvPr>
          <p:cNvSpPr/>
          <p:nvPr/>
        </p:nvSpPr>
        <p:spPr>
          <a:xfrm>
            <a:off x="467544" y="1412776"/>
            <a:ext cx="8424936" cy="4850427"/>
          </a:xfrm>
          <a:prstGeom prst="roundRect">
            <a:avLst>
              <a:gd name="adj" fmla="val 9302"/>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AE9D514-E6C6-4586-8116-EAE6DC543F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728" y="2884887"/>
            <a:ext cx="3142168" cy="2168345"/>
          </a:xfrm>
          <a:prstGeom prst="rect">
            <a:avLst/>
          </a:prstGeom>
        </p:spPr>
      </p:pic>
      <p:sp>
        <p:nvSpPr>
          <p:cNvPr id="6" name="Slide Number Placeholder 1">
            <a:extLst>
              <a:ext uri="{FF2B5EF4-FFF2-40B4-BE49-F238E27FC236}">
                <a16:creationId xmlns:a16="http://schemas.microsoft.com/office/drawing/2014/main" id="{D64BF5EA-31FB-4D0B-A9DE-D59F5CA60354}"/>
              </a:ext>
            </a:extLst>
          </p:cNvPr>
          <p:cNvSpPr>
            <a:spLocks noGrp="1"/>
          </p:cNvSpPr>
          <p:nvPr>
            <p:ph type="sldNum" sz="quarter" idx="12"/>
          </p:nvPr>
        </p:nvSpPr>
        <p:spPr>
          <a:xfrm>
            <a:off x="4064710" y="6492875"/>
            <a:ext cx="2133600" cy="365125"/>
          </a:xfrm>
        </p:spPr>
        <p:txBody>
          <a:bodyPr/>
          <a:lstStyle/>
          <a:p>
            <a:fld id="{9B441236-4707-B342-88D0-23B2CF2BA6BC}" type="slidenum">
              <a:rPr lang="en-US" smtClean="0"/>
              <a:pPr/>
              <a:t>148</a:t>
            </a:fld>
            <a:endParaRPr lang="en-US"/>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817" y="1268760"/>
            <a:ext cx="8784976" cy="792088"/>
          </a:xfrm>
          <a:noFill/>
          <a:scene3d>
            <a:camera prst="orthographicFront"/>
            <a:lightRig rig="threePt" dir="t"/>
          </a:scene3d>
          <a:sp3d>
            <a:bevelT w="114300" prst="artDeco"/>
          </a:sp3d>
        </p:spPr>
        <p:txBody>
          <a:bodyPr>
            <a:noAutofit/>
          </a:bodyPr>
          <a:lstStyle/>
          <a:p>
            <a:r>
              <a:rPr lang="en-US" sz="2100" b="1" dirty="0"/>
              <a:t>7.0  Support Services  </a:t>
            </a:r>
            <a:br>
              <a:rPr lang="en-US" sz="2100" b="1" dirty="0"/>
            </a:br>
            <a:r>
              <a:rPr lang="en-US" sz="2100" b="1" dirty="0"/>
              <a:t>7.3 Quality Control &amp; Testing Facilities</a:t>
            </a:r>
            <a:endParaRPr lang="en-IN" sz="2100" dirty="0"/>
          </a:p>
        </p:txBody>
      </p:sp>
      <p:sp>
        <p:nvSpPr>
          <p:cNvPr id="3" name="Content Placeholder 2"/>
          <p:cNvSpPr>
            <a:spLocks noGrp="1"/>
          </p:cNvSpPr>
          <p:nvPr>
            <p:ph idx="1"/>
          </p:nvPr>
        </p:nvSpPr>
        <p:spPr>
          <a:xfrm>
            <a:off x="183817" y="2204865"/>
            <a:ext cx="8784976" cy="4032448"/>
          </a:xfrm>
          <a:ln>
            <a:solidFill>
              <a:schemeClr val="accent2">
                <a:lumMod val="75000"/>
              </a:schemeClr>
            </a:solidFill>
          </a:ln>
        </p:spPr>
        <p:txBody>
          <a:bodyPr>
            <a:normAutofit fontScale="25000" lnSpcReduction="20000"/>
          </a:bodyPr>
          <a:lstStyle/>
          <a:p>
            <a:pPr algn="just">
              <a:lnSpc>
                <a:spcPct val="120000"/>
              </a:lnSpc>
              <a:spcBef>
                <a:spcPts val="0"/>
              </a:spcBef>
              <a:spcAft>
                <a:spcPts val="600"/>
              </a:spcAft>
            </a:pPr>
            <a:r>
              <a:rPr lang="en-IN" sz="7200" dirty="0"/>
              <a:t>QC programme to include inspection and testing of incoming RM and FG</a:t>
            </a:r>
          </a:p>
          <a:p>
            <a:pPr algn="just">
              <a:lnSpc>
                <a:spcPct val="120000"/>
              </a:lnSpc>
              <a:spcBef>
                <a:spcPts val="0"/>
              </a:spcBef>
              <a:spcAft>
                <a:spcPts val="600"/>
              </a:spcAft>
            </a:pPr>
            <a:r>
              <a:rPr lang="en-IN" sz="7200" dirty="0"/>
              <a:t>Availability of laboratory facility, trained and competent testing personnel.</a:t>
            </a:r>
          </a:p>
          <a:p>
            <a:pPr algn="just">
              <a:lnSpc>
                <a:spcPct val="120000"/>
              </a:lnSpc>
              <a:spcBef>
                <a:spcPts val="0"/>
              </a:spcBef>
              <a:spcAft>
                <a:spcPts val="600"/>
              </a:spcAft>
            </a:pPr>
            <a:r>
              <a:rPr lang="en-IN" sz="7200" dirty="0"/>
              <a:t>Testing through FSSAI notified external accredited lab, in absence of in-house lab</a:t>
            </a:r>
          </a:p>
          <a:p>
            <a:pPr algn="just">
              <a:lnSpc>
                <a:spcPct val="120000"/>
              </a:lnSpc>
              <a:spcBef>
                <a:spcPts val="0"/>
              </a:spcBef>
              <a:spcAft>
                <a:spcPts val="600"/>
              </a:spcAft>
            </a:pPr>
            <a:r>
              <a:rPr lang="en-IN" sz="7200" dirty="0"/>
              <a:t>Testing through In-house / external accredited / lab notified by FSSAI, in case of complaints or feedback on the product</a:t>
            </a:r>
          </a:p>
          <a:p>
            <a:pPr algn="just">
              <a:lnSpc>
                <a:spcPct val="120000"/>
              </a:lnSpc>
              <a:spcBef>
                <a:spcPts val="0"/>
              </a:spcBef>
              <a:spcAft>
                <a:spcPts val="600"/>
              </a:spcAft>
            </a:pPr>
            <a:r>
              <a:rPr lang="en-IN" sz="7200" dirty="0"/>
              <a:t>Maintain test records of Incoming RM / Bulk chemicals / Ingredients test records. </a:t>
            </a:r>
          </a:p>
          <a:p>
            <a:pPr algn="just">
              <a:lnSpc>
                <a:spcPct val="120000"/>
              </a:lnSpc>
              <a:spcBef>
                <a:spcPts val="0"/>
              </a:spcBef>
              <a:spcAft>
                <a:spcPts val="600"/>
              </a:spcAft>
            </a:pPr>
            <a:r>
              <a:rPr lang="en-IN" sz="7200" dirty="0"/>
              <a:t>During in-house pathogen testing, micro  lab shall not open directly into process area. </a:t>
            </a:r>
          </a:p>
          <a:p>
            <a:pPr algn="just">
              <a:lnSpc>
                <a:spcPct val="120000"/>
              </a:lnSpc>
              <a:spcBef>
                <a:spcPts val="0"/>
              </a:spcBef>
              <a:spcAft>
                <a:spcPts val="600"/>
              </a:spcAft>
            </a:pPr>
            <a:r>
              <a:rPr lang="en-IN" sz="7200" dirty="0"/>
              <a:t>Autoclave tested sample and remnant before disposing off.</a:t>
            </a:r>
            <a:endParaRPr lang="en-US" sz="7200" dirty="0"/>
          </a:p>
          <a:p>
            <a:pPr algn="just">
              <a:lnSpc>
                <a:spcPct val="120000"/>
              </a:lnSpc>
              <a:spcBef>
                <a:spcPts val="0"/>
              </a:spcBef>
              <a:spcAft>
                <a:spcPts val="600"/>
              </a:spcAft>
            </a:pPr>
            <a:r>
              <a:rPr lang="en-IN" sz="7200" dirty="0"/>
              <a:t>Periodic calibration of laboratory equipment</a:t>
            </a:r>
          </a:p>
        </p:txBody>
      </p:sp>
      <p:pic>
        <p:nvPicPr>
          <p:cNvPr id="4" name="Picture 3">
            <a:extLst>
              <a:ext uri="{FF2B5EF4-FFF2-40B4-BE49-F238E27FC236}">
                <a16:creationId xmlns:a16="http://schemas.microsoft.com/office/drawing/2014/main" id="{968C7732-B0C8-4764-9A41-0311823B990A}"/>
              </a:ext>
            </a:extLst>
          </p:cNvPr>
          <p:cNvPicPr>
            <a:picLocks noChangeAspect="1"/>
          </p:cNvPicPr>
          <p:nvPr/>
        </p:nvPicPr>
        <p:blipFill rotWithShape="1">
          <a:blip r:embed="rId2" cstate="print"/>
          <a:srcRect t="9999" b="10001"/>
          <a:stretch/>
        </p:blipFill>
        <p:spPr>
          <a:xfrm>
            <a:off x="6455067" y="5152456"/>
            <a:ext cx="2483892" cy="1084857"/>
          </a:xfrm>
          <a:prstGeom prst="rect">
            <a:avLst/>
          </a:prstGeom>
        </p:spPr>
      </p:pic>
      <p:sp>
        <p:nvSpPr>
          <p:cNvPr id="5" name="Slide Number Placeholder 1">
            <a:extLst>
              <a:ext uri="{FF2B5EF4-FFF2-40B4-BE49-F238E27FC236}">
                <a16:creationId xmlns:a16="http://schemas.microsoft.com/office/drawing/2014/main" id="{D4F9DCDC-FC4E-4129-98DA-A941B7BFACF7}"/>
              </a:ext>
            </a:extLst>
          </p:cNvPr>
          <p:cNvSpPr>
            <a:spLocks noGrp="1"/>
          </p:cNvSpPr>
          <p:nvPr>
            <p:ph type="sldNum" sz="quarter" idx="12"/>
          </p:nvPr>
        </p:nvSpPr>
        <p:spPr>
          <a:xfrm>
            <a:off x="3779912" y="6464140"/>
            <a:ext cx="2133600" cy="365125"/>
          </a:xfrm>
        </p:spPr>
        <p:txBody>
          <a:bodyPr/>
          <a:lstStyle/>
          <a:p>
            <a:fld id="{9B441236-4707-B342-88D0-23B2CF2BA6BC}" type="slidenum">
              <a:rPr lang="en-US" smtClean="0"/>
              <a:pPr/>
              <a:t>149</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564" y="1412776"/>
            <a:ext cx="7848872" cy="1388045"/>
          </a:xfrm>
        </p:spPr>
        <p:txBody>
          <a:bodyPr>
            <a:normAutofit/>
          </a:bodyPr>
          <a:lstStyle/>
          <a:p>
            <a:pPr marL="0" indent="0" algn="ctr">
              <a:buNone/>
            </a:pPr>
            <a:r>
              <a:rPr lang="en-IN" sz="2400" b="1" dirty="0">
                <a:solidFill>
                  <a:schemeClr val="accent3">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Location, Layout &amp; Facilities</a:t>
            </a:r>
          </a:p>
          <a:p>
            <a:pPr marL="0" indent="0" algn="ctr">
              <a:buNone/>
            </a:pPr>
            <a:r>
              <a:rPr lang="en-US" sz="2400" b="1" dirty="0">
                <a:solidFill>
                  <a:schemeClr val="accent3">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Advance  Level </a:t>
            </a:r>
          </a:p>
          <a:p>
            <a:pPr marL="0" indent="0" algn="ctr">
              <a:buNone/>
            </a:pPr>
            <a:r>
              <a:rPr lang="en-US" sz="2400" b="1" dirty="0">
                <a:solidFill>
                  <a:schemeClr val="accent3">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Module 1</a:t>
            </a:r>
          </a:p>
        </p:txBody>
      </p:sp>
      <p:pic>
        <p:nvPicPr>
          <p:cNvPr id="4" name="Picture 3" descr="Related image"/>
          <p:cNvPicPr/>
          <p:nvPr/>
        </p:nvPicPr>
        <p:blipFill>
          <a:blip r:embed="rId2" cstate="print"/>
          <a:srcRect/>
          <a:stretch>
            <a:fillRect/>
          </a:stretch>
        </p:blipFill>
        <p:spPr bwMode="auto">
          <a:xfrm>
            <a:off x="899592" y="2800821"/>
            <a:ext cx="7344816" cy="3528392"/>
          </a:xfrm>
          <a:prstGeom prst="rect">
            <a:avLst/>
          </a:prstGeom>
          <a:noFill/>
          <a:ln w="57150">
            <a:solidFill>
              <a:schemeClr val="accent3">
                <a:lumMod val="75000"/>
              </a:schemeClr>
            </a:solidFill>
            <a:miter lim="800000"/>
            <a:headEnd/>
            <a:tailEnd/>
          </a:ln>
        </p:spPr>
      </p:pic>
      <p:sp>
        <p:nvSpPr>
          <p:cNvPr id="5" name="Slide Number Placeholder 1">
            <a:extLst>
              <a:ext uri="{FF2B5EF4-FFF2-40B4-BE49-F238E27FC236}">
                <a16:creationId xmlns:a16="http://schemas.microsoft.com/office/drawing/2014/main" id="{D19A025B-5C26-4B31-AB08-CE6A19BC7535}"/>
              </a:ext>
            </a:extLst>
          </p:cNvPr>
          <p:cNvSpPr>
            <a:spLocks noGrp="1"/>
          </p:cNvSpPr>
          <p:nvPr>
            <p:ph type="sldNum" sz="quarter" idx="12"/>
          </p:nvPr>
        </p:nvSpPr>
        <p:spPr>
          <a:xfrm>
            <a:off x="2987824" y="6487549"/>
            <a:ext cx="2133600" cy="365125"/>
          </a:xfrm>
        </p:spPr>
        <p:txBody>
          <a:bodyPr/>
          <a:lstStyle/>
          <a:p>
            <a:fld id="{9B441236-4707-B342-88D0-23B2CF2BA6BC}" type="slidenum">
              <a:rPr lang="en-US" smtClean="0"/>
              <a:pPr/>
              <a:t>15</a:t>
            </a:fld>
            <a:endParaRPr lang="en-US"/>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9F032-D08A-444E-AFBF-A0C8040EA781}"/>
              </a:ext>
            </a:extLst>
          </p:cNvPr>
          <p:cNvPicPr>
            <a:picLocks noChangeAspect="1"/>
          </p:cNvPicPr>
          <p:nvPr/>
        </p:nvPicPr>
        <p:blipFill>
          <a:blip r:embed="rId2" cstate="print"/>
          <a:stretch>
            <a:fillRect/>
          </a:stretch>
        </p:blipFill>
        <p:spPr>
          <a:xfrm>
            <a:off x="6228184" y="2852936"/>
            <a:ext cx="2458616" cy="2304256"/>
          </a:xfrm>
          <a:prstGeom prst="rect">
            <a:avLst/>
          </a:prstGeom>
        </p:spPr>
      </p:pic>
      <p:sp>
        <p:nvSpPr>
          <p:cNvPr id="2" name="Title 1"/>
          <p:cNvSpPr>
            <a:spLocks noGrp="1"/>
          </p:cNvSpPr>
          <p:nvPr>
            <p:ph type="title"/>
          </p:nvPr>
        </p:nvSpPr>
        <p:spPr>
          <a:xfrm>
            <a:off x="482806" y="1293738"/>
            <a:ext cx="8229600" cy="720080"/>
          </a:xfrm>
          <a:noFill/>
          <a:scene3d>
            <a:camera prst="orthographicFront"/>
            <a:lightRig rig="threePt" dir="t"/>
          </a:scene3d>
          <a:sp3d>
            <a:bevelT w="114300" prst="artDeco"/>
          </a:sp3d>
        </p:spPr>
        <p:txBody>
          <a:bodyPr>
            <a:noAutofit/>
          </a:bodyPr>
          <a:lstStyle/>
          <a:p>
            <a:r>
              <a:rPr lang="en-US" sz="2100" b="1" dirty="0"/>
              <a:t>7.0  Support Services  </a:t>
            </a:r>
            <a:br>
              <a:rPr lang="en-US" sz="2100" b="1" dirty="0"/>
            </a:br>
            <a:r>
              <a:rPr lang="en-US" sz="2100" b="1" dirty="0"/>
              <a:t>7.3 Quality Control &amp; Testing Facilities</a:t>
            </a:r>
            <a:endParaRPr lang="en-IN" sz="2100" dirty="0"/>
          </a:p>
        </p:txBody>
      </p:sp>
      <p:sp>
        <p:nvSpPr>
          <p:cNvPr id="3" name="Content Placeholder 2"/>
          <p:cNvSpPr>
            <a:spLocks noGrp="1"/>
          </p:cNvSpPr>
          <p:nvPr>
            <p:ph idx="1"/>
          </p:nvPr>
        </p:nvSpPr>
        <p:spPr>
          <a:xfrm>
            <a:off x="457200" y="2204864"/>
            <a:ext cx="8229600" cy="4151486"/>
          </a:xfrm>
          <a:ln w="19050">
            <a:solidFill>
              <a:schemeClr val="accent3">
                <a:lumMod val="75000"/>
              </a:schemeClr>
            </a:solidFill>
          </a:ln>
        </p:spPr>
        <p:txBody>
          <a:bodyPr>
            <a:normAutofit fontScale="85000" lnSpcReduction="10000"/>
          </a:bodyPr>
          <a:lstStyle/>
          <a:p>
            <a:pPr>
              <a:buNone/>
            </a:pPr>
            <a:r>
              <a:rPr lang="en-IN" sz="2200" b="1" u="sng" dirty="0"/>
              <a:t>7.3.1 Specification and Test Methods</a:t>
            </a:r>
            <a:endParaRPr lang="en-IN" sz="2400" u="sng" dirty="0"/>
          </a:p>
          <a:p>
            <a:pPr algn="just">
              <a:buFont typeface="Wingdings" panose="05000000000000000000" pitchFamily="2" charset="2"/>
              <a:buChar char="Ø"/>
            </a:pPr>
            <a:r>
              <a:rPr lang="en-IN" sz="1900" dirty="0"/>
              <a:t>Authorized specifications for RM, PM , In-process/Intermediate material and FG  </a:t>
            </a:r>
          </a:p>
          <a:p>
            <a:pPr algn="just">
              <a:buFont typeface="Wingdings" panose="05000000000000000000" pitchFamily="2" charset="2"/>
              <a:buChar char="Ø"/>
            </a:pPr>
            <a:r>
              <a:rPr lang="en-IN" sz="1900" b="1" u="sng" dirty="0"/>
              <a:t>Specifications should include :</a:t>
            </a:r>
          </a:p>
          <a:p>
            <a:pPr algn="just"/>
            <a:r>
              <a:rPr lang="en-US" sz="1900" dirty="0"/>
              <a:t>Description of materials, </a:t>
            </a:r>
            <a:endParaRPr lang="en-IN" sz="1900" dirty="0"/>
          </a:p>
          <a:p>
            <a:pPr algn="just"/>
            <a:r>
              <a:rPr lang="en-US" sz="1900" dirty="0"/>
              <a:t>Designated name of material / product and code reference  </a:t>
            </a:r>
            <a:endParaRPr lang="en-IN" sz="1900" dirty="0"/>
          </a:p>
          <a:p>
            <a:pPr algn="just"/>
            <a:r>
              <a:rPr lang="en-US" sz="1900" dirty="0"/>
              <a:t>Directions for sampling and testing</a:t>
            </a:r>
            <a:endParaRPr lang="en-IN" sz="1900" dirty="0"/>
          </a:p>
          <a:p>
            <a:pPr algn="just"/>
            <a:r>
              <a:rPr lang="en-US" sz="1900" dirty="0"/>
              <a:t>Qualitative and quantitative requirements with acceptance limits</a:t>
            </a:r>
            <a:endParaRPr lang="en-IN" sz="1900" dirty="0"/>
          </a:p>
          <a:p>
            <a:pPr algn="just"/>
            <a:r>
              <a:rPr lang="en-US" sz="1900" dirty="0"/>
              <a:t>Storage conditions and any special handling precautions</a:t>
            </a:r>
            <a:endParaRPr lang="en-IN" sz="1900" dirty="0"/>
          </a:p>
          <a:p>
            <a:pPr algn="just"/>
            <a:r>
              <a:rPr lang="en-US" sz="1900" dirty="0"/>
              <a:t>Shelf-life</a:t>
            </a:r>
            <a:endParaRPr lang="en-IN" sz="1900" dirty="0"/>
          </a:p>
          <a:p>
            <a:pPr algn="just">
              <a:buNone/>
            </a:pPr>
            <a:endParaRPr lang="en-IN" sz="1900" dirty="0"/>
          </a:p>
          <a:p>
            <a:pPr algn="just">
              <a:buFont typeface="Wingdings" panose="05000000000000000000" pitchFamily="2" charset="2"/>
              <a:buChar char="Ø"/>
            </a:pPr>
            <a:r>
              <a:rPr lang="en-IN" sz="1900" dirty="0"/>
              <a:t>Validated methods for testing of material / product</a:t>
            </a:r>
          </a:p>
          <a:p>
            <a:pPr algn="just">
              <a:buFont typeface="Wingdings" panose="05000000000000000000" pitchFamily="2" charset="2"/>
              <a:buChar char="Ø"/>
            </a:pPr>
            <a:r>
              <a:rPr lang="en-IN" sz="1900" dirty="0"/>
              <a:t>Analytical method verification for the compendia / pharmacopeia methods.</a:t>
            </a:r>
          </a:p>
          <a:p>
            <a:pPr algn="just">
              <a:lnSpc>
                <a:spcPct val="120000"/>
              </a:lnSpc>
              <a:buFont typeface="Wingdings" panose="05000000000000000000" pitchFamily="2" charset="2"/>
              <a:buChar char="Ø"/>
            </a:pPr>
            <a:r>
              <a:rPr lang="en-IN" sz="1900" dirty="0"/>
              <a:t>Use of scientifically valid test methods published internationally (e.g. AOAC, BAM, USP, FCC etc.)  </a:t>
            </a:r>
          </a:p>
        </p:txBody>
      </p:sp>
      <p:sp>
        <p:nvSpPr>
          <p:cNvPr id="5" name="Slide Number Placeholder 1">
            <a:extLst>
              <a:ext uri="{FF2B5EF4-FFF2-40B4-BE49-F238E27FC236}">
                <a16:creationId xmlns:a16="http://schemas.microsoft.com/office/drawing/2014/main" id="{7C877D01-A46C-4409-BB8E-167FC9CB58CC}"/>
              </a:ext>
            </a:extLst>
          </p:cNvPr>
          <p:cNvSpPr>
            <a:spLocks noGrp="1"/>
          </p:cNvSpPr>
          <p:nvPr>
            <p:ph type="sldNum" sz="quarter" idx="12"/>
          </p:nvPr>
        </p:nvSpPr>
        <p:spPr>
          <a:xfrm>
            <a:off x="3275856" y="6492875"/>
            <a:ext cx="2133600" cy="365125"/>
          </a:xfrm>
        </p:spPr>
        <p:txBody>
          <a:bodyPr/>
          <a:lstStyle/>
          <a:p>
            <a:fld id="{9B441236-4707-B342-88D0-23B2CF2BA6BC}" type="slidenum">
              <a:rPr lang="en-US" smtClean="0"/>
              <a:pPr/>
              <a:t>150</a:t>
            </a:fld>
            <a:endParaRPr lang="en-US"/>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131" y="1349721"/>
            <a:ext cx="8229600" cy="720080"/>
          </a:xfrm>
          <a:noFill/>
          <a:scene3d>
            <a:camera prst="orthographicFront"/>
            <a:lightRig rig="threePt" dir="t"/>
          </a:scene3d>
          <a:sp3d>
            <a:bevelT w="114300" prst="artDeco"/>
          </a:sp3d>
        </p:spPr>
        <p:txBody>
          <a:bodyPr>
            <a:normAutofit/>
          </a:bodyPr>
          <a:lstStyle/>
          <a:p>
            <a:r>
              <a:rPr lang="en-US" sz="2000" b="1" dirty="0"/>
              <a:t>7.0  Support Services  </a:t>
            </a:r>
            <a:br>
              <a:rPr lang="en-US" sz="2000" b="1" dirty="0"/>
            </a:br>
            <a:r>
              <a:rPr lang="en-US" sz="2000" b="1" dirty="0"/>
              <a:t>7.3 Quality Control &amp; Testing Facilities</a:t>
            </a:r>
            <a:endParaRPr lang="en-IN" sz="2000" dirty="0"/>
          </a:p>
        </p:txBody>
      </p:sp>
      <p:sp>
        <p:nvSpPr>
          <p:cNvPr id="3" name="Content Placeholder 2"/>
          <p:cNvSpPr>
            <a:spLocks noGrp="1"/>
          </p:cNvSpPr>
          <p:nvPr>
            <p:ph idx="1"/>
          </p:nvPr>
        </p:nvSpPr>
        <p:spPr>
          <a:xfrm>
            <a:off x="457200" y="2276872"/>
            <a:ext cx="8229600" cy="3672408"/>
          </a:xfrm>
          <a:ln w="19050">
            <a:solidFill>
              <a:schemeClr val="accent3">
                <a:lumMod val="75000"/>
              </a:schemeClr>
            </a:solidFill>
          </a:ln>
        </p:spPr>
        <p:txBody>
          <a:bodyPr>
            <a:noAutofit/>
          </a:bodyPr>
          <a:lstStyle/>
          <a:p>
            <a:pPr>
              <a:buNone/>
            </a:pPr>
            <a:r>
              <a:rPr lang="en-IN" sz="2000" b="1" u="sng" dirty="0"/>
              <a:t>7.3.2  Laboratory Personnel</a:t>
            </a:r>
          </a:p>
          <a:p>
            <a:r>
              <a:rPr lang="en-IN" sz="1800" dirty="0"/>
              <a:t>Appropriate in number with desired skills</a:t>
            </a:r>
          </a:p>
          <a:p>
            <a:r>
              <a:rPr lang="en-IN" sz="1800" dirty="0"/>
              <a:t>Clean protective clothing appropriate to the tasks being carried out.</a:t>
            </a:r>
          </a:p>
          <a:p>
            <a:pPr>
              <a:buNone/>
            </a:pPr>
            <a:r>
              <a:rPr lang="en-US" sz="2000" b="1" u="sng" dirty="0"/>
              <a:t>7.3.3</a:t>
            </a:r>
            <a:r>
              <a:rPr lang="en-US" sz="2000" u="sng" dirty="0"/>
              <a:t>  </a:t>
            </a:r>
            <a:r>
              <a:rPr lang="en-IN" sz="2000" b="1" u="sng" dirty="0"/>
              <a:t>Laboratory Facilities and Equipment</a:t>
            </a:r>
          </a:p>
          <a:p>
            <a:r>
              <a:rPr lang="en-IN" sz="1800" dirty="0"/>
              <a:t>Appropriate &amp; calibrated laboratory equipments &amp; instrumentation for analysis</a:t>
            </a:r>
          </a:p>
          <a:p>
            <a:r>
              <a:rPr lang="en-IN" sz="1800" dirty="0"/>
              <a:t>Operating procedures for each instrument / equipment</a:t>
            </a:r>
          </a:p>
          <a:p>
            <a:r>
              <a:rPr lang="en-IN" sz="1800" dirty="0"/>
              <a:t>Well designed &amp; equipped to suit the operations required. </a:t>
            </a:r>
          </a:p>
          <a:p>
            <a:endParaRPr lang="en-IN" sz="1800" dirty="0"/>
          </a:p>
          <a:p>
            <a:endParaRPr lang="en-IN" sz="1800" dirty="0"/>
          </a:p>
          <a:p>
            <a:pPr>
              <a:buNone/>
            </a:pPr>
            <a:endParaRPr lang="en-IN" sz="2000" dirty="0"/>
          </a:p>
          <a:p>
            <a:pPr>
              <a:buNone/>
            </a:pPr>
            <a:endParaRPr lang="en-IN" sz="1800" dirty="0"/>
          </a:p>
          <a:p>
            <a:pPr>
              <a:buNone/>
            </a:pPr>
            <a:endParaRPr lang="en-IN" sz="1800" dirty="0"/>
          </a:p>
        </p:txBody>
      </p:sp>
      <p:pic>
        <p:nvPicPr>
          <p:cNvPr id="4" name="Picture 3">
            <a:extLst>
              <a:ext uri="{FF2B5EF4-FFF2-40B4-BE49-F238E27FC236}">
                <a16:creationId xmlns:a16="http://schemas.microsoft.com/office/drawing/2014/main" id="{889638CF-C95E-463A-A36B-82CDF9E3CF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0232" y="4005064"/>
            <a:ext cx="1971491" cy="1897377"/>
          </a:xfrm>
          <a:prstGeom prst="rect">
            <a:avLst/>
          </a:prstGeom>
        </p:spPr>
      </p:pic>
      <p:sp>
        <p:nvSpPr>
          <p:cNvPr id="5" name="Slide Number Placeholder 1">
            <a:extLst>
              <a:ext uri="{FF2B5EF4-FFF2-40B4-BE49-F238E27FC236}">
                <a16:creationId xmlns:a16="http://schemas.microsoft.com/office/drawing/2014/main" id="{30286B62-5AE4-4061-9253-E189B7A57265}"/>
              </a:ext>
            </a:extLst>
          </p:cNvPr>
          <p:cNvSpPr>
            <a:spLocks noGrp="1"/>
          </p:cNvSpPr>
          <p:nvPr>
            <p:ph type="sldNum" sz="quarter" idx="12"/>
          </p:nvPr>
        </p:nvSpPr>
        <p:spPr>
          <a:xfrm>
            <a:off x="3275856" y="6381328"/>
            <a:ext cx="2133600" cy="365125"/>
          </a:xfrm>
        </p:spPr>
        <p:txBody>
          <a:bodyPr/>
          <a:lstStyle/>
          <a:p>
            <a:fld id="{9B441236-4707-B342-88D0-23B2CF2BA6BC}" type="slidenum">
              <a:rPr lang="en-US" smtClean="0"/>
              <a:pPr/>
              <a:t>151</a:t>
            </a:fld>
            <a:endParaRPr lang="en-US"/>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E1A011-40C1-41EA-A495-1882447C2438}"/>
              </a:ext>
            </a:extLst>
          </p:cNvPr>
          <p:cNvPicPr>
            <a:picLocks noChangeAspect="1"/>
          </p:cNvPicPr>
          <p:nvPr/>
        </p:nvPicPr>
        <p:blipFill>
          <a:blip r:embed="rId2" cstate="print"/>
          <a:stretch>
            <a:fillRect/>
          </a:stretch>
        </p:blipFill>
        <p:spPr>
          <a:xfrm>
            <a:off x="4821601" y="4758759"/>
            <a:ext cx="3865199" cy="1545545"/>
          </a:xfrm>
          <a:prstGeom prst="rect">
            <a:avLst/>
          </a:prstGeom>
        </p:spPr>
      </p:pic>
      <p:sp>
        <p:nvSpPr>
          <p:cNvPr id="2" name="Title 1"/>
          <p:cNvSpPr>
            <a:spLocks noGrp="1"/>
          </p:cNvSpPr>
          <p:nvPr>
            <p:ph type="title"/>
          </p:nvPr>
        </p:nvSpPr>
        <p:spPr>
          <a:xfrm>
            <a:off x="457200" y="1268760"/>
            <a:ext cx="8229600" cy="864096"/>
          </a:xfrm>
          <a:noFill/>
          <a:scene3d>
            <a:camera prst="orthographicFront"/>
            <a:lightRig rig="threePt" dir="t"/>
          </a:scene3d>
          <a:sp3d>
            <a:bevelT w="114300" prst="artDeco"/>
          </a:sp3d>
        </p:spPr>
        <p:txBody>
          <a:bodyPr>
            <a:normAutofit/>
          </a:bodyPr>
          <a:lstStyle/>
          <a:p>
            <a:r>
              <a:rPr lang="en-US" sz="2100" b="1" dirty="0"/>
              <a:t>7.0  Support Services  </a:t>
            </a:r>
            <a:br>
              <a:rPr lang="en-US" sz="2100" b="1" dirty="0"/>
            </a:br>
            <a:r>
              <a:rPr lang="en-US" sz="2100" b="1" dirty="0"/>
              <a:t>7.3 Quality Control &amp; Testing</a:t>
            </a:r>
            <a:endParaRPr lang="en-IN" sz="2100" dirty="0"/>
          </a:p>
        </p:txBody>
      </p:sp>
      <p:sp>
        <p:nvSpPr>
          <p:cNvPr id="6" name="Content Placeholder 2">
            <a:extLst>
              <a:ext uri="{FF2B5EF4-FFF2-40B4-BE49-F238E27FC236}">
                <a16:creationId xmlns:a16="http://schemas.microsoft.com/office/drawing/2014/main" id="{C06A4042-FDEC-4E26-B059-DE530E7E5187}"/>
              </a:ext>
            </a:extLst>
          </p:cNvPr>
          <p:cNvSpPr>
            <a:spLocks noGrp="1"/>
          </p:cNvSpPr>
          <p:nvPr>
            <p:ph idx="1"/>
          </p:nvPr>
        </p:nvSpPr>
        <p:spPr>
          <a:xfrm>
            <a:off x="511087" y="2485229"/>
            <a:ext cx="8193675" cy="3846804"/>
          </a:xfrm>
          <a:ln w="19050">
            <a:solidFill>
              <a:schemeClr val="accent3">
                <a:lumMod val="75000"/>
              </a:schemeClr>
            </a:solidFill>
          </a:ln>
        </p:spPr>
        <p:txBody>
          <a:bodyPr>
            <a:normAutofit/>
          </a:bodyPr>
          <a:lstStyle/>
          <a:p>
            <a:pPr algn="just"/>
            <a:r>
              <a:rPr lang="en-IN" sz="1800" dirty="0"/>
              <a:t>Sufficient space for storage of chemicals, media, glassware, documents, samples and records,</a:t>
            </a:r>
          </a:p>
          <a:p>
            <a:pPr algn="just"/>
            <a:r>
              <a:rPr lang="en-IN" sz="1800" dirty="0"/>
              <a:t>Trained personnel operating the equipment</a:t>
            </a:r>
          </a:p>
          <a:p>
            <a:pPr algn="just"/>
            <a:r>
              <a:rPr lang="en-IN" sz="1800" dirty="0"/>
              <a:t>Maintain records of each service and calibration for each equipment,</a:t>
            </a:r>
          </a:p>
          <a:p>
            <a:pPr algn="just"/>
            <a:r>
              <a:rPr lang="en-IN" sz="1800" dirty="0"/>
              <a:t>Provide adequate waste bins.</a:t>
            </a:r>
          </a:p>
          <a:p>
            <a:pPr algn="just"/>
            <a:r>
              <a:rPr lang="en-IN" sz="1800" dirty="0"/>
              <a:t>Control step to verify whether instrument / equipment is functioning accurately.</a:t>
            </a:r>
          </a:p>
        </p:txBody>
      </p:sp>
      <p:sp>
        <p:nvSpPr>
          <p:cNvPr id="5" name="Slide Number Placeholder 1">
            <a:extLst>
              <a:ext uri="{FF2B5EF4-FFF2-40B4-BE49-F238E27FC236}">
                <a16:creationId xmlns:a16="http://schemas.microsoft.com/office/drawing/2014/main" id="{E1221851-A3CA-4326-9A98-279B582929C0}"/>
              </a:ext>
            </a:extLst>
          </p:cNvPr>
          <p:cNvSpPr>
            <a:spLocks noGrp="1"/>
          </p:cNvSpPr>
          <p:nvPr>
            <p:ph type="sldNum" sz="quarter" idx="12"/>
          </p:nvPr>
        </p:nvSpPr>
        <p:spPr>
          <a:xfrm>
            <a:off x="3275856" y="6477392"/>
            <a:ext cx="2133600" cy="365125"/>
          </a:xfrm>
        </p:spPr>
        <p:txBody>
          <a:bodyPr/>
          <a:lstStyle/>
          <a:p>
            <a:fld id="{9B441236-4707-B342-88D0-23B2CF2BA6BC}" type="slidenum">
              <a:rPr lang="en-US" smtClean="0"/>
              <a:pPr/>
              <a:t>152</a:t>
            </a:fld>
            <a:endParaRPr lang="en-US"/>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237" y="1340768"/>
            <a:ext cx="8229600" cy="778098"/>
          </a:xfrm>
          <a:noFill/>
          <a:scene3d>
            <a:camera prst="orthographicFront"/>
            <a:lightRig rig="threePt" dir="t"/>
          </a:scene3d>
          <a:sp3d>
            <a:bevelT w="114300" prst="artDeco"/>
          </a:sp3d>
        </p:spPr>
        <p:txBody>
          <a:bodyPr>
            <a:normAutofit/>
          </a:bodyPr>
          <a:lstStyle/>
          <a:p>
            <a:r>
              <a:rPr lang="en-US" sz="2100" b="1" dirty="0"/>
              <a:t>7.0  Support Services  </a:t>
            </a:r>
            <a:br>
              <a:rPr lang="en-US" sz="2100" b="1" dirty="0"/>
            </a:br>
            <a:r>
              <a:rPr lang="en-US" sz="2100" b="1" dirty="0"/>
              <a:t>7.3 Quality Control &amp; Testing Facilities</a:t>
            </a:r>
            <a:endParaRPr lang="en-IN" sz="2100" dirty="0"/>
          </a:p>
        </p:txBody>
      </p:sp>
      <p:sp>
        <p:nvSpPr>
          <p:cNvPr id="4" name="Content Placeholder 2">
            <a:extLst>
              <a:ext uri="{FF2B5EF4-FFF2-40B4-BE49-F238E27FC236}">
                <a16:creationId xmlns:a16="http://schemas.microsoft.com/office/drawing/2014/main" id="{DB2FEAA1-68E8-427F-A51C-7D130DAF45E1}"/>
              </a:ext>
            </a:extLst>
          </p:cNvPr>
          <p:cNvSpPr txBox="1">
            <a:spLocks/>
          </p:cNvSpPr>
          <p:nvPr/>
        </p:nvSpPr>
        <p:spPr>
          <a:xfrm>
            <a:off x="447237" y="2171388"/>
            <a:ext cx="8229600" cy="4185379"/>
          </a:xfrm>
          <a:prstGeom prst="rect">
            <a:avLst/>
          </a:prstGeom>
          <a:ln>
            <a:solidFill>
              <a:schemeClr val="accent3">
                <a:lumMod val="75000"/>
              </a:schemeClr>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pitchFamily="34" charset="0"/>
              <a:buNone/>
            </a:pPr>
            <a:r>
              <a:rPr lang="en-US" sz="1800" b="1" u="sng" dirty="0">
                <a:latin typeface="Arial" panose="020B0604020202020204" pitchFamily="34" charset="0"/>
                <a:cs typeface="Arial" panose="020B0604020202020204" pitchFamily="34" charset="0"/>
              </a:rPr>
              <a:t>7.3.4 E</a:t>
            </a:r>
            <a:r>
              <a:rPr lang="en-IN" sz="1800" b="1" u="sng" dirty="0">
                <a:latin typeface="Arial" panose="020B0604020202020204" pitchFamily="34" charset="0"/>
                <a:cs typeface="Arial" panose="020B0604020202020204" pitchFamily="34" charset="0"/>
              </a:rPr>
              <a:t>stablished and documented sampling procedures.</a:t>
            </a:r>
          </a:p>
          <a:p>
            <a:pPr algn="just">
              <a:buFont typeface="Arial" pitchFamily="34" charset="0"/>
              <a:buNone/>
            </a:pPr>
            <a:endParaRPr lang="en-IN" sz="1200" dirty="0">
              <a:latin typeface="Arial" panose="020B0604020202020204" pitchFamily="34" charset="0"/>
              <a:cs typeface="Arial" panose="020B0604020202020204" pitchFamily="34" charset="0"/>
            </a:endParaRPr>
          </a:p>
          <a:p>
            <a:pPr algn="just">
              <a:buFont typeface="Wingdings" panose="05000000000000000000" pitchFamily="2" charset="2"/>
              <a:buChar char="Ø"/>
            </a:pPr>
            <a:r>
              <a:rPr lang="en-IN" sz="1600" u="sng" dirty="0">
                <a:latin typeface="Arial" panose="020B0604020202020204" pitchFamily="34" charset="0"/>
                <a:cs typeface="Arial" panose="020B0604020202020204" pitchFamily="34" charset="0"/>
              </a:rPr>
              <a:t>Sampling procedure shall consist of ???</a:t>
            </a:r>
          </a:p>
          <a:p>
            <a:pPr algn="just"/>
            <a:r>
              <a:rPr lang="en-IN" sz="1600" dirty="0">
                <a:latin typeface="Arial" panose="020B0604020202020204" pitchFamily="34" charset="0"/>
                <a:cs typeface="Arial" panose="020B0604020202020204" pitchFamily="34" charset="0"/>
              </a:rPr>
              <a:t>Sampling equipment and type of sample container to be used</a:t>
            </a:r>
          </a:p>
          <a:p>
            <a:pPr algn="just"/>
            <a:r>
              <a:rPr lang="en-IN" sz="1600" dirty="0">
                <a:latin typeface="Arial" panose="020B0604020202020204" pitchFamily="34" charset="0"/>
                <a:cs typeface="Arial" panose="020B0604020202020204" pitchFamily="34" charset="0"/>
              </a:rPr>
              <a:t>Method and frequency of sampling</a:t>
            </a:r>
          </a:p>
          <a:p>
            <a:pPr algn="just"/>
            <a:r>
              <a:rPr lang="en-IN" sz="1600" dirty="0">
                <a:latin typeface="Arial" panose="020B0604020202020204" pitchFamily="34" charset="0"/>
                <a:cs typeface="Arial" panose="020B0604020202020204" pitchFamily="34" charset="0"/>
              </a:rPr>
              <a:t>Sample storage and handling requirements prior to testing, e.g. to minimise separation of mixed powders</a:t>
            </a:r>
          </a:p>
          <a:p>
            <a:pPr algn="just"/>
            <a:r>
              <a:rPr lang="en-IN" sz="1600" dirty="0">
                <a:latin typeface="Arial" panose="020B0604020202020204" pitchFamily="34" charset="0"/>
                <a:cs typeface="Arial" panose="020B0604020202020204" pitchFamily="34" charset="0"/>
              </a:rPr>
              <a:t>Quantity of sample required</a:t>
            </a:r>
          </a:p>
          <a:p>
            <a:pPr algn="just"/>
            <a:r>
              <a:rPr lang="en-IN" sz="1600" dirty="0">
                <a:latin typeface="Arial" panose="020B0604020202020204" pitchFamily="34" charset="0"/>
                <a:cs typeface="Arial" panose="020B0604020202020204" pitchFamily="34" charset="0"/>
              </a:rPr>
              <a:t>Special precautions to maintain homogeneity of sample</a:t>
            </a:r>
          </a:p>
          <a:p>
            <a:pPr algn="just"/>
            <a:r>
              <a:rPr lang="en-IN" sz="1600" dirty="0">
                <a:latin typeface="Arial" panose="020B0604020202020204" pitchFamily="34" charset="0"/>
                <a:cs typeface="Arial" panose="020B0604020202020204" pitchFamily="34" charset="0"/>
              </a:rPr>
              <a:t>Instructions for subdivision of sample</a:t>
            </a:r>
          </a:p>
          <a:p>
            <a:pPr algn="just"/>
            <a:r>
              <a:rPr lang="en-IN" sz="1600" dirty="0">
                <a:latin typeface="Arial" panose="020B0604020202020204" pitchFamily="34" charset="0"/>
                <a:cs typeface="Arial" panose="020B0604020202020204" pitchFamily="34" charset="0"/>
              </a:rPr>
              <a:t>Cleaning and storage of sampling equipment &amp; reusable containers</a:t>
            </a:r>
            <a:endParaRPr lang="en-IN" sz="1200" dirty="0">
              <a:latin typeface="Arial" panose="020B0604020202020204" pitchFamily="34" charset="0"/>
              <a:cs typeface="Arial" panose="020B0604020202020204" pitchFamily="34" charset="0"/>
            </a:endParaRPr>
          </a:p>
          <a:p>
            <a:pPr algn="just">
              <a:buFont typeface="Wingdings" panose="05000000000000000000" pitchFamily="2" charset="2"/>
              <a:buChar char="Ø"/>
            </a:pPr>
            <a:r>
              <a:rPr lang="en-IN" sz="1600" dirty="0">
                <a:latin typeface="Arial" panose="020B0604020202020204" pitchFamily="34" charset="0"/>
                <a:cs typeface="Arial" panose="020B0604020202020204" pitchFamily="34" charset="0"/>
              </a:rPr>
              <a:t>Sample containers labelling w.r.t contents, sample identification number, lot number and date sampled.</a:t>
            </a:r>
            <a:endParaRPr lang="en-IN" sz="1100" dirty="0">
              <a:latin typeface="Arial" panose="020B0604020202020204" pitchFamily="34" charset="0"/>
              <a:cs typeface="Arial" panose="020B0604020202020204" pitchFamily="34" charset="0"/>
            </a:endParaRPr>
          </a:p>
          <a:p>
            <a:pPr algn="just">
              <a:buFont typeface="Wingdings" panose="05000000000000000000" pitchFamily="2" charset="2"/>
              <a:buChar char="Ø"/>
            </a:pPr>
            <a:r>
              <a:rPr lang="en-IN" sz="1600" dirty="0">
                <a:latin typeface="Arial" panose="020B0604020202020204" pitchFamily="34" charset="0"/>
                <a:cs typeface="Arial" panose="020B0604020202020204" pitchFamily="34" charset="0"/>
              </a:rPr>
              <a:t>Document tables or notes used for calculation.</a:t>
            </a:r>
          </a:p>
          <a:p>
            <a:pPr>
              <a:buFont typeface="Arial" pitchFamily="34" charset="0"/>
              <a:buNone/>
            </a:pPr>
            <a:endParaRPr lang="en-IN" sz="1600"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0B077E0-7C3E-4E95-8F16-9CA9C078C128}"/>
              </a:ext>
            </a:extLst>
          </p:cNvPr>
          <p:cNvSpPr>
            <a:spLocks noGrp="1"/>
          </p:cNvSpPr>
          <p:nvPr>
            <p:ph type="sldNum" sz="quarter" idx="12"/>
          </p:nvPr>
        </p:nvSpPr>
        <p:spPr>
          <a:xfrm>
            <a:off x="3563888" y="6492875"/>
            <a:ext cx="2133600" cy="365125"/>
          </a:xfrm>
        </p:spPr>
        <p:txBody>
          <a:bodyPr/>
          <a:lstStyle/>
          <a:p>
            <a:fld id="{9B441236-4707-B342-88D0-23B2CF2BA6BC}" type="slidenum">
              <a:rPr lang="en-US" smtClean="0"/>
              <a:pPr/>
              <a:t>153</a:t>
            </a:fld>
            <a:endParaRPr lang="en-US"/>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457" y="1340768"/>
            <a:ext cx="8229600" cy="864096"/>
          </a:xfrm>
          <a:noFill/>
          <a:scene3d>
            <a:camera prst="orthographicFront"/>
            <a:lightRig rig="threePt" dir="t"/>
          </a:scene3d>
          <a:sp3d>
            <a:bevelT w="114300" prst="artDeco"/>
          </a:sp3d>
        </p:spPr>
        <p:txBody>
          <a:bodyPr>
            <a:normAutofit/>
          </a:bodyPr>
          <a:lstStyle/>
          <a:p>
            <a:r>
              <a:rPr lang="en-US" sz="2100" b="1" dirty="0"/>
              <a:t>7.0  Support Services  </a:t>
            </a:r>
            <a:br>
              <a:rPr lang="en-US" sz="2100" b="1" dirty="0"/>
            </a:br>
            <a:r>
              <a:rPr lang="en-US" sz="2100" b="1" dirty="0"/>
              <a:t>7.3 Quality Control &amp; Testing Facilities</a:t>
            </a:r>
            <a:endParaRPr lang="en-IN" sz="2100" dirty="0"/>
          </a:p>
        </p:txBody>
      </p:sp>
      <p:sp>
        <p:nvSpPr>
          <p:cNvPr id="3" name="Content Placeholder 2"/>
          <p:cNvSpPr>
            <a:spLocks noGrp="1"/>
          </p:cNvSpPr>
          <p:nvPr>
            <p:ph idx="1"/>
          </p:nvPr>
        </p:nvSpPr>
        <p:spPr>
          <a:xfrm>
            <a:off x="457200" y="2348880"/>
            <a:ext cx="8229600" cy="3960440"/>
          </a:xfrm>
          <a:ln>
            <a:solidFill>
              <a:schemeClr val="accent2">
                <a:lumMod val="75000"/>
              </a:schemeClr>
            </a:solidFill>
          </a:ln>
        </p:spPr>
        <p:txBody>
          <a:bodyPr>
            <a:normAutofit/>
          </a:bodyPr>
          <a:lstStyle/>
          <a:p>
            <a:pPr>
              <a:buNone/>
            </a:pPr>
            <a:r>
              <a:rPr lang="en-US" sz="1800" b="1" dirty="0"/>
              <a:t>7.3.5  Analysis and Validation</a:t>
            </a:r>
          </a:p>
          <a:p>
            <a:pPr>
              <a:buNone/>
            </a:pPr>
            <a:r>
              <a:rPr lang="en-US" sz="1800" b="1" dirty="0"/>
              <a:t> </a:t>
            </a:r>
          </a:p>
          <a:p>
            <a:pPr>
              <a:buFont typeface="Wingdings" panose="05000000000000000000" pitchFamily="2" charset="2"/>
              <a:buChar char="Ø"/>
            </a:pPr>
            <a:r>
              <a:rPr lang="en-US" sz="1800" dirty="0"/>
              <a:t>Written SOP for reagent preparation used in analysis</a:t>
            </a:r>
          </a:p>
          <a:p>
            <a:pPr>
              <a:buFont typeface="Wingdings" panose="05000000000000000000" pitchFamily="2" charset="2"/>
              <a:buChar char="Ø"/>
            </a:pPr>
            <a:r>
              <a:rPr lang="en-US" sz="1800" dirty="0"/>
              <a:t>Label all Reagents and Reference standards with following information:</a:t>
            </a:r>
          </a:p>
          <a:p>
            <a:pPr lvl="0"/>
            <a:r>
              <a:rPr lang="en-IN" sz="1800" dirty="0"/>
              <a:t>date of receipt or preparation, </a:t>
            </a:r>
          </a:p>
          <a:p>
            <a:pPr lvl="0"/>
            <a:r>
              <a:rPr lang="en-IN" sz="1800" dirty="0"/>
              <a:t>their concentration,                            </a:t>
            </a:r>
          </a:p>
          <a:p>
            <a:pPr lvl="0"/>
            <a:r>
              <a:rPr lang="en-IN" sz="1800" dirty="0"/>
              <a:t>standardisation factor, </a:t>
            </a:r>
          </a:p>
          <a:p>
            <a:pPr lvl="0"/>
            <a:r>
              <a:rPr lang="en-IN" sz="1800" dirty="0"/>
              <a:t>shelf life</a:t>
            </a:r>
          </a:p>
          <a:p>
            <a:pPr lvl="0"/>
            <a:r>
              <a:rPr lang="en-IN" sz="1800" dirty="0"/>
              <a:t>storage conditions</a:t>
            </a:r>
          </a:p>
          <a:p>
            <a:endParaRPr lang="en-IN" sz="2000" dirty="0"/>
          </a:p>
          <a:p>
            <a:pPr>
              <a:buNone/>
            </a:pPr>
            <a:endParaRPr lang="en-IN" sz="2000" dirty="0"/>
          </a:p>
        </p:txBody>
      </p:sp>
      <p:pic>
        <p:nvPicPr>
          <p:cNvPr id="4" name="Picture 3" descr="Image result for Pictures of Processing of Health Supplements &amp; Nutraceuticals"/>
          <p:cNvPicPr/>
          <p:nvPr/>
        </p:nvPicPr>
        <p:blipFill>
          <a:blip r:embed="rId2" cstate="print"/>
          <a:srcRect/>
          <a:stretch>
            <a:fillRect/>
          </a:stretch>
        </p:blipFill>
        <p:spPr bwMode="auto">
          <a:xfrm>
            <a:off x="4860032" y="3861048"/>
            <a:ext cx="3744416" cy="2376264"/>
          </a:xfrm>
          <a:prstGeom prst="rect">
            <a:avLst/>
          </a:prstGeom>
          <a:noFill/>
          <a:ln w="9525">
            <a:noFill/>
            <a:miter lim="800000"/>
            <a:headEnd/>
            <a:tailEnd/>
          </a:ln>
        </p:spPr>
      </p:pic>
      <p:sp>
        <p:nvSpPr>
          <p:cNvPr id="5" name="Slide Number Placeholder 1">
            <a:extLst>
              <a:ext uri="{FF2B5EF4-FFF2-40B4-BE49-F238E27FC236}">
                <a16:creationId xmlns:a16="http://schemas.microsoft.com/office/drawing/2014/main" id="{59DC9ED5-0D68-4543-8F59-A01D19C587E5}"/>
              </a:ext>
            </a:extLst>
          </p:cNvPr>
          <p:cNvSpPr>
            <a:spLocks noGrp="1"/>
          </p:cNvSpPr>
          <p:nvPr>
            <p:ph type="sldNum" sz="quarter" idx="12"/>
          </p:nvPr>
        </p:nvSpPr>
        <p:spPr>
          <a:xfrm>
            <a:off x="3923928" y="6453336"/>
            <a:ext cx="2133600" cy="365125"/>
          </a:xfrm>
        </p:spPr>
        <p:txBody>
          <a:bodyPr/>
          <a:lstStyle/>
          <a:p>
            <a:fld id="{9B441236-4707-B342-88D0-23B2CF2BA6BC}" type="slidenum">
              <a:rPr lang="en-US" smtClean="0"/>
              <a:pPr/>
              <a:t>154</a:t>
            </a:fld>
            <a:endParaRPr lang="en-US"/>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67F804-088A-41E3-900E-B8B898CFEEA3}"/>
              </a:ext>
            </a:extLst>
          </p:cNvPr>
          <p:cNvSpPr>
            <a:spLocks noGrp="1"/>
          </p:cNvSpPr>
          <p:nvPr>
            <p:ph idx="1"/>
          </p:nvPr>
        </p:nvSpPr>
        <p:spPr>
          <a:xfrm>
            <a:off x="455081" y="2564904"/>
            <a:ext cx="8229600" cy="2196244"/>
          </a:xfrm>
          <a:ln>
            <a:noFill/>
          </a:ln>
        </p:spPr>
        <p:txBody>
          <a:bodyPr>
            <a:normAutofit/>
          </a:bodyPr>
          <a:lstStyle/>
          <a:p>
            <a:pPr algn="just">
              <a:buFont typeface="Wingdings" panose="05000000000000000000" pitchFamily="2" charset="2"/>
              <a:buChar char="Ø"/>
            </a:pPr>
            <a:r>
              <a:rPr lang="en-IN" sz="2000" dirty="0"/>
              <a:t>Reference std and Secondary std to be stored, handled and used according to instructions. </a:t>
            </a:r>
          </a:p>
          <a:p>
            <a:pPr algn="just">
              <a:buFont typeface="Wingdings" panose="05000000000000000000" pitchFamily="2" charset="2"/>
              <a:buChar char="Ø"/>
            </a:pPr>
            <a:r>
              <a:rPr lang="en-IN" sz="2000" u="sng" dirty="0"/>
              <a:t>Sample analysis by</a:t>
            </a:r>
            <a:r>
              <a:rPr lang="en-IN" sz="2000" dirty="0"/>
              <a:t> </a:t>
            </a:r>
          </a:p>
          <a:p>
            <a:pPr algn="just"/>
            <a:r>
              <a:rPr lang="en-IN" sz="2000" dirty="0"/>
              <a:t>written procedures, </a:t>
            </a:r>
          </a:p>
          <a:p>
            <a:pPr algn="just"/>
            <a:r>
              <a:rPr lang="en-IN" sz="2000" dirty="0"/>
              <a:t>using legally required / internationally accepted test methods  </a:t>
            </a:r>
          </a:p>
          <a:p>
            <a:pPr algn="just"/>
            <a:r>
              <a:rPr lang="en-IN" sz="2000" dirty="0"/>
              <a:t>scientifically validated methods for the required sample matrix.</a:t>
            </a:r>
          </a:p>
        </p:txBody>
      </p:sp>
      <p:sp>
        <p:nvSpPr>
          <p:cNvPr id="4" name="Title 1">
            <a:extLst>
              <a:ext uri="{FF2B5EF4-FFF2-40B4-BE49-F238E27FC236}">
                <a16:creationId xmlns:a16="http://schemas.microsoft.com/office/drawing/2014/main" id="{7A6D0B10-7641-4882-9F58-31876532C347}"/>
              </a:ext>
            </a:extLst>
          </p:cNvPr>
          <p:cNvSpPr>
            <a:spLocks noGrp="1"/>
          </p:cNvSpPr>
          <p:nvPr>
            <p:ph type="title"/>
          </p:nvPr>
        </p:nvSpPr>
        <p:spPr>
          <a:xfrm>
            <a:off x="457200" y="1336725"/>
            <a:ext cx="8229600" cy="850106"/>
          </a:xfrm>
          <a:noFill/>
          <a:scene3d>
            <a:camera prst="orthographicFront"/>
            <a:lightRig rig="threePt" dir="t"/>
          </a:scene3d>
          <a:sp3d>
            <a:bevelT w="114300" prst="artDeco"/>
          </a:sp3d>
        </p:spPr>
        <p:txBody>
          <a:bodyPr>
            <a:normAutofit/>
          </a:bodyPr>
          <a:lstStyle/>
          <a:p>
            <a:r>
              <a:rPr lang="en-US" sz="2100" b="1" dirty="0"/>
              <a:t>7.0  Support Services  </a:t>
            </a:r>
            <a:br>
              <a:rPr lang="en-US" sz="2100" b="1" dirty="0"/>
            </a:br>
            <a:r>
              <a:rPr lang="en-US" sz="2100" b="1" dirty="0"/>
              <a:t>7.3 Quality Control &amp; Testing Facilities</a:t>
            </a:r>
            <a:endParaRPr lang="en-IN" sz="2100" dirty="0"/>
          </a:p>
        </p:txBody>
      </p:sp>
      <p:sp>
        <p:nvSpPr>
          <p:cNvPr id="2" name="Rectangle: Rounded Corners 1">
            <a:extLst>
              <a:ext uri="{FF2B5EF4-FFF2-40B4-BE49-F238E27FC236}">
                <a16:creationId xmlns:a16="http://schemas.microsoft.com/office/drawing/2014/main" id="{BC6DD60D-3DBF-4CB9-9A4F-A50BA9AEB778}"/>
              </a:ext>
            </a:extLst>
          </p:cNvPr>
          <p:cNvSpPr/>
          <p:nvPr/>
        </p:nvSpPr>
        <p:spPr>
          <a:xfrm>
            <a:off x="455081" y="2348879"/>
            <a:ext cx="8229600" cy="2563279"/>
          </a:xfrm>
          <a:prstGeom prst="roundRect">
            <a:avLst>
              <a:gd name="adj" fmla="val 9414"/>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F69FBC8-7902-4F17-B255-0AF4CCBEB3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072" y="4956507"/>
            <a:ext cx="2247900" cy="1757201"/>
          </a:xfrm>
          <a:prstGeom prst="rect">
            <a:avLst/>
          </a:prstGeom>
        </p:spPr>
      </p:pic>
      <p:pic>
        <p:nvPicPr>
          <p:cNvPr id="9" name="Picture 8">
            <a:extLst>
              <a:ext uri="{FF2B5EF4-FFF2-40B4-BE49-F238E27FC236}">
                <a16:creationId xmlns:a16="http://schemas.microsoft.com/office/drawing/2014/main" id="{9885E55A-791A-4D67-8DE3-7E6B3B3A91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7983" y="5074206"/>
            <a:ext cx="2295525" cy="1562100"/>
          </a:xfrm>
          <a:prstGeom prst="rect">
            <a:avLst/>
          </a:prstGeom>
        </p:spPr>
      </p:pic>
      <p:sp>
        <p:nvSpPr>
          <p:cNvPr id="8" name="Slide Number Placeholder 1">
            <a:extLst>
              <a:ext uri="{FF2B5EF4-FFF2-40B4-BE49-F238E27FC236}">
                <a16:creationId xmlns:a16="http://schemas.microsoft.com/office/drawing/2014/main" id="{9F58187F-A448-4619-B2CB-CB53F76408BA}"/>
              </a:ext>
            </a:extLst>
          </p:cNvPr>
          <p:cNvSpPr>
            <a:spLocks noGrp="1"/>
          </p:cNvSpPr>
          <p:nvPr>
            <p:ph type="sldNum" sz="quarter" idx="12"/>
          </p:nvPr>
        </p:nvSpPr>
        <p:spPr>
          <a:xfrm>
            <a:off x="3275856" y="6492875"/>
            <a:ext cx="2133600" cy="365125"/>
          </a:xfrm>
        </p:spPr>
        <p:txBody>
          <a:bodyPr/>
          <a:lstStyle/>
          <a:p>
            <a:fld id="{9B441236-4707-B342-88D0-23B2CF2BA6BC}" type="slidenum">
              <a:rPr lang="en-US" smtClean="0"/>
              <a:pPr/>
              <a:t>155</a:t>
            </a:fld>
            <a:endParaRPr lang="en-US"/>
          </a:p>
        </p:txBody>
      </p:sp>
    </p:spTree>
    <p:extLst>
      <p:ext uri="{BB962C8B-B14F-4D97-AF65-F5344CB8AC3E}">
        <p14:creationId xmlns:p14="http://schemas.microsoft.com/office/powerpoint/2010/main" val="8772023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017" y="1382648"/>
            <a:ext cx="8229600" cy="778098"/>
          </a:xfrm>
          <a:noFill/>
          <a:scene3d>
            <a:camera prst="orthographicFront"/>
            <a:lightRig rig="threePt" dir="t"/>
          </a:scene3d>
          <a:sp3d>
            <a:bevelT w="114300" prst="artDeco"/>
          </a:sp3d>
        </p:spPr>
        <p:txBody>
          <a:bodyPr>
            <a:normAutofit/>
          </a:bodyPr>
          <a:lstStyle/>
          <a:p>
            <a:r>
              <a:rPr lang="en-US" sz="2100" b="1" dirty="0"/>
              <a:t>7.0  Support Services  </a:t>
            </a:r>
            <a:br>
              <a:rPr lang="en-US" sz="2100" b="1" dirty="0"/>
            </a:br>
            <a:r>
              <a:rPr lang="en-US" sz="2100" b="1" dirty="0"/>
              <a:t>7.3 Quality Control &amp; Testing Facilities</a:t>
            </a:r>
            <a:endParaRPr lang="en-IN" sz="2100" dirty="0"/>
          </a:p>
        </p:txBody>
      </p:sp>
      <p:sp>
        <p:nvSpPr>
          <p:cNvPr id="3" name="Content Placeholder 2"/>
          <p:cNvSpPr>
            <a:spLocks noGrp="1"/>
          </p:cNvSpPr>
          <p:nvPr>
            <p:ph idx="1"/>
          </p:nvPr>
        </p:nvSpPr>
        <p:spPr>
          <a:xfrm>
            <a:off x="460017" y="2276872"/>
            <a:ext cx="8363272" cy="4079478"/>
          </a:xfrm>
          <a:ln>
            <a:solidFill>
              <a:schemeClr val="accent2">
                <a:lumMod val="75000"/>
              </a:schemeClr>
            </a:solidFill>
          </a:ln>
        </p:spPr>
        <p:txBody>
          <a:bodyPr>
            <a:normAutofit fontScale="92500" lnSpcReduction="10000"/>
          </a:bodyPr>
          <a:lstStyle/>
          <a:p>
            <a:pPr>
              <a:buNone/>
            </a:pPr>
            <a:r>
              <a:rPr lang="en-US" sz="1800" b="1" dirty="0"/>
              <a:t>7.3.5  Analysis and Validation</a:t>
            </a:r>
            <a:endParaRPr lang="en-IN" sz="1600" b="1" dirty="0"/>
          </a:p>
          <a:p>
            <a:pPr marL="0" indent="0">
              <a:buNone/>
            </a:pPr>
            <a:r>
              <a:rPr lang="en-US" sz="1800" b="1" dirty="0"/>
              <a:t>Validation studies &gt;&gt; essential part of GMP &gt;&gt; conducted as per pre-defined protocols</a:t>
            </a:r>
          </a:p>
          <a:p>
            <a:pPr>
              <a:buNone/>
            </a:pPr>
            <a:endParaRPr lang="en-IN" sz="1800" dirty="0"/>
          </a:p>
          <a:p>
            <a:pPr>
              <a:buNone/>
            </a:pPr>
            <a:r>
              <a:rPr lang="en-IN" sz="1800" dirty="0"/>
              <a:t>Validation  parameters are :</a:t>
            </a:r>
          </a:p>
          <a:p>
            <a:pPr lvl="0">
              <a:buFont typeface="Wingdings" pitchFamily="2" charset="2"/>
              <a:buChar char="§"/>
            </a:pPr>
            <a:r>
              <a:rPr lang="en-IN" sz="1800" dirty="0"/>
              <a:t>Specificity / selectivity;</a:t>
            </a:r>
          </a:p>
          <a:p>
            <a:pPr lvl="0">
              <a:buFont typeface="Wingdings" pitchFamily="2" charset="2"/>
              <a:buChar char="§"/>
            </a:pPr>
            <a:r>
              <a:rPr lang="en-IN" sz="1800" dirty="0"/>
              <a:t>Recovery;</a:t>
            </a:r>
          </a:p>
          <a:p>
            <a:pPr lvl="0">
              <a:buFont typeface="Wingdings" pitchFamily="2" charset="2"/>
              <a:buChar char="§"/>
            </a:pPr>
            <a:r>
              <a:rPr lang="en-IN" sz="1800" dirty="0"/>
              <a:t>Precision;</a:t>
            </a:r>
          </a:p>
          <a:p>
            <a:pPr lvl="0">
              <a:buFont typeface="Wingdings" pitchFamily="2" charset="2"/>
              <a:buChar char="§"/>
            </a:pPr>
            <a:r>
              <a:rPr lang="en-IN" sz="1800" dirty="0"/>
              <a:t>Linearity and range;</a:t>
            </a:r>
          </a:p>
          <a:p>
            <a:pPr lvl="0">
              <a:buFont typeface="Wingdings" pitchFamily="2" charset="2"/>
              <a:buChar char="§"/>
            </a:pPr>
            <a:r>
              <a:rPr lang="en-IN" sz="1800" dirty="0"/>
              <a:t>Accuracy;</a:t>
            </a:r>
          </a:p>
          <a:p>
            <a:pPr lvl="0">
              <a:buFont typeface="Wingdings" pitchFamily="2" charset="2"/>
              <a:buChar char="§"/>
            </a:pPr>
            <a:r>
              <a:rPr lang="en-IN" sz="1800" dirty="0"/>
              <a:t>Limit of Detection (LOD) / Limit of Quantification (LOQ)</a:t>
            </a:r>
          </a:p>
          <a:p>
            <a:pPr lvl="0">
              <a:buNone/>
            </a:pPr>
            <a:endParaRPr lang="en-IN" sz="1800" dirty="0"/>
          </a:p>
          <a:p>
            <a:pPr algn="just"/>
            <a:r>
              <a:rPr lang="en-IN" sz="1800" dirty="0"/>
              <a:t>Record and retain the details of  Validation studies </a:t>
            </a:r>
          </a:p>
          <a:p>
            <a:pPr algn="just"/>
            <a:r>
              <a:rPr lang="en-IN" sz="1800" dirty="0"/>
              <a:t>Analysis results to be within the validated range of the methods used.</a:t>
            </a:r>
          </a:p>
        </p:txBody>
      </p:sp>
      <p:sp>
        <p:nvSpPr>
          <p:cNvPr id="4" name="Rectangle: Rounded Corners 3">
            <a:extLst>
              <a:ext uri="{FF2B5EF4-FFF2-40B4-BE49-F238E27FC236}">
                <a16:creationId xmlns:a16="http://schemas.microsoft.com/office/drawing/2014/main" id="{0C3756C1-3FD0-449E-8BB3-9159AF9BDD4D}"/>
              </a:ext>
            </a:extLst>
          </p:cNvPr>
          <p:cNvSpPr/>
          <p:nvPr/>
        </p:nvSpPr>
        <p:spPr>
          <a:xfrm>
            <a:off x="460017" y="3140968"/>
            <a:ext cx="8363272" cy="2448272"/>
          </a:xfrm>
          <a:prstGeom prst="roundRect">
            <a:avLst>
              <a:gd name="adj" fmla="val 10625"/>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68BE57D-F64D-4F0C-BAA1-69B5084C0B60}"/>
              </a:ext>
            </a:extLst>
          </p:cNvPr>
          <p:cNvPicPr>
            <a:picLocks noChangeAspect="1"/>
          </p:cNvPicPr>
          <p:nvPr/>
        </p:nvPicPr>
        <p:blipFill rotWithShape="1">
          <a:blip r:embed="rId2" cstate="print"/>
          <a:srcRect b="9527"/>
          <a:stretch/>
        </p:blipFill>
        <p:spPr>
          <a:xfrm>
            <a:off x="4224530" y="3356992"/>
            <a:ext cx="2857500" cy="1413277"/>
          </a:xfrm>
          <a:prstGeom prst="rect">
            <a:avLst/>
          </a:prstGeom>
        </p:spPr>
      </p:pic>
      <p:pic>
        <p:nvPicPr>
          <p:cNvPr id="9" name="Picture 8">
            <a:extLst>
              <a:ext uri="{FF2B5EF4-FFF2-40B4-BE49-F238E27FC236}">
                <a16:creationId xmlns:a16="http://schemas.microsoft.com/office/drawing/2014/main" id="{B40CA683-1210-4F90-B3E0-E27A9D79AE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2372" y="3628653"/>
            <a:ext cx="1571611" cy="1571611"/>
          </a:xfrm>
          <a:prstGeom prst="rect">
            <a:avLst/>
          </a:prstGeom>
        </p:spPr>
      </p:pic>
      <p:sp>
        <p:nvSpPr>
          <p:cNvPr id="7" name="Slide Number Placeholder 1">
            <a:extLst>
              <a:ext uri="{FF2B5EF4-FFF2-40B4-BE49-F238E27FC236}">
                <a16:creationId xmlns:a16="http://schemas.microsoft.com/office/drawing/2014/main" id="{DB25E7DE-BF40-4459-842D-6C937E5862B4}"/>
              </a:ext>
            </a:extLst>
          </p:cNvPr>
          <p:cNvSpPr>
            <a:spLocks noGrp="1"/>
          </p:cNvSpPr>
          <p:nvPr>
            <p:ph type="sldNum" sz="quarter" idx="12"/>
          </p:nvPr>
        </p:nvSpPr>
        <p:spPr>
          <a:xfrm>
            <a:off x="3059832" y="6453336"/>
            <a:ext cx="2133600" cy="365125"/>
          </a:xfrm>
        </p:spPr>
        <p:txBody>
          <a:bodyPr/>
          <a:lstStyle/>
          <a:p>
            <a:fld id="{9B441236-4707-B342-88D0-23B2CF2BA6BC}" type="slidenum">
              <a:rPr lang="en-US" smtClean="0"/>
              <a:pPr/>
              <a:t>156</a:t>
            </a:fld>
            <a:endParaRPr lang="en-US"/>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5ED4E2-DE5B-4911-B9EF-C22D75D737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8595" y="4049613"/>
            <a:ext cx="2339869" cy="2043683"/>
          </a:xfrm>
          <a:prstGeom prst="rect">
            <a:avLst/>
          </a:prstGeom>
        </p:spPr>
      </p:pic>
      <p:sp>
        <p:nvSpPr>
          <p:cNvPr id="4" name="Content Placeholder 2">
            <a:extLst>
              <a:ext uri="{FF2B5EF4-FFF2-40B4-BE49-F238E27FC236}">
                <a16:creationId xmlns:a16="http://schemas.microsoft.com/office/drawing/2014/main" id="{7CFD5D57-40E9-40EC-BD77-BF69E7A4987D}"/>
              </a:ext>
            </a:extLst>
          </p:cNvPr>
          <p:cNvSpPr>
            <a:spLocks noGrp="1"/>
          </p:cNvSpPr>
          <p:nvPr>
            <p:ph idx="1"/>
          </p:nvPr>
        </p:nvSpPr>
        <p:spPr>
          <a:xfrm>
            <a:off x="457200" y="2177437"/>
            <a:ext cx="8229600" cy="3910774"/>
          </a:xfrm>
          <a:ln>
            <a:solidFill>
              <a:schemeClr val="accent3">
                <a:lumMod val="75000"/>
              </a:schemeClr>
            </a:solidFill>
          </a:ln>
        </p:spPr>
        <p:txBody>
          <a:bodyPr>
            <a:normAutofit fontScale="92500" lnSpcReduction="20000"/>
          </a:bodyPr>
          <a:lstStyle/>
          <a:p>
            <a:pPr algn="just">
              <a:buNone/>
            </a:pPr>
            <a:r>
              <a:rPr lang="en-US" sz="2200" b="1" u="sng" dirty="0"/>
              <a:t>7.3.5  Analysis and Validation</a:t>
            </a:r>
            <a:endParaRPr lang="en-US" sz="1900" b="1" u="sng" dirty="0"/>
          </a:p>
          <a:p>
            <a:pPr algn="just">
              <a:buNone/>
            </a:pPr>
            <a:endParaRPr lang="en-IN" sz="1900" b="1" dirty="0"/>
          </a:p>
          <a:p>
            <a:pPr algn="just">
              <a:buNone/>
            </a:pPr>
            <a:r>
              <a:rPr lang="en-IN" sz="1900" b="1" u="sng" dirty="0"/>
              <a:t>Pre-requisites of Process Validation:</a:t>
            </a:r>
          </a:p>
          <a:p>
            <a:pPr algn="just"/>
            <a:r>
              <a:rPr lang="en-IN" sz="1900" dirty="0"/>
              <a:t>Appropriately qualified personnel, premises, utilities, support systems &amp; equipment. </a:t>
            </a:r>
          </a:p>
          <a:p>
            <a:pPr algn="just">
              <a:buNone/>
            </a:pPr>
            <a:endParaRPr lang="en-IN" sz="1900" dirty="0"/>
          </a:p>
          <a:p>
            <a:pPr algn="just"/>
            <a:r>
              <a:rPr lang="en-IN" sz="1900" dirty="0"/>
              <a:t>Consider materials, environmental controls, measuring systems, apparatus &amp; methods.  </a:t>
            </a:r>
          </a:p>
          <a:p>
            <a:pPr algn="just">
              <a:buNone/>
            </a:pPr>
            <a:endParaRPr lang="en-IN" sz="1900" dirty="0"/>
          </a:p>
          <a:p>
            <a:pPr algn="just"/>
            <a:r>
              <a:rPr lang="en-IN" sz="1900" dirty="0"/>
              <a:t>Three batches to be considered as acceptable number. </a:t>
            </a:r>
          </a:p>
          <a:p>
            <a:pPr algn="just">
              <a:buNone/>
            </a:pPr>
            <a:endParaRPr lang="en-IN" sz="1900" dirty="0"/>
          </a:p>
          <a:p>
            <a:pPr algn="just"/>
            <a:r>
              <a:rPr lang="en-IN" sz="1900" u="sng" dirty="0"/>
              <a:t>The number of batches :</a:t>
            </a:r>
            <a:r>
              <a:rPr lang="en-IN" sz="1900" dirty="0"/>
              <a:t> </a:t>
            </a:r>
          </a:p>
          <a:p>
            <a:pPr marL="0" indent="0" algn="just">
              <a:buNone/>
            </a:pPr>
            <a:r>
              <a:rPr lang="en-IN" sz="1900" dirty="0"/>
              <a:t>       - Justified </a:t>
            </a:r>
          </a:p>
          <a:p>
            <a:pPr marL="0" indent="0" algn="just">
              <a:buNone/>
            </a:pPr>
            <a:r>
              <a:rPr lang="en-IN" sz="1900" dirty="0"/>
              <a:t>       - Based on risk assessment.</a:t>
            </a:r>
            <a:endParaRPr lang="en-IN" sz="1800" dirty="0"/>
          </a:p>
        </p:txBody>
      </p:sp>
      <p:sp>
        <p:nvSpPr>
          <p:cNvPr id="5" name="Title 1">
            <a:extLst>
              <a:ext uri="{FF2B5EF4-FFF2-40B4-BE49-F238E27FC236}">
                <a16:creationId xmlns:a16="http://schemas.microsoft.com/office/drawing/2014/main" id="{CFFBB009-F62E-421D-BAD0-28A0202ED577}"/>
              </a:ext>
            </a:extLst>
          </p:cNvPr>
          <p:cNvSpPr>
            <a:spLocks noGrp="1"/>
          </p:cNvSpPr>
          <p:nvPr>
            <p:ph type="title"/>
          </p:nvPr>
        </p:nvSpPr>
        <p:spPr>
          <a:xfrm>
            <a:off x="467544" y="1340768"/>
            <a:ext cx="8229600" cy="819545"/>
          </a:xfrm>
          <a:noFill/>
          <a:scene3d>
            <a:camera prst="orthographicFront"/>
            <a:lightRig rig="threePt" dir="t"/>
          </a:scene3d>
          <a:sp3d>
            <a:bevelT w="114300" prst="artDeco"/>
          </a:sp3d>
        </p:spPr>
        <p:txBody>
          <a:bodyPr>
            <a:normAutofit/>
          </a:bodyPr>
          <a:lstStyle/>
          <a:p>
            <a:r>
              <a:rPr lang="en-US" sz="2100" b="1" dirty="0"/>
              <a:t>7.0  Support Services  </a:t>
            </a:r>
            <a:br>
              <a:rPr lang="en-US" sz="2100" b="1" dirty="0"/>
            </a:br>
            <a:r>
              <a:rPr lang="en-US" sz="2100" b="1" dirty="0"/>
              <a:t>7.3 Quality Control &amp; Testing Facilities</a:t>
            </a:r>
            <a:endParaRPr lang="en-IN" sz="2100" dirty="0"/>
          </a:p>
        </p:txBody>
      </p:sp>
      <p:sp>
        <p:nvSpPr>
          <p:cNvPr id="6" name="Slide Number Placeholder 1">
            <a:extLst>
              <a:ext uri="{FF2B5EF4-FFF2-40B4-BE49-F238E27FC236}">
                <a16:creationId xmlns:a16="http://schemas.microsoft.com/office/drawing/2014/main" id="{7DADB61D-5994-47F4-A3E6-BA909AF684BB}"/>
              </a:ext>
            </a:extLst>
          </p:cNvPr>
          <p:cNvSpPr>
            <a:spLocks noGrp="1"/>
          </p:cNvSpPr>
          <p:nvPr>
            <p:ph type="sldNum" sz="quarter" idx="12"/>
          </p:nvPr>
        </p:nvSpPr>
        <p:spPr>
          <a:xfrm>
            <a:off x="3851920" y="6439611"/>
            <a:ext cx="2133600" cy="365125"/>
          </a:xfrm>
        </p:spPr>
        <p:txBody>
          <a:bodyPr/>
          <a:lstStyle/>
          <a:p>
            <a:fld id="{9B441236-4707-B342-88D0-23B2CF2BA6BC}" type="slidenum">
              <a:rPr lang="en-US" smtClean="0"/>
              <a:pPr/>
              <a:t>157</a:t>
            </a:fld>
            <a:endParaRPr lang="en-US" dirty="0"/>
          </a:p>
        </p:txBody>
      </p:sp>
    </p:spTree>
    <p:extLst>
      <p:ext uri="{BB962C8B-B14F-4D97-AF65-F5344CB8AC3E}">
        <p14:creationId xmlns:p14="http://schemas.microsoft.com/office/powerpoint/2010/main" val="387906028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0768"/>
            <a:ext cx="8229600" cy="720080"/>
          </a:xfrm>
          <a:noFill/>
          <a:scene3d>
            <a:camera prst="orthographicFront"/>
            <a:lightRig rig="threePt" dir="t"/>
          </a:scene3d>
          <a:sp3d>
            <a:bevelT w="114300" prst="artDeco"/>
          </a:sp3d>
        </p:spPr>
        <p:txBody>
          <a:bodyPr>
            <a:noAutofit/>
          </a:bodyPr>
          <a:lstStyle/>
          <a:p>
            <a:r>
              <a:rPr lang="en-US" sz="2100" b="1" dirty="0"/>
              <a:t>7.0  Support Services  </a:t>
            </a:r>
            <a:br>
              <a:rPr lang="en-US" sz="2100" b="1" dirty="0"/>
            </a:br>
            <a:r>
              <a:rPr lang="en-US" sz="2100" b="1" dirty="0"/>
              <a:t>7.3 Quality Control &amp; Testing Facilities</a:t>
            </a:r>
            <a:endParaRPr lang="en-IN" sz="2100" dirty="0"/>
          </a:p>
        </p:txBody>
      </p:sp>
      <p:sp>
        <p:nvSpPr>
          <p:cNvPr id="3" name="Content Placeholder 2"/>
          <p:cNvSpPr>
            <a:spLocks noGrp="1"/>
          </p:cNvSpPr>
          <p:nvPr>
            <p:ph idx="1"/>
          </p:nvPr>
        </p:nvSpPr>
        <p:spPr>
          <a:xfrm>
            <a:off x="483681" y="2276872"/>
            <a:ext cx="8219256" cy="4079478"/>
          </a:xfrm>
          <a:ln>
            <a:solidFill>
              <a:schemeClr val="accent2">
                <a:lumMod val="75000"/>
              </a:schemeClr>
            </a:solidFill>
          </a:ln>
        </p:spPr>
        <p:txBody>
          <a:bodyPr>
            <a:noAutofit/>
          </a:bodyPr>
          <a:lstStyle/>
          <a:p>
            <a:pPr>
              <a:spcAft>
                <a:spcPts val="600"/>
              </a:spcAft>
              <a:buNone/>
            </a:pPr>
            <a:r>
              <a:rPr lang="en-US" sz="1800" b="1" dirty="0"/>
              <a:t>7.3.5  Analysis and Validation</a:t>
            </a:r>
          </a:p>
          <a:p>
            <a:pPr lvl="0" algn="just">
              <a:spcAft>
                <a:spcPts val="600"/>
              </a:spcAft>
            </a:pPr>
            <a:r>
              <a:rPr lang="en-IN" sz="1800" dirty="0"/>
              <a:t>Prepare report summarizing recorded results and conclusions</a:t>
            </a:r>
          </a:p>
          <a:p>
            <a:pPr lvl="0" algn="just">
              <a:spcAft>
                <a:spcPts val="600"/>
              </a:spcAft>
            </a:pPr>
            <a:r>
              <a:rPr lang="en-IN" sz="1800" dirty="0"/>
              <a:t>Periodic revalidation of processes and procedures</a:t>
            </a:r>
          </a:p>
          <a:p>
            <a:pPr lvl="0" algn="just">
              <a:spcAft>
                <a:spcPts val="600"/>
              </a:spcAft>
            </a:pPr>
            <a:r>
              <a:rPr lang="en-IN" sz="1800" dirty="0"/>
              <a:t> Validate critical processes.</a:t>
            </a:r>
          </a:p>
          <a:p>
            <a:pPr lvl="0" algn="just">
              <a:spcAft>
                <a:spcPts val="600"/>
              </a:spcAft>
            </a:pPr>
            <a:r>
              <a:rPr lang="en-IN" sz="1800" dirty="0"/>
              <a:t>Demonstrate suitability of new Master Formula / method of preparation for routine processing</a:t>
            </a:r>
          </a:p>
          <a:p>
            <a:pPr lvl="0" algn="just">
              <a:spcAft>
                <a:spcPts val="600"/>
              </a:spcAft>
            </a:pPr>
            <a:r>
              <a:rPr lang="en-IN" sz="1800" dirty="0"/>
              <a:t>Demonstrate defined process (with specified materials &amp; equipment) to yield required quality product</a:t>
            </a:r>
            <a:endParaRPr lang="en-US" sz="1800" dirty="0"/>
          </a:p>
          <a:p>
            <a:pPr lvl="0" algn="just">
              <a:spcAft>
                <a:spcPts val="600"/>
              </a:spcAft>
            </a:pPr>
            <a:r>
              <a:rPr lang="en-IN" sz="1800" dirty="0"/>
              <a:t>Validate significant changes that may affect product quality and / or the reproducibility of the process.</a:t>
            </a:r>
            <a:endParaRPr lang="en-US" sz="1800" dirty="0"/>
          </a:p>
        </p:txBody>
      </p:sp>
      <p:sp>
        <p:nvSpPr>
          <p:cNvPr id="4" name="Slide Number Placeholder 1">
            <a:extLst>
              <a:ext uri="{FF2B5EF4-FFF2-40B4-BE49-F238E27FC236}">
                <a16:creationId xmlns:a16="http://schemas.microsoft.com/office/drawing/2014/main" id="{FCF06110-3967-4970-8845-4528CB9C3B46}"/>
              </a:ext>
            </a:extLst>
          </p:cNvPr>
          <p:cNvSpPr>
            <a:spLocks noGrp="1"/>
          </p:cNvSpPr>
          <p:nvPr>
            <p:ph type="sldNum" sz="quarter" idx="12"/>
          </p:nvPr>
        </p:nvSpPr>
        <p:spPr>
          <a:xfrm>
            <a:off x="3923928" y="6501434"/>
            <a:ext cx="2133600" cy="365125"/>
          </a:xfrm>
        </p:spPr>
        <p:txBody>
          <a:bodyPr/>
          <a:lstStyle/>
          <a:p>
            <a:fld id="{9B441236-4707-B342-88D0-23B2CF2BA6BC}" type="slidenum">
              <a:rPr lang="en-US" smtClean="0"/>
              <a:pPr/>
              <a:t>158</a:t>
            </a:fld>
            <a:endParaRPr lang="en-US"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0768"/>
            <a:ext cx="8229600" cy="778098"/>
          </a:xfrm>
          <a:noFill/>
          <a:scene3d>
            <a:camera prst="orthographicFront"/>
            <a:lightRig rig="threePt" dir="t"/>
          </a:scene3d>
          <a:sp3d>
            <a:bevelT w="114300" prst="artDeco"/>
          </a:sp3d>
        </p:spPr>
        <p:txBody>
          <a:bodyPr>
            <a:normAutofit/>
          </a:bodyPr>
          <a:lstStyle/>
          <a:p>
            <a:r>
              <a:rPr lang="en-US" sz="2100" b="1" dirty="0"/>
              <a:t>7.0  Support Services  </a:t>
            </a:r>
            <a:br>
              <a:rPr lang="en-US" sz="2100" b="1" dirty="0"/>
            </a:br>
            <a:r>
              <a:rPr lang="en-US" sz="2100" b="1" dirty="0"/>
              <a:t>7.3 Quality Control &amp; Testing Facilities</a:t>
            </a:r>
            <a:endParaRPr lang="en-IN" sz="2100" dirty="0"/>
          </a:p>
        </p:txBody>
      </p:sp>
      <p:sp>
        <p:nvSpPr>
          <p:cNvPr id="3" name="Content Placeholder 2"/>
          <p:cNvSpPr>
            <a:spLocks noGrp="1"/>
          </p:cNvSpPr>
          <p:nvPr>
            <p:ph idx="1"/>
          </p:nvPr>
        </p:nvSpPr>
        <p:spPr>
          <a:xfrm>
            <a:off x="457200" y="2204864"/>
            <a:ext cx="8229600" cy="4151486"/>
          </a:xfrm>
          <a:ln w="19050">
            <a:solidFill>
              <a:schemeClr val="accent3">
                <a:lumMod val="75000"/>
              </a:schemeClr>
            </a:solidFill>
          </a:ln>
        </p:spPr>
        <p:txBody>
          <a:bodyPr>
            <a:normAutofit fontScale="25000" lnSpcReduction="20000"/>
          </a:bodyPr>
          <a:lstStyle/>
          <a:p>
            <a:pPr>
              <a:lnSpc>
                <a:spcPct val="120000"/>
              </a:lnSpc>
              <a:buNone/>
            </a:pPr>
            <a:r>
              <a:rPr lang="en-US" sz="7200" b="1" dirty="0"/>
              <a:t>7.3.5  Analysis and Validation</a:t>
            </a:r>
          </a:p>
          <a:p>
            <a:pPr lvl="0">
              <a:lnSpc>
                <a:spcPct val="120000"/>
              </a:lnSpc>
              <a:buNone/>
            </a:pPr>
            <a:endParaRPr lang="en-IN" sz="7200" dirty="0"/>
          </a:p>
          <a:p>
            <a:pPr lvl="0" algn="just">
              <a:lnSpc>
                <a:spcPct val="120000"/>
              </a:lnSpc>
              <a:buNone/>
            </a:pPr>
            <a:r>
              <a:rPr lang="en-IN" sz="7200" dirty="0"/>
              <a:t>Validation of process is based on following protocols :</a:t>
            </a:r>
            <a:endParaRPr lang="en-IN" sz="7200" i="1" dirty="0"/>
          </a:p>
          <a:p>
            <a:pPr algn="just">
              <a:lnSpc>
                <a:spcPct val="120000"/>
              </a:lnSpc>
            </a:pPr>
            <a:r>
              <a:rPr lang="en-IN" sz="7200" dirty="0"/>
              <a:t>Manufacturing conditions including operating parameters, processing limits and components.</a:t>
            </a:r>
          </a:p>
          <a:p>
            <a:pPr algn="just">
              <a:lnSpc>
                <a:spcPct val="120000"/>
              </a:lnSpc>
            </a:pPr>
            <a:r>
              <a:rPr lang="en-IN" sz="7200" dirty="0"/>
              <a:t>Type of testing / monitoring to be performed (in‑process, release, characterization); acceptance criteria for each significant processing step.</a:t>
            </a:r>
          </a:p>
          <a:p>
            <a:pPr algn="just">
              <a:lnSpc>
                <a:spcPct val="120000"/>
              </a:lnSpc>
            </a:pPr>
            <a:r>
              <a:rPr lang="en-IN" sz="7200" dirty="0"/>
              <a:t>Justified sampling plan, sampling points, sample size, frequency of sampling  </a:t>
            </a:r>
          </a:p>
          <a:p>
            <a:pPr algn="just">
              <a:lnSpc>
                <a:spcPct val="120000"/>
              </a:lnSpc>
            </a:pPr>
            <a:r>
              <a:rPr lang="en-IN" sz="7200" dirty="0"/>
              <a:t>Details of equipment and/or facilities, including measuring or recording equipment.</a:t>
            </a:r>
          </a:p>
          <a:p>
            <a:pPr algn="just">
              <a:lnSpc>
                <a:spcPct val="120000"/>
              </a:lnSpc>
            </a:pPr>
            <a:r>
              <a:rPr lang="en-IN" sz="7200" dirty="0"/>
              <a:t>Acceptable limits with details of methods for recording and evaluating results, including statistical analysis</a:t>
            </a:r>
          </a:p>
        </p:txBody>
      </p:sp>
      <p:sp>
        <p:nvSpPr>
          <p:cNvPr id="4" name="Slide Number Placeholder 1">
            <a:extLst>
              <a:ext uri="{FF2B5EF4-FFF2-40B4-BE49-F238E27FC236}">
                <a16:creationId xmlns:a16="http://schemas.microsoft.com/office/drawing/2014/main" id="{0C9C6DCC-8CE9-4FC5-A1A6-84AF889EDD5D}"/>
              </a:ext>
            </a:extLst>
          </p:cNvPr>
          <p:cNvSpPr>
            <a:spLocks noGrp="1"/>
          </p:cNvSpPr>
          <p:nvPr>
            <p:ph type="sldNum" sz="quarter" idx="12"/>
          </p:nvPr>
        </p:nvSpPr>
        <p:spPr>
          <a:xfrm>
            <a:off x="3419872" y="6484897"/>
            <a:ext cx="2133600" cy="365125"/>
          </a:xfrm>
        </p:spPr>
        <p:txBody>
          <a:bodyPr/>
          <a:lstStyle/>
          <a:p>
            <a:fld id="{9B441236-4707-B342-88D0-23B2CF2BA6BC}" type="slidenum">
              <a:rPr lang="en-US" smtClean="0"/>
              <a:pPr/>
              <a:t>159</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5" name="Straight Connector 8"/>
          <p:cNvCxnSpPr>
            <a:cxnSpLocks noChangeShapeType="1"/>
          </p:cNvCxnSpPr>
          <p:nvPr/>
        </p:nvCxnSpPr>
        <p:spPr bwMode="auto">
          <a:xfrm>
            <a:off x="2263775" y="4495800"/>
            <a:ext cx="4645025" cy="1588"/>
          </a:xfrm>
          <a:prstGeom prst="line">
            <a:avLst/>
          </a:prstGeom>
          <a:ln>
            <a:headEnd/>
            <a:tailEnd/>
          </a:ln>
        </p:spPr>
        <p:style>
          <a:lnRef idx="2">
            <a:schemeClr val="accent3"/>
          </a:lnRef>
          <a:fillRef idx="0">
            <a:schemeClr val="accent3"/>
          </a:fillRef>
          <a:effectRef idx="1">
            <a:schemeClr val="accent3"/>
          </a:effectRef>
          <a:fontRef idx="minor">
            <a:schemeClr val="tx1"/>
          </a:fontRef>
        </p:style>
      </p:cxnSp>
      <p:sp>
        <p:nvSpPr>
          <p:cNvPr id="2" name="TextBox 1"/>
          <p:cNvSpPr txBox="1"/>
          <p:nvPr/>
        </p:nvSpPr>
        <p:spPr>
          <a:xfrm>
            <a:off x="1187624" y="1340768"/>
            <a:ext cx="6768752" cy="3785652"/>
          </a:xfrm>
          <a:prstGeom prst="rect">
            <a:avLst/>
          </a:prstGeom>
          <a:noFill/>
        </p:spPr>
        <p:txBody>
          <a:bodyPr wrap="square">
            <a:spAutoFit/>
          </a:bodyPr>
          <a:lstStyle/>
          <a:p>
            <a:pPr algn="ctr">
              <a:defRPr/>
            </a:pPr>
            <a:r>
              <a:rPr lang="en-US" sz="4000" b="1" dirty="0">
                <a:solidFill>
                  <a:schemeClr val="accent3">
                    <a:lumMod val="75000"/>
                  </a:schemeClr>
                </a:solidFill>
                <a:effectLst>
                  <a:outerShdw blurRad="38100" dist="38100" dir="2700000" algn="tl">
                    <a:srgbClr val="000000">
                      <a:alpha val="43137"/>
                    </a:srgbClr>
                  </a:outerShdw>
                </a:effectLst>
                <a:latin typeface="+mn-lt"/>
              </a:rPr>
              <a:t>Good Manufacturing Practices, Hygienic and Sanitary</a:t>
            </a:r>
            <a:br>
              <a:rPr lang="en-US" sz="4000" b="1" dirty="0">
                <a:solidFill>
                  <a:schemeClr val="accent3">
                    <a:lumMod val="75000"/>
                  </a:schemeClr>
                </a:solidFill>
                <a:effectLst>
                  <a:outerShdw blurRad="38100" dist="38100" dir="2700000" algn="tl">
                    <a:srgbClr val="000000">
                      <a:alpha val="43137"/>
                    </a:srgbClr>
                  </a:outerShdw>
                </a:effectLst>
                <a:latin typeface="+mn-lt"/>
              </a:rPr>
            </a:br>
            <a:r>
              <a:rPr lang="en-US" sz="4000" b="1" dirty="0">
                <a:solidFill>
                  <a:schemeClr val="accent3">
                    <a:lumMod val="75000"/>
                  </a:schemeClr>
                </a:solidFill>
                <a:effectLst>
                  <a:outerShdw blurRad="38100" dist="38100" dir="2700000" algn="tl">
                    <a:srgbClr val="000000">
                      <a:alpha val="43137"/>
                    </a:srgbClr>
                  </a:outerShdw>
                </a:effectLst>
                <a:latin typeface="+mn-lt"/>
              </a:rPr>
              <a:t>   Practices for </a:t>
            </a:r>
          </a:p>
          <a:p>
            <a:pPr algn="ctr">
              <a:defRPr/>
            </a:pPr>
            <a:r>
              <a:rPr lang="en-US" sz="4000" b="1" dirty="0">
                <a:solidFill>
                  <a:schemeClr val="accent3">
                    <a:lumMod val="75000"/>
                  </a:schemeClr>
                </a:solidFill>
                <a:effectLst>
                  <a:outerShdw blurRad="38100" dist="38100" dir="2700000" algn="tl">
                    <a:srgbClr val="000000">
                      <a:alpha val="43137"/>
                    </a:srgbClr>
                  </a:outerShdw>
                </a:effectLst>
                <a:latin typeface="+mn-lt"/>
              </a:rPr>
              <a:t>Health Supplements  &amp; Nutraceuticals </a:t>
            </a:r>
          </a:p>
          <a:p>
            <a:pPr algn="ctr">
              <a:defRPr/>
            </a:pPr>
            <a:r>
              <a:rPr lang="en-US" sz="4000" b="1" dirty="0">
                <a:effectLst>
                  <a:outerShdw blurRad="38100" dist="38100" dir="2700000" algn="tl">
                    <a:srgbClr val="000000">
                      <a:alpha val="43137"/>
                    </a:srgbClr>
                  </a:outerShdw>
                </a:effectLst>
              </a:rPr>
              <a:t>Module 1</a:t>
            </a:r>
          </a:p>
        </p:txBody>
      </p:sp>
      <p:sp>
        <p:nvSpPr>
          <p:cNvPr id="3079" name="Slide Number Placeholder 7"/>
          <p:cNvSpPr>
            <a:spLocks noGrp="1"/>
          </p:cNvSpPr>
          <p:nvPr>
            <p:ph type="sldNum" sz="quarter" idx="12"/>
          </p:nvPr>
        </p:nvSpPr>
        <p:spPr bwMode="auto">
          <a:noFill/>
          <a:ln>
            <a:miter lim="800000"/>
            <a:headEnd/>
            <a:tailEnd/>
          </a:ln>
        </p:spPr>
        <p:txBody>
          <a:bodyPr/>
          <a:lstStyle/>
          <a:p>
            <a:fld id="{96C98DE9-92AF-4E66-88F8-C0D8AD1793C4}" type="slidenum">
              <a:rPr lang="en-US" altLang="en-US" smtClean="0"/>
              <a:pPr/>
              <a:t>16</a:t>
            </a:fld>
            <a:endParaRPr lang="en-US" alt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51520" y="4655550"/>
            <a:ext cx="2686770" cy="2043840"/>
          </a:xfrm>
          <a:prstGeom prst="rect">
            <a:avLst/>
          </a:prstGeo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0768"/>
            <a:ext cx="8229600" cy="778098"/>
          </a:xfrm>
          <a:noFill/>
          <a:scene3d>
            <a:camera prst="orthographicFront"/>
            <a:lightRig rig="threePt" dir="t"/>
          </a:scene3d>
          <a:sp3d>
            <a:bevelT w="114300" prst="artDeco"/>
          </a:sp3d>
        </p:spPr>
        <p:txBody>
          <a:bodyPr>
            <a:normAutofit/>
          </a:bodyPr>
          <a:lstStyle/>
          <a:p>
            <a:r>
              <a:rPr lang="en-US" sz="2100" b="1" dirty="0"/>
              <a:t>7.0  Support Services  </a:t>
            </a:r>
            <a:br>
              <a:rPr lang="en-US" sz="2100" b="1" dirty="0"/>
            </a:br>
            <a:r>
              <a:rPr lang="en-US" sz="2100" b="1" dirty="0"/>
              <a:t>7.3 Quality Control &amp; Testing Facilities</a:t>
            </a:r>
            <a:endParaRPr lang="en-IN" sz="2100" dirty="0"/>
          </a:p>
        </p:txBody>
      </p:sp>
      <p:sp>
        <p:nvSpPr>
          <p:cNvPr id="3" name="Content Placeholder 2"/>
          <p:cNvSpPr>
            <a:spLocks noGrp="1"/>
          </p:cNvSpPr>
          <p:nvPr>
            <p:ph idx="1"/>
          </p:nvPr>
        </p:nvSpPr>
        <p:spPr>
          <a:xfrm>
            <a:off x="457200" y="2384882"/>
            <a:ext cx="4538960" cy="3564398"/>
          </a:xfrm>
          <a:ln w="19050">
            <a:solidFill>
              <a:schemeClr val="accent3">
                <a:lumMod val="75000"/>
              </a:schemeClr>
            </a:solidFill>
          </a:ln>
        </p:spPr>
        <p:txBody>
          <a:bodyPr>
            <a:noAutofit/>
          </a:bodyPr>
          <a:lstStyle/>
          <a:p>
            <a:pPr>
              <a:spcBef>
                <a:spcPts val="600"/>
              </a:spcBef>
              <a:buNone/>
            </a:pPr>
            <a:r>
              <a:rPr lang="en-IN" sz="2000" b="1" dirty="0"/>
              <a:t>7.3.6   Laboratory Documentation</a:t>
            </a:r>
            <a:endParaRPr lang="en-IN" sz="2000" dirty="0"/>
          </a:p>
          <a:p>
            <a:pPr algn="just">
              <a:spcBef>
                <a:spcPts val="600"/>
              </a:spcBef>
            </a:pPr>
            <a:r>
              <a:rPr lang="en-IN" sz="2000" dirty="0"/>
              <a:t>Procedures to ensure correct recoding all sampling, analysis and calculations.</a:t>
            </a:r>
          </a:p>
          <a:p>
            <a:pPr algn="just">
              <a:spcBef>
                <a:spcPts val="600"/>
              </a:spcBef>
            </a:pPr>
            <a:r>
              <a:rPr lang="en-IN" sz="2000" dirty="0"/>
              <a:t>Maintain duly signed records </a:t>
            </a:r>
          </a:p>
          <a:p>
            <a:pPr algn="just">
              <a:spcBef>
                <a:spcPts val="600"/>
              </a:spcBef>
            </a:pPr>
            <a:r>
              <a:rPr lang="en-IN" sz="2000" dirty="0"/>
              <a:t>Retention of laboratory documents, records and retained samples as per manufacturing records till shelf life and six months post the shelf life.</a:t>
            </a:r>
            <a:endParaRPr lang="en-IN" sz="2000" b="1" dirty="0"/>
          </a:p>
        </p:txBody>
      </p:sp>
      <p:pic>
        <p:nvPicPr>
          <p:cNvPr id="4" name="Picture 3">
            <a:extLst>
              <a:ext uri="{FF2B5EF4-FFF2-40B4-BE49-F238E27FC236}">
                <a16:creationId xmlns:a16="http://schemas.microsoft.com/office/drawing/2014/main" id="{4CEE1EDC-10E1-4F8F-8894-7FC0D275A8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4088" y="2384882"/>
            <a:ext cx="3322712" cy="3384377"/>
          </a:xfrm>
          <a:prstGeom prst="rect">
            <a:avLst/>
          </a:prstGeom>
          <a:ln>
            <a:solidFill>
              <a:schemeClr val="accent3">
                <a:lumMod val="75000"/>
              </a:schemeClr>
            </a:solidFill>
          </a:ln>
        </p:spPr>
      </p:pic>
      <p:sp>
        <p:nvSpPr>
          <p:cNvPr id="5" name="Slide Number Placeholder 1">
            <a:extLst>
              <a:ext uri="{FF2B5EF4-FFF2-40B4-BE49-F238E27FC236}">
                <a16:creationId xmlns:a16="http://schemas.microsoft.com/office/drawing/2014/main" id="{EEB753AA-6DFB-4565-93B0-39E9EF0AD5B5}"/>
              </a:ext>
            </a:extLst>
          </p:cNvPr>
          <p:cNvSpPr>
            <a:spLocks noGrp="1"/>
          </p:cNvSpPr>
          <p:nvPr>
            <p:ph type="sldNum" sz="quarter" idx="12"/>
          </p:nvPr>
        </p:nvSpPr>
        <p:spPr>
          <a:xfrm>
            <a:off x="3707904" y="6492875"/>
            <a:ext cx="2133600" cy="365125"/>
          </a:xfrm>
        </p:spPr>
        <p:txBody>
          <a:bodyPr/>
          <a:lstStyle/>
          <a:p>
            <a:fld id="{9B441236-4707-B342-88D0-23B2CF2BA6BC}" type="slidenum">
              <a:rPr lang="en-US" smtClean="0"/>
              <a:pPr/>
              <a:t>160</a:t>
            </a:fld>
            <a:endParaRPr lang="en-US"/>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282" y="1354758"/>
            <a:ext cx="8229600" cy="778098"/>
          </a:xfrm>
          <a:noFill/>
          <a:scene3d>
            <a:camera prst="orthographicFront"/>
            <a:lightRig rig="threePt" dir="t"/>
          </a:scene3d>
          <a:sp3d>
            <a:bevelT w="114300" prst="artDeco"/>
          </a:sp3d>
        </p:spPr>
        <p:txBody>
          <a:bodyPr>
            <a:noAutofit/>
          </a:bodyPr>
          <a:lstStyle/>
          <a:p>
            <a:r>
              <a:rPr lang="en-US" sz="2100" b="1" dirty="0"/>
              <a:t>7.0  Support Services  </a:t>
            </a:r>
            <a:br>
              <a:rPr lang="en-US" sz="2100" b="1" dirty="0"/>
            </a:br>
            <a:r>
              <a:rPr lang="en-US" sz="2100" b="1" dirty="0"/>
              <a:t>7.3 Quality Control &amp; Testing Facilities</a:t>
            </a:r>
            <a:endParaRPr lang="en-IN" sz="2100" dirty="0"/>
          </a:p>
        </p:txBody>
      </p:sp>
      <p:sp>
        <p:nvSpPr>
          <p:cNvPr id="3" name="Content Placeholder 2"/>
          <p:cNvSpPr>
            <a:spLocks noGrp="1"/>
          </p:cNvSpPr>
          <p:nvPr>
            <p:ph idx="1"/>
          </p:nvPr>
        </p:nvSpPr>
        <p:spPr>
          <a:xfrm>
            <a:off x="467544" y="2420887"/>
            <a:ext cx="8075240" cy="1843367"/>
          </a:xfrm>
          <a:ln>
            <a:noFill/>
          </a:ln>
        </p:spPr>
        <p:txBody>
          <a:bodyPr>
            <a:normAutofit/>
          </a:bodyPr>
          <a:lstStyle/>
          <a:p>
            <a:pPr>
              <a:buNone/>
            </a:pPr>
            <a:r>
              <a:rPr lang="en-IN" sz="2000" b="1" dirty="0"/>
              <a:t>7.3.7   Control of Retention Samples </a:t>
            </a:r>
            <a:endParaRPr lang="en-IN" sz="2000" dirty="0"/>
          </a:p>
          <a:p>
            <a:pPr algn="just"/>
            <a:r>
              <a:rPr lang="en-IN" sz="2000" dirty="0"/>
              <a:t>Samples of key RM and FG retained in appropriate storage conditions.</a:t>
            </a:r>
          </a:p>
          <a:p>
            <a:pPr algn="just"/>
            <a:r>
              <a:rPr lang="en-IN" sz="2000" dirty="0"/>
              <a:t>Storage as per shelf life in simulated containers used during finished products marketing.</a:t>
            </a:r>
          </a:p>
        </p:txBody>
      </p:sp>
      <p:sp>
        <p:nvSpPr>
          <p:cNvPr id="4" name="Rectangle: Rounded Corners 3">
            <a:extLst>
              <a:ext uri="{FF2B5EF4-FFF2-40B4-BE49-F238E27FC236}">
                <a16:creationId xmlns:a16="http://schemas.microsoft.com/office/drawing/2014/main" id="{1F4D1D4B-D6DF-4CB5-8F5A-0E6F7BFC502A}"/>
              </a:ext>
            </a:extLst>
          </p:cNvPr>
          <p:cNvSpPr/>
          <p:nvPr/>
        </p:nvSpPr>
        <p:spPr>
          <a:xfrm>
            <a:off x="376288" y="2313396"/>
            <a:ext cx="8229600" cy="2051708"/>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82107E2-2CB5-453A-A6CB-A7C1E95877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1243" y="4472595"/>
            <a:ext cx="2266807" cy="2109390"/>
          </a:xfrm>
          <a:prstGeom prst="rect">
            <a:avLst/>
          </a:prstGeom>
        </p:spPr>
      </p:pic>
      <p:pic>
        <p:nvPicPr>
          <p:cNvPr id="10" name="Picture 9">
            <a:extLst>
              <a:ext uri="{FF2B5EF4-FFF2-40B4-BE49-F238E27FC236}">
                <a16:creationId xmlns:a16="http://schemas.microsoft.com/office/drawing/2014/main" id="{4741A04B-3D45-4C9E-B2EF-6616F8FEE1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850" b="24797"/>
          <a:stretch/>
        </p:blipFill>
        <p:spPr>
          <a:xfrm>
            <a:off x="2318955" y="4686717"/>
            <a:ext cx="2592288" cy="1274136"/>
          </a:xfrm>
          <a:prstGeom prst="rect">
            <a:avLst/>
          </a:prstGeom>
        </p:spPr>
      </p:pic>
      <p:sp>
        <p:nvSpPr>
          <p:cNvPr id="7" name="Slide Number Placeholder 1">
            <a:extLst>
              <a:ext uri="{FF2B5EF4-FFF2-40B4-BE49-F238E27FC236}">
                <a16:creationId xmlns:a16="http://schemas.microsoft.com/office/drawing/2014/main" id="{972A4A9C-7B65-4A1F-ADAF-2DF8EF257889}"/>
              </a:ext>
            </a:extLst>
          </p:cNvPr>
          <p:cNvSpPr>
            <a:spLocks noGrp="1"/>
          </p:cNvSpPr>
          <p:nvPr>
            <p:ph type="sldNum" sz="quarter" idx="12"/>
          </p:nvPr>
        </p:nvSpPr>
        <p:spPr>
          <a:xfrm>
            <a:off x="3165958" y="6430982"/>
            <a:ext cx="2133600" cy="365125"/>
          </a:xfrm>
        </p:spPr>
        <p:txBody>
          <a:bodyPr/>
          <a:lstStyle/>
          <a:p>
            <a:fld id="{9B441236-4707-B342-88D0-23B2CF2BA6BC}" type="slidenum">
              <a:rPr lang="en-US" smtClean="0"/>
              <a:pPr/>
              <a:t>161</a:t>
            </a:fld>
            <a:endParaRPr lang="en-US"/>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8760"/>
            <a:ext cx="8229600" cy="864096"/>
          </a:xfrm>
          <a:noFill/>
          <a:scene3d>
            <a:camera prst="orthographicFront"/>
            <a:lightRig rig="threePt" dir="t"/>
          </a:scene3d>
          <a:sp3d>
            <a:bevelT w="114300" prst="artDeco"/>
          </a:sp3d>
        </p:spPr>
        <p:txBody>
          <a:bodyPr>
            <a:noAutofit/>
          </a:bodyPr>
          <a:lstStyle/>
          <a:p>
            <a:r>
              <a:rPr lang="en-US" sz="2100" b="1" dirty="0"/>
              <a:t>7.0  Support Services  </a:t>
            </a:r>
            <a:br>
              <a:rPr lang="en-US" sz="2100" b="1" dirty="0"/>
            </a:br>
            <a:r>
              <a:rPr lang="en-US" sz="2100" b="1" dirty="0"/>
              <a:t>7.3 Quality Control &amp; Testing Facilities</a:t>
            </a:r>
            <a:endParaRPr lang="en-IN" sz="2100" dirty="0"/>
          </a:p>
        </p:txBody>
      </p:sp>
      <p:sp>
        <p:nvSpPr>
          <p:cNvPr id="3" name="Content Placeholder 2"/>
          <p:cNvSpPr>
            <a:spLocks noGrp="1"/>
          </p:cNvSpPr>
          <p:nvPr>
            <p:ph idx="1"/>
          </p:nvPr>
        </p:nvSpPr>
        <p:spPr>
          <a:xfrm>
            <a:off x="3774504" y="2456891"/>
            <a:ext cx="4757936" cy="2988333"/>
          </a:xfrm>
          <a:ln w="28575">
            <a:solidFill>
              <a:schemeClr val="accent3">
                <a:lumMod val="75000"/>
              </a:schemeClr>
            </a:solidFill>
          </a:ln>
        </p:spPr>
        <p:txBody>
          <a:bodyPr>
            <a:normAutofit/>
          </a:bodyPr>
          <a:lstStyle/>
          <a:p>
            <a:pPr>
              <a:buNone/>
            </a:pPr>
            <a:r>
              <a:rPr lang="en-IN" sz="2000" b="1" dirty="0"/>
              <a:t>7.3.8   External Laboratory</a:t>
            </a:r>
            <a:endParaRPr lang="en-IN" sz="2400" dirty="0"/>
          </a:p>
          <a:p>
            <a:pPr algn="just"/>
            <a:r>
              <a:rPr lang="en-IN" sz="2000" dirty="0"/>
              <a:t>Clearly defined scope, details of services and responsibilities  </a:t>
            </a:r>
          </a:p>
          <a:p>
            <a:pPr algn="just"/>
            <a:endParaRPr lang="en-IN" sz="2000" dirty="0"/>
          </a:p>
          <a:p>
            <a:pPr algn="just"/>
            <a:r>
              <a:rPr lang="en-IN" sz="2000" dirty="0"/>
              <a:t>National / International accreditation (ISO/IEC: 17025)</a:t>
            </a:r>
          </a:p>
          <a:p>
            <a:pPr algn="just"/>
            <a:endParaRPr lang="en-IN" sz="2000" dirty="0"/>
          </a:p>
          <a:p>
            <a:pPr algn="just"/>
            <a:r>
              <a:rPr lang="en-IN" sz="2000" dirty="0"/>
              <a:t>Periodical trend analysis</a:t>
            </a:r>
          </a:p>
        </p:txBody>
      </p:sp>
      <p:pic>
        <p:nvPicPr>
          <p:cNvPr id="5" name="Picture 4">
            <a:extLst>
              <a:ext uri="{FF2B5EF4-FFF2-40B4-BE49-F238E27FC236}">
                <a16:creationId xmlns:a16="http://schemas.microsoft.com/office/drawing/2014/main" id="{D435A6D8-CC1B-462B-A8F8-F525CB5CEC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264" y="2492896"/>
            <a:ext cx="3168352" cy="2952329"/>
          </a:xfrm>
          <a:prstGeom prst="rect">
            <a:avLst/>
          </a:prstGeom>
          <a:ln w="28575">
            <a:solidFill>
              <a:schemeClr val="accent3">
                <a:lumMod val="75000"/>
              </a:schemeClr>
            </a:solidFill>
          </a:ln>
        </p:spPr>
      </p:pic>
      <p:sp>
        <p:nvSpPr>
          <p:cNvPr id="6" name="Slide Number Placeholder 1">
            <a:extLst>
              <a:ext uri="{FF2B5EF4-FFF2-40B4-BE49-F238E27FC236}">
                <a16:creationId xmlns:a16="http://schemas.microsoft.com/office/drawing/2014/main" id="{CA0B38AB-C59D-457D-9C52-1C45EAF63A1F}"/>
              </a:ext>
            </a:extLst>
          </p:cNvPr>
          <p:cNvSpPr>
            <a:spLocks noGrp="1"/>
          </p:cNvSpPr>
          <p:nvPr>
            <p:ph type="sldNum" sz="quarter" idx="12"/>
          </p:nvPr>
        </p:nvSpPr>
        <p:spPr>
          <a:xfrm>
            <a:off x="3851920" y="6492875"/>
            <a:ext cx="2133600" cy="365125"/>
          </a:xfrm>
        </p:spPr>
        <p:txBody>
          <a:bodyPr/>
          <a:lstStyle/>
          <a:p>
            <a:fld id="{9B441236-4707-B342-88D0-23B2CF2BA6BC}" type="slidenum">
              <a:rPr lang="en-US" smtClean="0"/>
              <a:pPr/>
              <a:t>162</a:t>
            </a:fld>
            <a:endParaRPr lang="en-US"/>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174" y="1331652"/>
            <a:ext cx="8229600" cy="778098"/>
          </a:xfrm>
          <a:noFill/>
          <a:scene3d>
            <a:camera prst="orthographicFront"/>
            <a:lightRig rig="threePt" dir="t"/>
          </a:scene3d>
          <a:sp3d>
            <a:bevelT w="114300" prst="artDeco"/>
          </a:sp3d>
        </p:spPr>
        <p:txBody>
          <a:bodyPr>
            <a:normAutofit/>
          </a:bodyPr>
          <a:lstStyle/>
          <a:p>
            <a:r>
              <a:rPr lang="en-US" sz="2100" b="1" dirty="0"/>
              <a:t>7.0  Support Services  </a:t>
            </a:r>
            <a:br>
              <a:rPr lang="en-US" sz="2100" b="1" dirty="0"/>
            </a:br>
            <a:r>
              <a:rPr lang="en-US" sz="2100" b="1" dirty="0"/>
              <a:t>7.3 Quality Control &amp; Testing Facilities</a:t>
            </a:r>
            <a:endParaRPr lang="en-IN" sz="2100" dirty="0"/>
          </a:p>
        </p:txBody>
      </p:sp>
      <p:sp>
        <p:nvSpPr>
          <p:cNvPr id="3" name="Content Placeholder 2"/>
          <p:cNvSpPr>
            <a:spLocks noGrp="1"/>
          </p:cNvSpPr>
          <p:nvPr>
            <p:ph idx="1"/>
          </p:nvPr>
        </p:nvSpPr>
        <p:spPr>
          <a:xfrm>
            <a:off x="479174" y="2276872"/>
            <a:ext cx="8229600" cy="4104456"/>
          </a:xfrm>
          <a:ln w="19050">
            <a:solidFill>
              <a:schemeClr val="accent3">
                <a:lumMod val="75000"/>
              </a:schemeClr>
            </a:solidFill>
          </a:ln>
        </p:spPr>
        <p:txBody>
          <a:bodyPr>
            <a:normAutofit/>
          </a:bodyPr>
          <a:lstStyle/>
          <a:p>
            <a:pPr>
              <a:buNone/>
            </a:pPr>
            <a:r>
              <a:rPr lang="en-US" sz="1800" b="1" dirty="0"/>
              <a:t>7.3.9 </a:t>
            </a:r>
            <a:r>
              <a:rPr lang="en-US" sz="1800" dirty="0"/>
              <a:t> </a:t>
            </a:r>
            <a:r>
              <a:rPr lang="en-US" sz="1800" b="1" dirty="0"/>
              <a:t>Contaminants and Residues</a:t>
            </a:r>
            <a:br>
              <a:rPr lang="en-US" sz="1800" dirty="0"/>
            </a:br>
            <a:r>
              <a:rPr lang="en-US" sz="1800" dirty="0"/>
              <a:t>Testing of unprocessed botanical and/or botanical preparation for  -</a:t>
            </a:r>
            <a:endParaRPr lang="en-US" sz="1800" b="1" dirty="0"/>
          </a:p>
          <a:p>
            <a:pPr>
              <a:buFont typeface="Wingdings" panose="05000000000000000000" pitchFamily="2" charset="2"/>
              <a:buChar char="Ø"/>
            </a:pPr>
            <a:r>
              <a:rPr lang="en-US" sz="1800" b="1" u="sng" dirty="0"/>
              <a:t>Chemical contamination -</a:t>
            </a:r>
            <a:r>
              <a:rPr lang="en-US" sz="1800" dirty="0"/>
              <a:t> </a:t>
            </a:r>
          </a:p>
          <a:p>
            <a:r>
              <a:rPr lang="en-US" sz="1800" dirty="0"/>
              <a:t>Heavy Metals (Lead, Cadmium,  Mercury, Arsenic), Mycotoxins (Aflatoxins,  Ochratoxin), NOTS, Pesticides residues.</a:t>
            </a:r>
            <a:endParaRPr lang="en-US" sz="1800" b="1" dirty="0"/>
          </a:p>
          <a:p>
            <a:pPr>
              <a:buFont typeface="Wingdings" panose="05000000000000000000" pitchFamily="2" charset="2"/>
              <a:buChar char="Ø"/>
            </a:pPr>
            <a:r>
              <a:rPr lang="en-US" sz="1800" b="1" u="sng" dirty="0"/>
              <a:t>Microbiological contamination –</a:t>
            </a:r>
            <a:r>
              <a:rPr lang="en-US" sz="1800" u="sng" dirty="0"/>
              <a:t> </a:t>
            </a:r>
          </a:p>
          <a:p>
            <a:r>
              <a:rPr lang="en-US" sz="1800" dirty="0"/>
              <a:t>Total Plate Count (Total Viable Count) </a:t>
            </a:r>
          </a:p>
          <a:p>
            <a:r>
              <a:rPr lang="en-US" sz="1800" dirty="0"/>
              <a:t>Escherichia coli </a:t>
            </a:r>
          </a:p>
          <a:p>
            <a:r>
              <a:rPr lang="en-US" sz="1800" dirty="0"/>
              <a:t>Salmonella spp. </a:t>
            </a:r>
          </a:p>
          <a:p>
            <a:r>
              <a:rPr lang="en-US" sz="1800" dirty="0"/>
              <a:t>Enterobacteria</a:t>
            </a:r>
          </a:p>
          <a:p>
            <a:r>
              <a:rPr lang="en-US" sz="1800" dirty="0"/>
              <a:t>Total combined </a:t>
            </a:r>
            <a:r>
              <a:rPr lang="en-US" sz="1800" dirty="0" err="1"/>
              <a:t>Moulds</a:t>
            </a:r>
            <a:r>
              <a:rPr lang="en-US" sz="1800" dirty="0"/>
              <a:t>/Yeasts</a:t>
            </a:r>
          </a:p>
          <a:p>
            <a:pPr>
              <a:buFont typeface="Wingdings" panose="05000000000000000000" pitchFamily="2" charset="2"/>
              <a:buChar char="Ø"/>
            </a:pPr>
            <a:r>
              <a:rPr lang="en-US" sz="1800" dirty="0"/>
              <a:t>Provide test results for each batch.</a:t>
            </a:r>
            <a:endParaRPr lang="en-IN" sz="1800" dirty="0"/>
          </a:p>
          <a:p>
            <a:pPr>
              <a:buNone/>
            </a:pPr>
            <a:endParaRPr lang="en-IN" sz="1800" dirty="0"/>
          </a:p>
        </p:txBody>
      </p:sp>
      <p:pic>
        <p:nvPicPr>
          <p:cNvPr id="5" name="Picture 4">
            <a:extLst>
              <a:ext uri="{FF2B5EF4-FFF2-40B4-BE49-F238E27FC236}">
                <a16:creationId xmlns:a16="http://schemas.microsoft.com/office/drawing/2014/main" id="{EB5654D0-DFA9-4E53-9047-D00C7CBB5B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6136" y="3573016"/>
            <a:ext cx="2664296" cy="2664296"/>
          </a:xfrm>
          <a:prstGeom prst="rect">
            <a:avLst/>
          </a:prstGeom>
        </p:spPr>
      </p:pic>
      <p:sp>
        <p:nvSpPr>
          <p:cNvPr id="6" name="Slide Number Placeholder 1">
            <a:extLst>
              <a:ext uri="{FF2B5EF4-FFF2-40B4-BE49-F238E27FC236}">
                <a16:creationId xmlns:a16="http://schemas.microsoft.com/office/drawing/2014/main" id="{C1DF9C06-8A66-4C13-9BDA-C33026BA5E3C}"/>
              </a:ext>
            </a:extLst>
          </p:cNvPr>
          <p:cNvSpPr>
            <a:spLocks noGrp="1"/>
          </p:cNvSpPr>
          <p:nvPr>
            <p:ph type="sldNum" sz="quarter" idx="12"/>
          </p:nvPr>
        </p:nvSpPr>
        <p:spPr>
          <a:xfrm>
            <a:off x="3662536" y="6492875"/>
            <a:ext cx="2133600" cy="365125"/>
          </a:xfrm>
        </p:spPr>
        <p:txBody>
          <a:bodyPr/>
          <a:lstStyle/>
          <a:p>
            <a:fld id="{9B441236-4707-B342-88D0-23B2CF2BA6BC}" type="slidenum">
              <a:rPr lang="en-US" smtClean="0"/>
              <a:pPr/>
              <a:t>163</a:t>
            </a:fld>
            <a:endParaRPr lang="en-US"/>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010" y="1328432"/>
            <a:ext cx="8701980" cy="762000"/>
          </a:xfrm>
          <a:noFill/>
          <a:scene3d>
            <a:camera prst="orthographicFront"/>
            <a:lightRig rig="threePt" dir="t"/>
          </a:scene3d>
          <a:sp3d>
            <a:bevelT w="114300" prst="artDeco"/>
          </a:sp3d>
        </p:spPr>
        <p:txBody>
          <a:bodyPr>
            <a:normAutofit/>
          </a:bodyPr>
          <a:lstStyle/>
          <a:p>
            <a:pPr>
              <a:defRPr/>
            </a:pPr>
            <a:r>
              <a:rPr lang="en-US" sz="2100" b="1" dirty="0"/>
              <a:t>7.0  Support Services  </a:t>
            </a:r>
            <a:br>
              <a:rPr lang="en-US" sz="2100" b="1" dirty="0"/>
            </a:br>
            <a:r>
              <a:rPr lang="en-US" sz="2100" b="1" dirty="0"/>
              <a:t>7.3 Quality Control &amp; Testing Facilities</a:t>
            </a:r>
            <a:endParaRPr lang="en-IN" sz="2100" b="1" dirty="0">
              <a:effectLst>
                <a:outerShdw blurRad="38100" dist="38100" dir="2700000" algn="tl">
                  <a:srgbClr val="000000">
                    <a:alpha val="43137"/>
                  </a:srgbClr>
                </a:outerShdw>
              </a:effectLst>
            </a:endParaRPr>
          </a:p>
        </p:txBody>
      </p:sp>
      <p:pic>
        <p:nvPicPr>
          <p:cNvPr id="12291" name="Content Placeholder 3" descr="Neogen-buys-Indian-firm-and-updates-hygiene-monitoring-test_strict_xxl.jpg"/>
          <p:cNvPicPr>
            <a:picLocks noGrp="1" noChangeAspect="1"/>
          </p:cNvPicPr>
          <p:nvPr>
            <p:ph idx="1"/>
          </p:nvPr>
        </p:nvPicPr>
        <p:blipFill>
          <a:blip r:embed="rId2" cstate="print"/>
          <a:srcRect/>
          <a:stretch>
            <a:fillRect/>
          </a:stretch>
        </p:blipFill>
        <p:spPr>
          <a:xfrm>
            <a:off x="755576" y="2466010"/>
            <a:ext cx="3688541" cy="2037015"/>
          </a:xfrm>
          <a:ln w="38100">
            <a:solidFill>
              <a:schemeClr val="accent3">
                <a:lumMod val="75000"/>
              </a:schemeClr>
            </a:solidFill>
          </a:ln>
        </p:spPr>
      </p:pic>
      <p:pic>
        <p:nvPicPr>
          <p:cNvPr id="12292" name="Picture 4" descr="crop118.jpg"/>
          <p:cNvPicPr>
            <a:picLocks noChangeAspect="1"/>
          </p:cNvPicPr>
          <p:nvPr/>
        </p:nvPicPr>
        <p:blipFill>
          <a:blip r:embed="rId3" cstate="print"/>
          <a:srcRect/>
          <a:stretch>
            <a:fillRect/>
          </a:stretch>
        </p:blipFill>
        <p:spPr bwMode="auto">
          <a:xfrm>
            <a:off x="4753000" y="4017104"/>
            <a:ext cx="3600400" cy="1907302"/>
          </a:xfrm>
          <a:prstGeom prst="rect">
            <a:avLst/>
          </a:prstGeom>
          <a:noFill/>
          <a:ln w="38100">
            <a:solidFill>
              <a:schemeClr val="accent3">
                <a:lumMod val="75000"/>
              </a:schemeClr>
            </a:solidFill>
            <a:miter lim="800000"/>
            <a:headEnd/>
            <a:tailEnd/>
          </a:ln>
        </p:spPr>
      </p:pic>
      <p:sp>
        <p:nvSpPr>
          <p:cNvPr id="6" name="Rectangle 5"/>
          <p:cNvSpPr/>
          <p:nvPr/>
        </p:nvSpPr>
        <p:spPr>
          <a:xfrm>
            <a:off x="4572000" y="2898142"/>
            <a:ext cx="2971800" cy="338138"/>
          </a:xfrm>
          <a:prstGeom prst="rect">
            <a:avLst/>
          </a:prstGeom>
          <a:solidFill>
            <a:schemeClr val="accent3">
              <a:lumMod val="60000"/>
              <a:lumOff val="40000"/>
            </a:schemeClr>
          </a:solidFill>
        </p:spPr>
        <p:txBody>
          <a:bodyPr>
            <a:spAutoFit/>
          </a:bodyPr>
          <a:lstStyle/>
          <a:p>
            <a:pPr marL="457200" indent="-457200" algn="ctr">
              <a:defRPr/>
            </a:pPr>
            <a:r>
              <a:rPr lang="en-IN" sz="1600" b="1" dirty="0"/>
              <a:t>Chemical analysis facilities </a:t>
            </a:r>
          </a:p>
        </p:txBody>
      </p:sp>
      <p:sp>
        <p:nvSpPr>
          <p:cNvPr id="7" name="Rectangle 6"/>
          <p:cNvSpPr/>
          <p:nvPr/>
        </p:nvSpPr>
        <p:spPr>
          <a:xfrm>
            <a:off x="1251656" y="5265758"/>
            <a:ext cx="2971800" cy="338138"/>
          </a:xfrm>
          <a:prstGeom prst="rect">
            <a:avLst/>
          </a:prstGeom>
          <a:solidFill>
            <a:schemeClr val="accent3">
              <a:lumMod val="60000"/>
              <a:lumOff val="40000"/>
            </a:schemeClr>
          </a:solidFill>
        </p:spPr>
        <p:txBody>
          <a:bodyPr>
            <a:spAutoFit/>
          </a:bodyPr>
          <a:lstStyle/>
          <a:p>
            <a:pPr marL="457200" indent="-457200" algn="ctr">
              <a:defRPr/>
            </a:pPr>
            <a:r>
              <a:rPr lang="en-IN" sz="1600" b="1" dirty="0"/>
              <a:t>Microbial analysis facilities </a:t>
            </a:r>
          </a:p>
        </p:txBody>
      </p:sp>
      <p:sp>
        <p:nvSpPr>
          <p:cNvPr id="12295" name="Slide Number Placeholder 7"/>
          <p:cNvSpPr>
            <a:spLocks noGrp="1"/>
          </p:cNvSpPr>
          <p:nvPr>
            <p:ph type="sldNum" sz="quarter" idx="12"/>
          </p:nvPr>
        </p:nvSpPr>
        <p:spPr bwMode="auto">
          <a:noFill/>
          <a:ln>
            <a:miter lim="800000"/>
            <a:headEnd/>
            <a:tailEnd/>
          </a:ln>
        </p:spPr>
        <p:txBody>
          <a:bodyPr/>
          <a:lstStyle/>
          <a:p>
            <a:fld id="{DB20119B-54EB-4723-B67A-30869FAE293A}" type="slidenum">
              <a:rPr lang="en-US" altLang="en-US" smtClean="0"/>
              <a:pPr/>
              <a:t>164</a:t>
            </a:fld>
            <a:endParaRPr lang="en-US" altLang="en-US"/>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593" y="1398530"/>
            <a:ext cx="8229600" cy="792088"/>
          </a:xfrm>
          <a:noFill/>
          <a:scene3d>
            <a:camera prst="orthographicFront"/>
            <a:lightRig rig="threePt" dir="t"/>
          </a:scene3d>
          <a:sp3d>
            <a:bevelT w="114300" prst="artDeco"/>
          </a:sp3d>
        </p:spPr>
        <p:txBody>
          <a:bodyPr>
            <a:noAutofit/>
          </a:bodyPr>
          <a:lstStyle/>
          <a:p>
            <a:r>
              <a:rPr lang="en-US" sz="2100" b="1" dirty="0"/>
              <a:t>7.0  Support Services  </a:t>
            </a:r>
            <a:br>
              <a:rPr lang="en-US" sz="2100" b="1" dirty="0"/>
            </a:br>
            <a:r>
              <a:rPr lang="en-US" sz="2100" b="1" dirty="0"/>
              <a:t>7.3 Quality Control &amp; Testing Facilities</a:t>
            </a:r>
            <a:endParaRPr lang="en-IN" sz="2100" dirty="0"/>
          </a:p>
        </p:txBody>
      </p:sp>
      <p:sp>
        <p:nvSpPr>
          <p:cNvPr id="3" name="Content Placeholder 2"/>
          <p:cNvSpPr>
            <a:spLocks noGrp="1"/>
          </p:cNvSpPr>
          <p:nvPr>
            <p:ph idx="1"/>
          </p:nvPr>
        </p:nvSpPr>
        <p:spPr>
          <a:xfrm>
            <a:off x="3702641" y="2492896"/>
            <a:ext cx="4968552" cy="3863454"/>
          </a:xfrm>
          <a:ln w="28575">
            <a:solidFill>
              <a:schemeClr val="accent3">
                <a:lumMod val="75000"/>
              </a:schemeClr>
            </a:solidFill>
          </a:ln>
        </p:spPr>
        <p:txBody>
          <a:bodyPr>
            <a:noAutofit/>
          </a:bodyPr>
          <a:lstStyle/>
          <a:p>
            <a:pPr>
              <a:spcAft>
                <a:spcPts val="600"/>
              </a:spcAft>
              <a:buNone/>
            </a:pPr>
            <a:r>
              <a:rPr lang="en-US" sz="2000" b="1" dirty="0"/>
              <a:t>7.3.10  </a:t>
            </a:r>
            <a:r>
              <a:rPr lang="en-IN" sz="2000" b="1" dirty="0"/>
              <a:t>Calibration and Inspection of Measuring and Test Equipment</a:t>
            </a:r>
            <a:endParaRPr lang="en-IN" sz="2000" dirty="0"/>
          </a:p>
          <a:p>
            <a:pPr algn="just">
              <a:spcAft>
                <a:spcPts val="600"/>
              </a:spcAft>
              <a:buNone/>
            </a:pPr>
            <a:r>
              <a:rPr lang="en-IN" sz="1800" dirty="0"/>
              <a:t>Identify all test equipment with: </a:t>
            </a:r>
          </a:p>
          <a:p>
            <a:pPr algn="just">
              <a:spcAft>
                <a:spcPts val="600"/>
              </a:spcAft>
              <a:buNone/>
            </a:pPr>
            <a:r>
              <a:rPr lang="en-IN" sz="1800" dirty="0"/>
              <a:t>a) Item identity / Serial No.</a:t>
            </a:r>
          </a:p>
          <a:p>
            <a:pPr algn="just">
              <a:spcAft>
                <a:spcPts val="600"/>
              </a:spcAft>
              <a:buNone/>
            </a:pPr>
            <a:r>
              <a:rPr lang="en-IN" sz="1800" dirty="0"/>
              <a:t>b) Calibrated / Inspected Date</a:t>
            </a:r>
          </a:p>
          <a:p>
            <a:pPr algn="just">
              <a:spcAft>
                <a:spcPts val="600"/>
              </a:spcAft>
              <a:buNone/>
            </a:pPr>
            <a:r>
              <a:rPr lang="en-IN" sz="1800" dirty="0"/>
              <a:t>c) Calibration due / Inspection Due Date</a:t>
            </a:r>
          </a:p>
          <a:p>
            <a:pPr algn="just">
              <a:spcAft>
                <a:spcPts val="600"/>
              </a:spcAft>
            </a:pPr>
            <a:r>
              <a:rPr lang="en-IN" sz="1800" dirty="0"/>
              <a:t>Maintain Internal and external calibration schedule for all </a:t>
            </a:r>
            <a:r>
              <a:rPr lang="en-IN" sz="1800" dirty="0" err="1"/>
              <a:t>equipments</a:t>
            </a:r>
            <a:r>
              <a:rPr lang="en-IN" sz="1800" dirty="0"/>
              <a:t>.</a:t>
            </a:r>
          </a:p>
          <a:p>
            <a:pPr algn="just">
              <a:spcAft>
                <a:spcPts val="600"/>
              </a:spcAft>
            </a:pPr>
            <a:r>
              <a:rPr lang="en-IN" sz="1800" dirty="0"/>
              <a:t>Defined reaction plan if calibrated instrument fails calibration.</a:t>
            </a:r>
            <a:endParaRPr lang="en-IN" sz="2000" dirty="0"/>
          </a:p>
          <a:p>
            <a:pPr>
              <a:spcAft>
                <a:spcPts val="600"/>
              </a:spcAft>
              <a:buNone/>
            </a:pPr>
            <a:r>
              <a:rPr lang="en-US" sz="2000" b="1" dirty="0"/>
              <a:t>  </a:t>
            </a:r>
            <a:br>
              <a:rPr lang="en-US" sz="2000" b="1" dirty="0"/>
            </a:br>
            <a:endParaRPr lang="en-IN" sz="2000" dirty="0"/>
          </a:p>
        </p:txBody>
      </p:sp>
      <p:pic>
        <p:nvPicPr>
          <p:cNvPr id="5" name="Picture 4">
            <a:extLst>
              <a:ext uri="{FF2B5EF4-FFF2-40B4-BE49-F238E27FC236}">
                <a16:creationId xmlns:a16="http://schemas.microsoft.com/office/drawing/2014/main" id="{F7559760-72E4-40C6-B7CC-2C5FE7D24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298" y="4544694"/>
            <a:ext cx="1944216" cy="1811656"/>
          </a:xfrm>
          <a:prstGeom prst="rect">
            <a:avLst/>
          </a:prstGeom>
        </p:spPr>
      </p:pic>
      <p:pic>
        <p:nvPicPr>
          <p:cNvPr id="6" name="Picture 5">
            <a:extLst>
              <a:ext uri="{FF2B5EF4-FFF2-40B4-BE49-F238E27FC236}">
                <a16:creationId xmlns:a16="http://schemas.microsoft.com/office/drawing/2014/main" id="{D30032A0-5A83-4A69-A24A-E3C1068B63C6}"/>
              </a:ext>
            </a:extLst>
          </p:cNvPr>
          <p:cNvPicPr>
            <a:picLocks noChangeAspect="1"/>
          </p:cNvPicPr>
          <p:nvPr/>
        </p:nvPicPr>
        <p:blipFill>
          <a:blip r:embed="rId3" cstate="print"/>
          <a:stretch>
            <a:fillRect/>
          </a:stretch>
        </p:blipFill>
        <p:spPr>
          <a:xfrm>
            <a:off x="588278" y="2348880"/>
            <a:ext cx="2304256" cy="2304256"/>
          </a:xfrm>
          <a:prstGeom prst="rect">
            <a:avLst/>
          </a:prstGeom>
        </p:spPr>
      </p:pic>
      <p:sp>
        <p:nvSpPr>
          <p:cNvPr id="7" name="Slide Number Placeholder 1">
            <a:extLst>
              <a:ext uri="{FF2B5EF4-FFF2-40B4-BE49-F238E27FC236}">
                <a16:creationId xmlns:a16="http://schemas.microsoft.com/office/drawing/2014/main" id="{7D27BDB1-A7E6-4652-81BA-B0291ABF24AB}"/>
              </a:ext>
            </a:extLst>
          </p:cNvPr>
          <p:cNvSpPr>
            <a:spLocks noGrp="1"/>
          </p:cNvSpPr>
          <p:nvPr>
            <p:ph type="sldNum" sz="quarter" idx="12"/>
          </p:nvPr>
        </p:nvSpPr>
        <p:spPr>
          <a:xfrm>
            <a:off x="4053317" y="6476065"/>
            <a:ext cx="2133600" cy="365125"/>
          </a:xfrm>
        </p:spPr>
        <p:txBody>
          <a:bodyPr/>
          <a:lstStyle/>
          <a:p>
            <a:fld id="{9B441236-4707-B342-88D0-23B2CF2BA6BC}" type="slidenum">
              <a:rPr lang="en-US" smtClean="0"/>
              <a:pPr/>
              <a:t>165</a:t>
            </a:fld>
            <a:endParaRPr lang="en-US" dirty="0"/>
          </a:p>
        </p:txBody>
      </p:sp>
      <p:sp>
        <p:nvSpPr>
          <p:cNvPr id="4" name="Rectangle 3"/>
          <p:cNvSpPr/>
          <p:nvPr/>
        </p:nvSpPr>
        <p:spPr>
          <a:xfrm>
            <a:off x="441593" y="2492896"/>
            <a:ext cx="3050287" cy="3863454"/>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916E68-69F7-4091-BC8E-89D8274C65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053" y="2975248"/>
            <a:ext cx="2694351" cy="2016224"/>
          </a:xfrm>
          <a:prstGeom prst="rect">
            <a:avLst/>
          </a:prstGeom>
        </p:spPr>
      </p:pic>
      <p:sp>
        <p:nvSpPr>
          <p:cNvPr id="3" name="Content Placeholder 2"/>
          <p:cNvSpPr>
            <a:spLocks noGrp="1"/>
          </p:cNvSpPr>
          <p:nvPr>
            <p:ph type="body" idx="1"/>
          </p:nvPr>
        </p:nvSpPr>
        <p:spPr>
          <a:xfrm>
            <a:off x="509814" y="2400313"/>
            <a:ext cx="7302546" cy="2778100"/>
          </a:xfrm>
        </p:spPr>
        <p:txBody>
          <a:bodyPr>
            <a:normAutofit fontScale="85000" lnSpcReduction="10000"/>
          </a:bodyPr>
          <a:lstStyle/>
          <a:p>
            <a:pPr algn="ctr">
              <a:buNone/>
            </a:pPr>
            <a:r>
              <a:rPr lang="en-IN" sz="3600" b="1" dirty="0">
                <a:solidFill>
                  <a:srgbClr val="000000"/>
                </a:solidFill>
              </a:rPr>
              <a:t>7.4  Pest  Control  Systems</a:t>
            </a:r>
          </a:p>
          <a:p>
            <a:pPr>
              <a:buNone/>
            </a:pPr>
            <a:r>
              <a:rPr lang="en-US" sz="3600" b="1" dirty="0">
                <a:solidFill>
                  <a:srgbClr val="000000"/>
                </a:solidFill>
              </a:rPr>
              <a:t>                        </a:t>
            </a:r>
            <a:r>
              <a:rPr lang="en-US" sz="2400" b="1" dirty="0">
                <a:solidFill>
                  <a:srgbClr val="000000"/>
                </a:solidFill>
              </a:rPr>
              <a:t>7.4.1  General Requirements</a:t>
            </a:r>
          </a:p>
          <a:p>
            <a:pPr>
              <a:buNone/>
            </a:pPr>
            <a:r>
              <a:rPr lang="en-US" sz="2400" b="1" dirty="0">
                <a:solidFill>
                  <a:srgbClr val="000000"/>
                </a:solidFill>
              </a:rPr>
              <a:t>                                      7.4.2  Preventing Access</a:t>
            </a:r>
          </a:p>
          <a:p>
            <a:pPr>
              <a:buNone/>
            </a:pPr>
            <a:r>
              <a:rPr lang="en-US" sz="2400" b="1" dirty="0">
                <a:solidFill>
                  <a:srgbClr val="000000"/>
                </a:solidFill>
              </a:rPr>
              <a:t>                                      7.4.3 </a:t>
            </a:r>
            <a:r>
              <a:rPr lang="en-IN" sz="2400" b="1" dirty="0">
                <a:solidFill>
                  <a:schemeClr val="tx1"/>
                </a:solidFill>
              </a:rPr>
              <a:t>Harbourage and Infestation</a:t>
            </a:r>
            <a:endParaRPr lang="en-US" sz="2400" b="1" dirty="0">
              <a:solidFill>
                <a:schemeClr val="tx1"/>
              </a:solidFill>
            </a:endParaRPr>
          </a:p>
          <a:p>
            <a:pPr>
              <a:buNone/>
            </a:pPr>
            <a:r>
              <a:rPr lang="en-US" sz="2400" b="1" dirty="0">
                <a:solidFill>
                  <a:srgbClr val="000000"/>
                </a:solidFill>
              </a:rPr>
              <a:t>                                      7.4.4 Monitoring &amp; Detection</a:t>
            </a:r>
          </a:p>
          <a:p>
            <a:pPr>
              <a:buNone/>
            </a:pPr>
            <a:r>
              <a:rPr lang="en-US" sz="2400" b="1" dirty="0">
                <a:solidFill>
                  <a:srgbClr val="000000"/>
                </a:solidFill>
              </a:rPr>
              <a:t>                                      7.4.5  Eradication</a:t>
            </a:r>
          </a:p>
          <a:p>
            <a:pPr>
              <a:buNone/>
            </a:pPr>
            <a:r>
              <a:rPr lang="en-US" sz="2400" b="1" dirty="0">
                <a:solidFill>
                  <a:srgbClr val="000000"/>
                </a:solidFill>
              </a:rPr>
              <a:t>                                      7.4.6  Pest Control 4D Method</a:t>
            </a:r>
          </a:p>
        </p:txBody>
      </p:sp>
      <p:sp>
        <p:nvSpPr>
          <p:cNvPr id="5" name="Slide Number Placeholder 4"/>
          <p:cNvSpPr>
            <a:spLocks noGrp="1"/>
          </p:cNvSpPr>
          <p:nvPr>
            <p:ph type="sldNum" sz="quarter" idx="12"/>
          </p:nvPr>
        </p:nvSpPr>
        <p:spPr/>
        <p:txBody>
          <a:bodyPr/>
          <a:lstStyle/>
          <a:p>
            <a:fld id="{BE2412B8-9ECE-40A4-9402-DF6152856802}" type="slidenum">
              <a:rPr lang="en-IN" smtClean="0"/>
              <a:pPr/>
              <a:t>166</a:t>
            </a:fld>
            <a:endParaRPr lang="en-IN"/>
          </a:p>
        </p:txBody>
      </p:sp>
      <p:sp>
        <p:nvSpPr>
          <p:cNvPr id="2" name="Rectangle: Rounded Corners 1">
            <a:extLst>
              <a:ext uri="{FF2B5EF4-FFF2-40B4-BE49-F238E27FC236}">
                <a16:creationId xmlns:a16="http://schemas.microsoft.com/office/drawing/2014/main" id="{E2E972EA-7A9E-4369-AA49-6410FDE7A892}"/>
              </a:ext>
            </a:extLst>
          </p:cNvPr>
          <p:cNvSpPr/>
          <p:nvPr/>
        </p:nvSpPr>
        <p:spPr>
          <a:xfrm>
            <a:off x="487693" y="2060848"/>
            <a:ext cx="7684707" cy="3528392"/>
          </a:xfrm>
          <a:prstGeom prst="roundRect">
            <a:avLst>
              <a:gd name="adj" fmla="val 10950"/>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116" y="1354758"/>
            <a:ext cx="8229600" cy="778098"/>
          </a:xfrm>
          <a:noFill/>
          <a:scene3d>
            <a:camera prst="orthographicFront"/>
            <a:lightRig rig="threePt" dir="t"/>
          </a:scene3d>
          <a:sp3d>
            <a:bevelT w="114300" prst="artDeco"/>
          </a:sp3d>
        </p:spPr>
        <p:txBody>
          <a:bodyPr>
            <a:normAutofit/>
          </a:bodyPr>
          <a:lstStyle/>
          <a:p>
            <a:r>
              <a:rPr lang="en-US" sz="2100" b="1" dirty="0"/>
              <a:t>7.0  Support Services  </a:t>
            </a:r>
            <a:br>
              <a:rPr lang="en-US" sz="2100" b="1" dirty="0"/>
            </a:br>
            <a:r>
              <a:rPr lang="en-US" sz="2100" b="1" dirty="0"/>
              <a:t>7.4  Pest Control Systems</a:t>
            </a:r>
            <a:endParaRPr lang="en-IN" sz="2100" dirty="0"/>
          </a:p>
        </p:txBody>
      </p:sp>
      <p:sp>
        <p:nvSpPr>
          <p:cNvPr id="3" name="Content Placeholder 2"/>
          <p:cNvSpPr>
            <a:spLocks noGrp="1"/>
          </p:cNvSpPr>
          <p:nvPr>
            <p:ph idx="1"/>
          </p:nvPr>
        </p:nvSpPr>
        <p:spPr>
          <a:xfrm>
            <a:off x="457200" y="2276872"/>
            <a:ext cx="8229600" cy="4176464"/>
          </a:xfrm>
          <a:ln>
            <a:noFill/>
          </a:ln>
        </p:spPr>
        <p:txBody>
          <a:bodyPr>
            <a:normAutofit/>
          </a:bodyPr>
          <a:lstStyle/>
          <a:p>
            <a:pPr>
              <a:buNone/>
            </a:pPr>
            <a:r>
              <a:rPr lang="en-IN" sz="1800" b="1" dirty="0"/>
              <a:t>7.4.1  General Requirements</a:t>
            </a:r>
            <a:endParaRPr lang="en-IN" sz="1800" dirty="0"/>
          </a:p>
          <a:p>
            <a:pPr>
              <a:buFont typeface="Wingdings" panose="05000000000000000000" pitchFamily="2" charset="2"/>
              <a:buChar char="Ø"/>
            </a:pPr>
            <a:r>
              <a:rPr lang="en-IN" sz="1800" dirty="0"/>
              <a:t>Managing pest control activities by nominated technician / external agency</a:t>
            </a:r>
          </a:p>
          <a:p>
            <a:pPr>
              <a:buNone/>
            </a:pPr>
            <a:endParaRPr lang="en-IN" sz="1800" dirty="0"/>
          </a:p>
          <a:p>
            <a:r>
              <a:rPr lang="en-IN" sz="1800" dirty="0"/>
              <a:t>Pest control program shall identify </a:t>
            </a:r>
          </a:p>
          <a:p>
            <a:pPr marL="457200" indent="-457200">
              <a:buFont typeface="+mj-lt"/>
              <a:buAutoNum type="arabicPeriod"/>
            </a:pPr>
            <a:r>
              <a:rPr lang="en-IN" sz="1800" dirty="0"/>
              <a:t>target pests </a:t>
            </a:r>
          </a:p>
          <a:p>
            <a:pPr marL="457200" indent="-457200">
              <a:buFont typeface="+mj-lt"/>
              <a:buAutoNum type="arabicPeriod"/>
            </a:pPr>
            <a:r>
              <a:rPr lang="en-IN" sz="1800" dirty="0"/>
              <a:t>address plans, </a:t>
            </a:r>
          </a:p>
          <a:p>
            <a:pPr marL="457200" indent="-457200">
              <a:buFont typeface="+mj-lt"/>
              <a:buAutoNum type="arabicPeriod"/>
            </a:pPr>
            <a:r>
              <a:rPr lang="en-IN" sz="1800" dirty="0"/>
              <a:t>methods, </a:t>
            </a:r>
          </a:p>
          <a:p>
            <a:pPr marL="457200" indent="-457200">
              <a:buFont typeface="+mj-lt"/>
              <a:buAutoNum type="arabicPeriod"/>
            </a:pPr>
            <a:r>
              <a:rPr lang="en-IN" sz="1800" dirty="0"/>
              <a:t>Schedules,</a:t>
            </a:r>
          </a:p>
          <a:p>
            <a:pPr marL="457200" indent="-457200">
              <a:buFont typeface="+mj-lt"/>
              <a:buAutoNum type="arabicPeriod"/>
            </a:pPr>
            <a:r>
              <a:rPr lang="en-IN" sz="1800" dirty="0"/>
              <a:t>control procedures and </a:t>
            </a:r>
          </a:p>
          <a:p>
            <a:pPr marL="457200" indent="-457200">
              <a:buFont typeface="+mj-lt"/>
              <a:buAutoNum type="arabicPeriod"/>
            </a:pPr>
            <a:r>
              <a:rPr lang="en-IN" sz="1800" dirty="0"/>
              <a:t>list of chemicals which are approved for use in specified areas.</a:t>
            </a:r>
          </a:p>
          <a:p>
            <a:pPr marL="457200" indent="-457200">
              <a:buFont typeface="+mj-lt"/>
              <a:buAutoNum type="arabicPeriod"/>
            </a:pPr>
            <a:endParaRPr lang="en-US" sz="900" dirty="0"/>
          </a:p>
          <a:p>
            <a:r>
              <a:rPr lang="en-IN" sz="1800" dirty="0"/>
              <a:t>Minimize pest infestation &amp; need for pesticides by effective sanitation, inspection and monitoring of incoming materials</a:t>
            </a:r>
          </a:p>
        </p:txBody>
      </p:sp>
      <p:sp>
        <p:nvSpPr>
          <p:cNvPr id="4" name="Rectangle: Rounded Corners 3">
            <a:extLst>
              <a:ext uri="{FF2B5EF4-FFF2-40B4-BE49-F238E27FC236}">
                <a16:creationId xmlns:a16="http://schemas.microsoft.com/office/drawing/2014/main" id="{2F06E2C1-9790-421E-9FB9-5D345B147DA9}"/>
              </a:ext>
            </a:extLst>
          </p:cNvPr>
          <p:cNvSpPr/>
          <p:nvPr/>
        </p:nvSpPr>
        <p:spPr>
          <a:xfrm>
            <a:off x="425116" y="3140968"/>
            <a:ext cx="8128012" cy="2592288"/>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B483192-C895-4D5F-A3D0-F2243A3743A8}"/>
              </a:ext>
            </a:extLst>
          </p:cNvPr>
          <p:cNvPicPr>
            <a:picLocks noChangeAspect="1"/>
          </p:cNvPicPr>
          <p:nvPr/>
        </p:nvPicPr>
        <p:blipFill>
          <a:blip r:embed="rId2" cstate="print"/>
          <a:stretch>
            <a:fillRect/>
          </a:stretch>
        </p:blipFill>
        <p:spPr>
          <a:xfrm>
            <a:off x="6156176" y="3206407"/>
            <a:ext cx="1749642" cy="2022793"/>
          </a:xfrm>
          <a:prstGeom prst="rect">
            <a:avLst/>
          </a:prstGeom>
        </p:spPr>
      </p:pic>
      <p:sp>
        <p:nvSpPr>
          <p:cNvPr id="7" name="Slide Number Placeholder 1">
            <a:extLst>
              <a:ext uri="{FF2B5EF4-FFF2-40B4-BE49-F238E27FC236}">
                <a16:creationId xmlns:a16="http://schemas.microsoft.com/office/drawing/2014/main" id="{EFFE2E21-CAB6-414B-AC13-DAE980C69BC2}"/>
              </a:ext>
            </a:extLst>
          </p:cNvPr>
          <p:cNvSpPr>
            <a:spLocks noGrp="1"/>
          </p:cNvSpPr>
          <p:nvPr>
            <p:ph type="sldNum" sz="quarter" idx="12"/>
          </p:nvPr>
        </p:nvSpPr>
        <p:spPr>
          <a:xfrm>
            <a:off x="3707904" y="6414789"/>
            <a:ext cx="2133600" cy="365125"/>
          </a:xfrm>
        </p:spPr>
        <p:txBody>
          <a:bodyPr/>
          <a:lstStyle/>
          <a:p>
            <a:fld id="{9B441236-4707-B342-88D0-23B2CF2BA6BC}" type="slidenum">
              <a:rPr lang="en-US" smtClean="0"/>
              <a:pPr/>
              <a:t>167</a:t>
            </a:fld>
            <a:endParaRPr lang="en-US"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59058"/>
            <a:ext cx="8229600" cy="792088"/>
          </a:xfrm>
          <a:noFill/>
          <a:scene3d>
            <a:camera prst="orthographicFront"/>
            <a:lightRig rig="threePt" dir="t"/>
          </a:scene3d>
          <a:sp3d>
            <a:bevelT w="114300" prst="artDeco"/>
          </a:sp3d>
        </p:spPr>
        <p:txBody>
          <a:bodyPr>
            <a:normAutofit/>
          </a:bodyPr>
          <a:lstStyle/>
          <a:p>
            <a:r>
              <a:rPr lang="en-US" sz="2100" b="1" dirty="0"/>
              <a:t>7.0  Support Services  </a:t>
            </a:r>
            <a:br>
              <a:rPr lang="en-US" sz="2100" b="1" dirty="0"/>
            </a:br>
            <a:r>
              <a:rPr lang="en-US" sz="2100" b="1" dirty="0"/>
              <a:t>7.4  Pest Control Systems</a:t>
            </a:r>
            <a:endParaRPr lang="en-IN" sz="2100" dirty="0"/>
          </a:p>
        </p:txBody>
      </p:sp>
      <p:sp>
        <p:nvSpPr>
          <p:cNvPr id="3" name="Content Placeholder 2"/>
          <p:cNvSpPr>
            <a:spLocks noGrp="1"/>
          </p:cNvSpPr>
          <p:nvPr>
            <p:ph idx="1"/>
          </p:nvPr>
        </p:nvSpPr>
        <p:spPr>
          <a:xfrm>
            <a:off x="472805" y="2276872"/>
            <a:ext cx="8229600" cy="3811339"/>
          </a:xfrm>
          <a:ln>
            <a:noFill/>
          </a:ln>
        </p:spPr>
        <p:txBody>
          <a:bodyPr>
            <a:normAutofit fontScale="32500" lnSpcReduction="20000"/>
          </a:bodyPr>
          <a:lstStyle/>
          <a:p>
            <a:pPr>
              <a:buNone/>
            </a:pPr>
            <a:r>
              <a:rPr lang="en-IN" sz="6200" b="1" dirty="0"/>
              <a:t>7.4.2 Preventing access</a:t>
            </a:r>
            <a:endParaRPr lang="en-IN" sz="5500" dirty="0"/>
          </a:p>
          <a:p>
            <a:pPr algn="just"/>
            <a:r>
              <a:rPr lang="en-IN" sz="5500" dirty="0"/>
              <a:t>Maintain buildings in good condition to eliminate potential breeding sites. </a:t>
            </a:r>
          </a:p>
          <a:p>
            <a:pPr algn="just"/>
            <a:r>
              <a:rPr lang="en-IN" sz="5500" dirty="0"/>
              <a:t>Seal all holes, drains and other pest access places   </a:t>
            </a:r>
          </a:p>
          <a:p>
            <a:pPr algn="just"/>
            <a:r>
              <a:rPr lang="en-IN" sz="5500" dirty="0"/>
              <a:t>Well designed windows, doors and ventilation openings to minimize pest entry.</a:t>
            </a:r>
          </a:p>
          <a:p>
            <a:pPr>
              <a:buNone/>
            </a:pPr>
            <a:endParaRPr lang="en-IN" sz="6200" b="1" dirty="0"/>
          </a:p>
          <a:p>
            <a:pPr>
              <a:buNone/>
            </a:pPr>
            <a:endParaRPr lang="en-IN" sz="6200" b="1" dirty="0"/>
          </a:p>
          <a:p>
            <a:pPr>
              <a:buNone/>
            </a:pPr>
            <a:r>
              <a:rPr lang="en-IN" sz="6200" b="1" dirty="0"/>
              <a:t>7.4.3  Harbourage and Infestation</a:t>
            </a:r>
            <a:endParaRPr lang="en-IN" sz="5500" dirty="0"/>
          </a:p>
          <a:p>
            <a:r>
              <a:rPr lang="en-IN" sz="5500" dirty="0"/>
              <a:t>Appropriate storage practices </a:t>
            </a:r>
          </a:p>
          <a:p>
            <a:r>
              <a:rPr lang="en-IN" sz="5500" dirty="0"/>
              <a:t>Minimize availability of food and water to pests. </a:t>
            </a:r>
          </a:p>
          <a:p>
            <a:r>
              <a:rPr lang="en-IN" sz="5500" dirty="0"/>
              <a:t>Storage above the ground and away from walls. </a:t>
            </a:r>
          </a:p>
          <a:p>
            <a:r>
              <a:rPr lang="en-IN" sz="5500" dirty="0"/>
              <a:t>Protect items stored in outer space from weather, pest damage, bird droppings</a:t>
            </a:r>
          </a:p>
        </p:txBody>
      </p:sp>
      <p:sp>
        <p:nvSpPr>
          <p:cNvPr id="4" name="Rectangle: Rounded Corners 3">
            <a:extLst>
              <a:ext uri="{FF2B5EF4-FFF2-40B4-BE49-F238E27FC236}">
                <a16:creationId xmlns:a16="http://schemas.microsoft.com/office/drawing/2014/main" id="{8B22ED22-EEB6-4DD5-9191-62B44DA946D1}"/>
              </a:ext>
            </a:extLst>
          </p:cNvPr>
          <p:cNvSpPr/>
          <p:nvPr/>
        </p:nvSpPr>
        <p:spPr>
          <a:xfrm>
            <a:off x="441595" y="2151146"/>
            <a:ext cx="8229600" cy="1709902"/>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188F6684-5B6E-4C4E-A178-71EDE0E94C18}"/>
              </a:ext>
            </a:extLst>
          </p:cNvPr>
          <p:cNvSpPr/>
          <p:nvPr/>
        </p:nvSpPr>
        <p:spPr>
          <a:xfrm>
            <a:off x="472805" y="4077072"/>
            <a:ext cx="8229600" cy="1872208"/>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029E8B9-439F-45BE-AE5A-4E2CD712FCBE}"/>
              </a:ext>
            </a:extLst>
          </p:cNvPr>
          <p:cNvPicPr>
            <a:picLocks noChangeAspect="1"/>
          </p:cNvPicPr>
          <p:nvPr/>
        </p:nvPicPr>
        <p:blipFill>
          <a:blip r:embed="rId2" cstate="print"/>
          <a:stretch>
            <a:fillRect/>
          </a:stretch>
        </p:blipFill>
        <p:spPr>
          <a:xfrm>
            <a:off x="6588224" y="4149080"/>
            <a:ext cx="1944216" cy="1227926"/>
          </a:xfrm>
          <a:prstGeom prst="rect">
            <a:avLst/>
          </a:prstGeom>
        </p:spPr>
      </p:pic>
      <p:sp>
        <p:nvSpPr>
          <p:cNvPr id="7" name="Slide Number Placeholder 1">
            <a:extLst>
              <a:ext uri="{FF2B5EF4-FFF2-40B4-BE49-F238E27FC236}">
                <a16:creationId xmlns:a16="http://schemas.microsoft.com/office/drawing/2014/main" id="{398D7DEE-B75A-45DE-97A4-44FE954E2B0B}"/>
              </a:ext>
            </a:extLst>
          </p:cNvPr>
          <p:cNvSpPr>
            <a:spLocks noGrp="1"/>
          </p:cNvSpPr>
          <p:nvPr>
            <p:ph type="sldNum" sz="quarter" idx="12"/>
          </p:nvPr>
        </p:nvSpPr>
        <p:spPr>
          <a:xfrm>
            <a:off x="3779912" y="6448425"/>
            <a:ext cx="2133600" cy="365125"/>
          </a:xfrm>
        </p:spPr>
        <p:txBody>
          <a:bodyPr/>
          <a:lstStyle/>
          <a:p>
            <a:fld id="{9B441236-4707-B342-88D0-23B2CF2BA6BC}" type="slidenum">
              <a:rPr lang="en-US" smtClean="0"/>
              <a:pPr/>
              <a:t>168</a:t>
            </a:fld>
            <a:endParaRPr lang="en-US"/>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391" y="1340768"/>
            <a:ext cx="8640960" cy="792088"/>
          </a:xfrm>
          <a:noFill/>
          <a:scene3d>
            <a:camera prst="orthographicFront"/>
            <a:lightRig rig="threePt" dir="t"/>
          </a:scene3d>
          <a:sp3d>
            <a:bevelT w="114300" prst="artDeco"/>
          </a:sp3d>
        </p:spPr>
        <p:txBody>
          <a:bodyPr>
            <a:noAutofit/>
          </a:bodyPr>
          <a:lstStyle/>
          <a:p>
            <a:r>
              <a:rPr lang="en-US" sz="2400" b="1" dirty="0"/>
              <a:t>7.0  Support Services  </a:t>
            </a:r>
            <a:br>
              <a:rPr lang="en-US" sz="2400" b="1" dirty="0"/>
            </a:br>
            <a:r>
              <a:rPr lang="en-US" sz="2400" b="1" dirty="0"/>
              <a:t>7.4  Pest Control Systems</a:t>
            </a:r>
            <a:endParaRPr lang="en-IN" sz="2400" dirty="0"/>
          </a:p>
        </p:txBody>
      </p:sp>
      <p:sp>
        <p:nvSpPr>
          <p:cNvPr id="3" name="Content Placeholder 2"/>
          <p:cNvSpPr>
            <a:spLocks noGrp="1"/>
          </p:cNvSpPr>
          <p:nvPr>
            <p:ph idx="1"/>
          </p:nvPr>
        </p:nvSpPr>
        <p:spPr>
          <a:xfrm>
            <a:off x="323528" y="2348880"/>
            <a:ext cx="8494825" cy="4248472"/>
          </a:xfrm>
        </p:spPr>
        <p:txBody>
          <a:bodyPr>
            <a:normAutofit lnSpcReduction="10000"/>
          </a:bodyPr>
          <a:lstStyle/>
          <a:p>
            <a:r>
              <a:rPr lang="en-US" sz="2200" dirty="0"/>
              <a:t>Remove burrows, undergrowth, old &amp; unused equipment (pest harbourage)</a:t>
            </a:r>
          </a:p>
          <a:p>
            <a:r>
              <a:rPr lang="en-US" sz="2200" dirty="0"/>
              <a:t>Handling of Infested Materials, avoiding contamination of other materials or products.</a:t>
            </a:r>
          </a:p>
          <a:p>
            <a:endParaRPr lang="en-US" sz="2200" dirty="0"/>
          </a:p>
          <a:p>
            <a:pPr>
              <a:buNone/>
            </a:pPr>
            <a:r>
              <a:rPr lang="en-IN" sz="2200" b="1" dirty="0"/>
              <a:t>7.4.4  Monitoring and Detection</a:t>
            </a:r>
          </a:p>
          <a:p>
            <a:pPr>
              <a:buNone/>
            </a:pPr>
            <a:endParaRPr lang="en-IN" sz="2200" dirty="0"/>
          </a:p>
          <a:p>
            <a:r>
              <a:rPr lang="en-US" sz="2200" dirty="0"/>
              <a:t>Regular examination of entire unit  </a:t>
            </a:r>
          </a:p>
          <a:p>
            <a:r>
              <a:rPr lang="en-US" sz="2200" dirty="0"/>
              <a:t>Installation of pest detectors and/ or traps in key locations. </a:t>
            </a:r>
          </a:p>
          <a:p>
            <a:r>
              <a:rPr lang="en-US" sz="2200" dirty="0"/>
              <a:t>Maintain Pest Control Map  </a:t>
            </a:r>
          </a:p>
          <a:p>
            <a:r>
              <a:rPr lang="en-US" sz="2200" dirty="0"/>
              <a:t>Prevent contamination by placing detectors / traps adequately</a:t>
            </a:r>
            <a:endParaRPr lang="en-IN" sz="2200" b="1" dirty="0"/>
          </a:p>
          <a:p>
            <a:endParaRPr lang="en-IN" sz="2000" b="1" dirty="0"/>
          </a:p>
        </p:txBody>
      </p:sp>
      <p:sp>
        <p:nvSpPr>
          <p:cNvPr id="4" name="Rectangle: Rounded Corners 3">
            <a:extLst>
              <a:ext uri="{FF2B5EF4-FFF2-40B4-BE49-F238E27FC236}">
                <a16:creationId xmlns:a16="http://schemas.microsoft.com/office/drawing/2014/main" id="{6ADB3E1C-69AD-4FF6-9988-80A8290DDB72}"/>
              </a:ext>
            </a:extLst>
          </p:cNvPr>
          <p:cNvSpPr/>
          <p:nvPr/>
        </p:nvSpPr>
        <p:spPr>
          <a:xfrm>
            <a:off x="251520" y="3933056"/>
            <a:ext cx="8640960" cy="2423294"/>
          </a:xfrm>
          <a:prstGeom prst="roundRect">
            <a:avLst>
              <a:gd name="adj" fmla="val 10975"/>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3CD751-1606-4B25-8B60-45EBCAC51795}"/>
              </a:ext>
            </a:extLst>
          </p:cNvPr>
          <p:cNvPicPr>
            <a:picLocks noChangeAspect="1"/>
          </p:cNvPicPr>
          <p:nvPr/>
        </p:nvPicPr>
        <p:blipFill>
          <a:blip r:embed="rId2" cstate="print"/>
          <a:stretch>
            <a:fillRect/>
          </a:stretch>
        </p:blipFill>
        <p:spPr>
          <a:xfrm>
            <a:off x="5436096" y="3411153"/>
            <a:ext cx="2812157" cy="1733550"/>
          </a:xfrm>
          <a:prstGeom prst="rect">
            <a:avLst/>
          </a:prstGeom>
        </p:spPr>
      </p:pic>
      <p:sp>
        <p:nvSpPr>
          <p:cNvPr id="6" name="Slide Number Placeholder 1">
            <a:extLst>
              <a:ext uri="{FF2B5EF4-FFF2-40B4-BE49-F238E27FC236}">
                <a16:creationId xmlns:a16="http://schemas.microsoft.com/office/drawing/2014/main" id="{81ADA3C8-D842-4D39-AF41-DFE4AC1CBCE6}"/>
              </a:ext>
            </a:extLst>
          </p:cNvPr>
          <p:cNvSpPr>
            <a:spLocks noGrp="1"/>
          </p:cNvSpPr>
          <p:nvPr>
            <p:ph type="sldNum" sz="quarter" idx="12"/>
          </p:nvPr>
        </p:nvSpPr>
        <p:spPr>
          <a:xfrm>
            <a:off x="3779912" y="6448251"/>
            <a:ext cx="2133600" cy="365125"/>
          </a:xfrm>
        </p:spPr>
        <p:txBody>
          <a:bodyPr/>
          <a:lstStyle/>
          <a:p>
            <a:fld id="{9B441236-4707-B342-88D0-23B2CF2BA6BC}" type="slidenum">
              <a:rPr lang="en-US" smtClean="0"/>
              <a:pPr/>
              <a:t>169</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644252"/>
            <a:ext cx="9144000" cy="624508"/>
          </a:xfrm>
        </p:spPr>
        <p:txBody>
          <a:bodyPr>
            <a:noAutofit/>
          </a:bodyPr>
          <a:lstStyle/>
          <a:p>
            <a:pPr fontAlgn="ctr">
              <a:defRPr/>
            </a:pPr>
            <a:br>
              <a:rPr lang="en-IN" sz="3200" b="1" dirty="0"/>
            </a:br>
            <a:r>
              <a:rPr lang="en-IN" sz="2800" b="1" dirty="0"/>
              <a:t>1.0  Location , Layout &amp; Facilities</a:t>
            </a:r>
            <a:br>
              <a:rPr lang="en-IN" sz="2800" b="1" dirty="0"/>
            </a:br>
            <a:r>
              <a:rPr lang="en-IN" sz="2800" dirty="0">
                <a:solidFill>
                  <a:srgbClr val="000000"/>
                </a:solidFill>
              </a:rPr>
              <a:t> </a:t>
            </a:r>
          </a:p>
        </p:txBody>
      </p:sp>
      <p:graphicFrame>
        <p:nvGraphicFramePr>
          <p:cNvPr id="4" name="Table 3"/>
          <p:cNvGraphicFramePr>
            <a:graphicFrameLocks noGrp="1"/>
          </p:cNvGraphicFramePr>
          <p:nvPr>
            <p:extLst>
              <p:ext uri="{D42A27DB-BD31-4B8C-83A1-F6EECF244321}">
                <p14:modId xmlns:p14="http://schemas.microsoft.com/office/powerpoint/2010/main" val="3228203317"/>
              </p:ext>
            </p:extLst>
          </p:nvPr>
        </p:nvGraphicFramePr>
        <p:xfrm>
          <a:off x="287524" y="1458249"/>
          <a:ext cx="8568952" cy="4901756"/>
        </p:xfrm>
        <a:graphic>
          <a:graphicData uri="http://schemas.openxmlformats.org/drawingml/2006/table">
            <a:tbl>
              <a:tblPr firstRow="1" bandRow="1">
                <a:tableStyleId>{F5AB1C69-6EDB-4FF4-983F-18BD219EF322}</a:tableStyleId>
              </a:tblPr>
              <a:tblGrid>
                <a:gridCol w="659150">
                  <a:extLst>
                    <a:ext uri="{9D8B030D-6E8A-4147-A177-3AD203B41FA5}">
                      <a16:colId xmlns:a16="http://schemas.microsoft.com/office/drawing/2014/main" val="20000"/>
                    </a:ext>
                  </a:extLst>
                </a:gridCol>
                <a:gridCol w="2165779">
                  <a:extLst>
                    <a:ext uri="{9D8B030D-6E8A-4147-A177-3AD203B41FA5}">
                      <a16:colId xmlns:a16="http://schemas.microsoft.com/office/drawing/2014/main" val="20001"/>
                    </a:ext>
                  </a:extLst>
                </a:gridCol>
                <a:gridCol w="1207519">
                  <a:extLst>
                    <a:ext uri="{9D8B030D-6E8A-4147-A177-3AD203B41FA5}">
                      <a16:colId xmlns:a16="http://schemas.microsoft.com/office/drawing/2014/main" val="20002"/>
                    </a:ext>
                  </a:extLst>
                </a:gridCol>
                <a:gridCol w="4536504">
                  <a:extLst>
                    <a:ext uri="{9D8B030D-6E8A-4147-A177-3AD203B41FA5}">
                      <a16:colId xmlns:a16="http://schemas.microsoft.com/office/drawing/2014/main" val="20003"/>
                    </a:ext>
                  </a:extLst>
                </a:gridCol>
              </a:tblGrid>
              <a:tr h="261400">
                <a:tc>
                  <a:txBody>
                    <a:bodyPr/>
                    <a:lstStyle/>
                    <a:p>
                      <a:pPr algn="ctr" fontAlgn="ctr"/>
                      <a:r>
                        <a:rPr lang="en-IN" sz="1600" b="1" i="0" u="none" strike="noStrike" dirty="0">
                          <a:solidFill>
                            <a:schemeClr val="bg1"/>
                          </a:solidFill>
                          <a:effectLst/>
                          <a:latin typeface="+mn-lt"/>
                        </a:rPr>
                        <a:t>S. No.</a:t>
                      </a:r>
                    </a:p>
                  </a:txBody>
                  <a:tcPr marL="9525" marR="9525" marT="9526" marB="0" anchor="ctr"/>
                </a:tc>
                <a:tc>
                  <a:txBody>
                    <a:bodyPr/>
                    <a:lstStyle/>
                    <a:p>
                      <a:pPr algn="ctr" fontAlgn="ctr"/>
                      <a:r>
                        <a:rPr lang="en-IN" sz="1600" b="1" i="0" u="none" strike="noStrike" dirty="0">
                          <a:solidFill>
                            <a:schemeClr val="bg1"/>
                          </a:solidFill>
                          <a:effectLst/>
                          <a:latin typeface="+mn-lt"/>
                        </a:rPr>
                        <a:t>Operational Flow</a:t>
                      </a:r>
                    </a:p>
                  </a:txBody>
                  <a:tcPr marL="9525" marR="9525" marT="9526" marB="0" anchor="ctr"/>
                </a:tc>
                <a:tc>
                  <a:txBody>
                    <a:bodyPr/>
                    <a:lstStyle/>
                    <a:p>
                      <a:pPr algn="ctr" fontAlgn="ctr"/>
                      <a:r>
                        <a:rPr lang="en-US" sz="1600" b="1" i="0" u="none" strike="noStrike" dirty="0">
                          <a:solidFill>
                            <a:schemeClr val="bg1"/>
                          </a:solidFill>
                          <a:effectLst/>
                          <a:latin typeface="+mn-lt"/>
                        </a:rPr>
                        <a:t>Sub Sec No. </a:t>
                      </a:r>
                      <a:endParaRPr lang="en-IN" sz="1600" b="1" i="0" u="none" strike="noStrike" dirty="0">
                        <a:solidFill>
                          <a:schemeClr val="bg1"/>
                        </a:solidFill>
                        <a:effectLst/>
                        <a:latin typeface="+mn-lt"/>
                      </a:endParaRPr>
                    </a:p>
                  </a:txBody>
                  <a:tcPr marL="9525" marR="9525" marT="9526" marB="0" anchor="ctr"/>
                </a:tc>
                <a:tc>
                  <a:txBody>
                    <a:bodyPr/>
                    <a:lstStyle/>
                    <a:p>
                      <a:pPr algn="ctr" fontAlgn="ctr"/>
                      <a:r>
                        <a:rPr lang="en-IN" sz="1600" b="1" i="0" u="none" strike="noStrike" dirty="0">
                          <a:solidFill>
                            <a:schemeClr val="bg1"/>
                          </a:solidFill>
                          <a:effectLst/>
                          <a:latin typeface="+mn-lt"/>
                        </a:rPr>
                        <a:t>Heading </a:t>
                      </a:r>
                    </a:p>
                  </a:txBody>
                  <a:tcPr marL="9525" marR="9525" marT="9526" marB="0" anchor="ctr"/>
                </a:tc>
                <a:extLst>
                  <a:ext uri="{0D108BD9-81ED-4DB2-BD59-A6C34878D82A}">
                    <a16:rowId xmlns:a16="http://schemas.microsoft.com/office/drawing/2014/main" val="10000"/>
                  </a:ext>
                </a:extLst>
              </a:tr>
              <a:tr h="261400">
                <a:tc rowSpan="18">
                  <a:txBody>
                    <a:bodyPr/>
                    <a:lstStyle/>
                    <a:p>
                      <a:pPr algn="l" fontAlgn="b"/>
                      <a:r>
                        <a:rPr lang="en-US" sz="1400" b="1" i="0" u="none" strike="noStrike" dirty="0">
                          <a:solidFill>
                            <a:srgbClr val="000000"/>
                          </a:solidFill>
                          <a:effectLst/>
                          <a:latin typeface="+mn-lt"/>
                        </a:rPr>
                        <a:t>1.0</a:t>
                      </a:r>
                      <a:endParaRPr lang="en-IN" sz="1400" b="1" i="0" u="none" strike="noStrike" dirty="0">
                        <a:solidFill>
                          <a:srgbClr val="000000"/>
                        </a:solidFill>
                        <a:effectLst/>
                        <a:latin typeface="+mn-lt"/>
                      </a:endParaRPr>
                    </a:p>
                  </a:txBody>
                  <a:tcPr marL="9525" marR="9525" marT="9526" marB="0" anchor="ctr"/>
                </a:tc>
                <a:tc rowSpan="18">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IN" sz="1400" b="1" dirty="0">
                          <a:latin typeface="+mn-lt"/>
                        </a:rPr>
                        <a:t>Location , Layout &amp; Facilities</a:t>
                      </a:r>
                    </a:p>
                  </a:txBody>
                  <a:tcPr marL="9525" marR="9525" marT="9526" marB="0" anchor="ctr"/>
                </a:tc>
                <a:tc>
                  <a:txBody>
                    <a:bodyPr/>
                    <a:lstStyle/>
                    <a:p>
                      <a:pPr algn="ctr" fontAlgn="b"/>
                      <a:r>
                        <a:rPr lang="en-US" sz="1400" b="1" i="0" u="none" strike="noStrike" dirty="0">
                          <a:solidFill>
                            <a:srgbClr val="000000"/>
                          </a:solidFill>
                          <a:effectLst/>
                          <a:latin typeface="+mn-lt"/>
                        </a:rPr>
                        <a:t>1.1</a:t>
                      </a:r>
                      <a:endParaRPr lang="en-IN" sz="1400" b="1" i="0" u="none" strike="noStrike" dirty="0">
                        <a:solidFill>
                          <a:srgbClr val="000000"/>
                        </a:solidFill>
                        <a:effectLst/>
                        <a:latin typeface="+mn-lt"/>
                      </a:endParaRPr>
                    </a:p>
                  </a:txBody>
                  <a:tcPr marL="9525" marR="9525" marT="9526" marB="0"/>
                </a:tc>
                <a:tc>
                  <a:txBody>
                    <a:bodyPr/>
                    <a:lstStyle/>
                    <a:p>
                      <a:pPr algn="l" fontAlgn="b"/>
                      <a:r>
                        <a:rPr lang="en-IN" sz="1400" b="1" i="0" u="none" strike="noStrike" dirty="0">
                          <a:solidFill>
                            <a:srgbClr val="000000"/>
                          </a:solidFill>
                          <a:effectLst/>
                          <a:latin typeface="+mn-lt"/>
                        </a:rPr>
                        <a:t>Location and Surroundings</a:t>
                      </a:r>
                    </a:p>
                  </a:txBody>
                  <a:tcPr marL="9525" marR="9525" marT="9526" marB="0"/>
                </a:tc>
                <a:extLst>
                  <a:ext uri="{0D108BD9-81ED-4DB2-BD59-A6C34878D82A}">
                    <a16:rowId xmlns:a16="http://schemas.microsoft.com/office/drawing/2014/main" val="10001"/>
                  </a:ext>
                </a:extLst>
              </a:tr>
              <a:tr h="261400">
                <a:tc vMerge="1">
                  <a:txBody>
                    <a:bodyPr/>
                    <a:lstStyle/>
                    <a:p>
                      <a:endParaRPr lang="en-IN"/>
                    </a:p>
                  </a:txBody>
                  <a:tcPr/>
                </a:tc>
                <a:tc vMerge="1">
                  <a:txBody>
                    <a:bodyPr/>
                    <a:lstStyle/>
                    <a:p>
                      <a:pPr algn="l" fontAlgn="b"/>
                      <a:endParaRPr lang="en-IN" sz="1200" b="0" i="0" u="none" strike="noStrike" dirty="0">
                        <a:solidFill>
                          <a:srgbClr val="000000"/>
                        </a:solidFill>
                        <a:effectLst/>
                        <a:latin typeface="Calibri"/>
                      </a:endParaRPr>
                    </a:p>
                  </a:txBody>
                  <a:tcPr marL="9525" marR="9525" marT="9525" marB="0" anchor="b"/>
                </a:tc>
                <a:tc>
                  <a:txBody>
                    <a:bodyPr/>
                    <a:lstStyle/>
                    <a:p>
                      <a:pPr algn="ctr" fontAlgn="b"/>
                      <a:r>
                        <a:rPr lang="en-US" sz="1400" b="1" i="0" u="none" strike="noStrike" dirty="0">
                          <a:solidFill>
                            <a:srgbClr val="000000"/>
                          </a:solidFill>
                          <a:effectLst/>
                          <a:latin typeface="+mn-lt"/>
                        </a:rPr>
                        <a:t>1.2</a:t>
                      </a:r>
                      <a:endParaRPr lang="en-IN" sz="1400" b="1" i="0" u="none" strike="noStrike" dirty="0">
                        <a:solidFill>
                          <a:srgbClr val="000000"/>
                        </a:solidFill>
                        <a:effectLst/>
                        <a:latin typeface="+mn-lt"/>
                      </a:endParaRPr>
                    </a:p>
                  </a:txBody>
                  <a:tcPr marL="9525" marR="9525" marT="9526" marB="0" anchor="ctr"/>
                </a:tc>
                <a:tc>
                  <a:txBody>
                    <a:bodyPr/>
                    <a:lstStyle/>
                    <a:p>
                      <a:pPr algn="l" fontAlgn="b"/>
                      <a:r>
                        <a:rPr lang="en-IN" sz="1400" b="1" i="0" u="none" strike="noStrike" dirty="0">
                          <a:solidFill>
                            <a:srgbClr val="000000"/>
                          </a:solidFill>
                          <a:effectLst/>
                          <a:latin typeface="+mn-lt"/>
                        </a:rPr>
                        <a:t>Layout and  Building design</a:t>
                      </a:r>
                    </a:p>
                  </a:txBody>
                  <a:tcPr marL="9525" marR="9525" marT="9526" marB="0" anchor="ctr"/>
                </a:tc>
                <a:extLst>
                  <a:ext uri="{0D108BD9-81ED-4DB2-BD59-A6C34878D82A}">
                    <a16:rowId xmlns:a16="http://schemas.microsoft.com/office/drawing/2014/main" val="10002"/>
                  </a:ext>
                </a:extLst>
              </a:tr>
              <a:tr h="233331">
                <a:tc vMerge="1">
                  <a:txBody>
                    <a:bodyPr/>
                    <a:lstStyle/>
                    <a:p>
                      <a:endParaRPr lang="en-IN"/>
                    </a:p>
                  </a:txBody>
                  <a:tcPr/>
                </a:tc>
                <a:tc vMerge="1">
                  <a:txBody>
                    <a:bodyPr/>
                    <a:lstStyle/>
                    <a:p>
                      <a:endParaRPr lang="en-IN"/>
                    </a:p>
                  </a:txBody>
                  <a:tcPr/>
                </a:tc>
                <a:tc>
                  <a:txBody>
                    <a:bodyPr/>
                    <a:lstStyle/>
                    <a:p>
                      <a:pPr algn="ctr" fontAlgn="b"/>
                      <a:r>
                        <a:rPr lang="en-US" sz="1400" b="0" i="0" u="none" strike="noStrike" dirty="0">
                          <a:solidFill>
                            <a:srgbClr val="000000"/>
                          </a:solidFill>
                          <a:effectLst/>
                          <a:latin typeface="+mn-lt"/>
                        </a:rPr>
                        <a:t>1.2.1</a:t>
                      </a:r>
                      <a:endParaRPr lang="en-IN" sz="1400" b="0" i="0" u="none" strike="noStrike" dirty="0">
                        <a:solidFill>
                          <a:srgbClr val="000000"/>
                        </a:solidFill>
                        <a:effectLst/>
                        <a:latin typeface="+mn-lt"/>
                      </a:endParaRPr>
                    </a:p>
                  </a:txBody>
                  <a:tcPr marL="9525" marR="9525" marT="9526" marB="0" anchor="ctr"/>
                </a:tc>
                <a:tc>
                  <a:txBody>
                    <a:bodyPr/>
                    <a:lstStyle/>
                    <a:p>
                      <a:pPr algn="l" fontAlgn="b"/>
                      <a:r>
                        <a:rPr lang="en-US" sz="1400" b="0" i="0" u="none" strike="noStrike" dirty="0">
                          <a:solidFill>
                            <a:srgbClr val="000000"/>
                          </a:solidFill>
                          <a:effectLst/>
                          <a:latin typeface="+mn-lt"/>
                        </a:rPr>
                        <a:t>General Requirements</a:t>
                      </a:r>
                      <a:endParaRPr lang="en-IN" sz="1400" b="0" i="0" u="none" strike="noStrike" dirty="0">
                        <a:solidFill>
                          <a:srgbClr val="000000"/>
                        </a:solidFill>
                        <a:effectLst/>
                        <a:latin typeface="+mn-lt"/>
                      </a:endParaRPr>
                    </a:p>
                  </a:txBody>
                  <a:tcPr marL="9525" marR="9525" marT="9526" marB="0" anchor="ctr"/>
                </a:tc>
                <a:extLst>
                  <a:ext uri="{0D108BD9-81ED-4DB2-BD59-A6C34878D82A}">
                    <a16:rowId xmlns:a16="http://schemas.microsoft.com/office/drawing/2014/main" val="10003"/>
                  </a:ext>
                </a:extLst>
              </a:tr>
              <a:tr h="233331">
                <a:tc vMerge="1">
                  <a:txBody>
                    <a:bodyPr/>
                    <a:lstStyle/>
                    <a:p>
                      <a:endParaRPr lang="en-IN"/>
                    </a:p>
                  </a:txBody>
                  <a:tcPr/>
                </a:tc>
                <a:tc vMerge="1">
                  <a:txBody>
                    <a:bodyPr/>
                    <a:lstStyle/>
                    <a:p>
                      <a:endParaRPr lang="en-IN"/>
                    </a:p>
                  </a:txBody>
                  <a:tcPr/>
                </a:tc>
                <a:tc>
                  <a:txBody>
                    <a:bodyPr/>
                    <a:lstStyle/>
                    <a:p>
                      <a:pPr algn="ctr" fontAlgn="b"/>
                      <a:r>
                        <a:rPr lang="en-US" sz="1400" b="0" i="0" u="none" strike="noStrike" dirty="0">
                          <a:solidFill>
                            <a:srgbClr val="000000"/>
                          </a:solidFill>
                          <a:effectLst/>
                          <a:latin typeface="+mn-lt"/>
                        </a:rPr>
                        <a:t>1.2.2</a:t>
                      </a:r>
                      <a:endParaRPr lang="en-IN" sz="1400" b="0" i="0" u="none" strike="noStrike" dirty="0">
                        <a:solidFill>
                          <a:srgbClr val="000000"/>
                        </a:solidFill>
                        <a:effectLst/>
                        <a:latin typeface="+mn-lt"/>
                      </a:endParaRPr>
                    </a:p>
                  </a:txBody>
                  <a:tcPr marL="9525" marR="9525" marT="9526" marB="0" anchor="ctr"/>
                </a:tc>
                <a:tc>
                  <a:txBody>
                    <a:bodyPr/>
                    <a:lstStyle/>
                    <a:p>
                      <a:pPr algn="l" fontAlgn="b"/>
                      <a:r>
                        <a:rPr lang="en-IN" sz="1400" b="0" dirty="0">
                          <a:latin typeface="+mn-lt"/>
                        </a:rPr>
                        <a:t>Internal Structures</a:t>
                      </a:r>
                      <a:endParaRPr lang="en-IN" sz="1400" b="0" i="0" u="none" strike="noStrike" dirty="0">
                        <a:solidFill>
                          <a:srgbClr val="000000"/>
                        </a:solidFill>
                        <a:effectLst/>
                        <a:latin typeface="+mn-lt"/>
                      </a:endParaRPr>
                    </a:p>
                  </a:txBody>
                  <a:tcPr marL="9525" marR="9525" marT="9526" marB="0" anchor="ctr"/>
                </a:tc>
                <a:extLst>
                  <a:ext uri="{0D108BD9-81ED-4DB2-BD59-A6C34878D82A}">
                    <a16:rowId xmlns:a16="http://schemas.microsoft.com/office/drawing/2014/main" val="10004"/>
                  </a:ext>
                </a:extLst>
              </a:tr>
              <a:tr h="261400">
                <a:tc vMerge="1">
                  <a:txBody>
                    <a:bodyPr/>
                    <a:lstStyle/>
                    <a:p>
                      <a:endParaRPr lang="en-IN"/>
                    </a:p>
                  </a:txBody>
                  <a:tcPr/>
                </a:tc>
                <a:tc vMerge="1">
                  <a:txBody>
                    <a:bodyPr/>
                    <a:lstStyle/>
                    <a:p>
                      <a:endParaRPr lang="en-IN"/>
                    </a:p>
                  </a:txBody>
                  <a:tcPr/>
                </a:tc>
                <a:tc>
                  <a:txBody>
                    <a:bodyPr/>
                    <a:lstStyle/>
                    <a:p>
                      <a:pPr algn="ctr" fontAlgn="b"/>
                      <a:r>
                        <a:rPr lang="en-US" sz="1400" b="1" i="0" u="none" strike="noStrike" dirty="0">
                          <a:solidFill>
                            <a:srgbClr val="000000"/>
                          </a:solidFill>
                          <a:effectLst/>
                          <a:latin typeface="+mn-lt"/>
                        </a:rPr>
                        <a:t>1.3</a:t>
                      </a:r>
                      <a:endParaRPr lang="en-IN" sz="1400" b="1" i="0" u="none" strike="noStrike" dirty="0">
                        <a:solidFill>
                          <a:srgbClr val="000000"/>
                        </a:solidFill>
                        <a:effectLst/>
                        <a:latin typeface="+mn-lt"/>
                      </a:endParaRPr>
                    </a:p>
                  </a:txBody>
                  <a:tcPr marL="9525" marR="9525" marT="9526" marB="0" anchor="ctr"/>
                </a:tc>
                <a:tc>
                  <a:txBody>
                    <a:bodyPr/>
                    <a:lstStyle/>
                    <a:p>
                      <a:pPr algn="l" fontAlgn="b"/>
                      <a:r>
                        <a:rPr lang="en-IN" sz="1400" b="1" i="0" u="none" strike="noStrike" dirty="0">
                          <a:solidFill>
                            <a:srgbClr val="000000"/>
                          </a:solidFill>
                          <a:effectLst/>
                          <a:latin typeface="+mn-lt"/>
                        </a:rPr>
                        <a:t>Equipment  Design  &amp; Installation</a:t>
                      </a:r>
                    </a:p>
                  </a:txBody>
                  <a:tcPr marL="9525" marR="9525" marT="9526" marB="0" anchor="ctr"/>
                </a:tc>
                <a:extLst>
                  <a:ext uri="{0D108BD9-81ED-4DB2-BD59-A6C34878D82A}">
                    <a16:rowId xmlns:a16="http://schemas.microsoft.com/office/drawing/2014/main" val="10005"/>
                  </a:ext>
                </a:extLst>
              </a:tr>
              <a:tr h="233331">
                <a:tc vMerge="1">
                  <a:txBody>
                    <a:bodyPr/>
                    <a:lstStyle/>
                    <a:p>
                      <a:endParaRPr lang="en-IN"/>
                    </a:p>
                  </a:txBody>
                  <a:tcPr/>
                </a:tc>
                <a:tc vMerge="1">
                  <a:txBody>
                    <a:bodyPr/>
                    <a:lstStyle/>
                    <a:p>
                      <a:endParaRPr lang="en-IN"/>
                    </a:p>
                  </a:txBody>
                  <a:tcPr/>
                </a:tc>
                <a:tc>
                  <a:txBody>
                    <a:bodyPr/>
                    <a:lstStyle/>
                    <a:p>
                      <a:pPr algn="ctr" fontAlgn="b"/>
                      <a:r>
                        <a:rPr lang="en-US" sz="1400" b="0" i="0" u="none" strike="noStrike" dirty="0">
                          <a:solidFill>
                            <a:srgbClr val="000000"/>
                          </a:solidFill>
                          <a:effectLst/>
                          <a:latin typeface="+mn-lt"/>
                        </a:rPr>
                        <a:t>1.3.1</a:t>
                      </a:r>
                      <a:endParaRPr lang="en-IN" sz="1400" b="0" i="0" u="none" strike="noStrike" dirty="0">
                        <a:solidFill>
                          <a:srgbClr val="000000"/>
                        </a:solidFill>
                        <a:effectLst/>
                        <a:latin typeface="+mn-lt"/>
                      </a:endParaRPr>
                    </a:p>
                  </a:txBody>
                  <a:tcPr marL="9525" marR="9525" marT="9526" marB="0" anchor="ctr"/>
                </a:tc>
                <a:tc>
                  <a:txBody>
                    <a:bodyPr/>
                    <a:lstStyle/>
                    <a:p>
                      <a:pPr algn="l" fontAlgn="b"/>
                      <a:r>
                        <a:rPr lang="en-US" sz="1400" b="0" i="0" u="none" strike="noStrike" dirty="0">
                          <a:solidFill>
                            <a:srgbClr val="000000"/>
                          </a:solidFill>
                          <a:effectLst/>
                          <a:latin typeface="+mn-lt"/>
                        </a:rPr>
                        <a:t>General Requirements</a:t>
                      </a:r>
                      <a:endParaRPr lang="en-IN" sz="1400" b="0" i="0" u="none" strike="noStrike" dirty="0">
                        <a:solidFill>
                          <a:srgbClr val="000000"/>
                        </a:solidFill>
                        <a:effectLst/>
                        <a:latin typeface="+mn-lt"/>
                      </a:endParaRPr>
                    </a:p>
                  </a:txBody>
                  <a:tcPr marL="9525" marR="9525" marT="9526" marB="0" anchor="ctr"/>
                </a:tc>
                <a:extLst>
                  <a:ext uri="{0D108BD9-81ED-4DB2-BD59-A6C34878D82A}">
                    <a16:rowId xmlns:a16="http://schemas.microsoft.com/office/drawing/2014/main" val="10006"/>
                  </a:ext>
                </a:extLst>
              </a:tr>
              <a:tr h="233331">
                <a:tc vMerge="1">
                  <a:txBody>
                    <a:bodyPr/>
                    <a:lstStyle/>
                    <a:p>
                      <a:endParaRPr lang="en-IN"/>
                    </a:p>
                  </a:txBody>
                  <a:tcPr/>
                </a:tc>
                <a:tc vMerge="1">
                  <a:txBody>
                    <a:bodyPr/>
                    <a:lstStyle/>
                    <a:p>
                      <a:pPr algn="l" fontAlgn="b"/>
                      <a:endParaRPr lang="en-IN" sz="1200" b="0" i="0" u="none" strike="noStrike" dirty="0">
                        <a:solidFill>
                          <a:srgbClr val="000000"/>
                        </a:solidFill>
                        <a:effectLst/>
                        <a:latin typeface="Calibri"/>
                      </a:endParaRPr>
                    </a:p>
                  </a:txBody>
                  <a:tcPr marL="9525" marR="9525" marT="9525" marB="0" anchor="b"/>
                </a:tc>
                <a:tc>
                  <a:txBody>
                    <a:bodyPr/>
                    <a:lstStyle/>
                    <a:p>
                      <a:pPr algn="ctr"/>
                      <a:r>
                        <a:rPr lang="en-US" sz="1400" dirty="0">
                          <a:latin typeface="+mn-lt"/>
                        </a:rPr>
                        <a:t>1.3.2</a:t>
                      </a:r>
                      <a:endParaRPr lang="en-IN" sz="1400" dirty="0">
                        <a:latin typeface="+mn-lt"/>
                      </a:endParaRPr>
                    </a:p>
                  </a:txBody>
                  <a:tcPr marL="9525" marR="9525" marT="9526" marB="0" anchor="ctr"/>
                </a:tc>
                <a:tc>
                  <a:txBody>
                    <a:bodyPr/>
                    <a:lstStyle/>
                    <a:p>
                      <a:r>
                        <a:rPr lang="en-US" sz="1400" dirty="0">
                          <a:latin typeface="+mn-lt"/>
                        </a:rPr>
                        <a:t>Hygienic Designing of Equipments</a:t>
                      </a:r>
                      <a:endParaRPr lang="en-IN" sz="1400" dirty="0">
                        <a:latin typeface="+mn-lt"/>
                      </a:endParaRPr>
                    </a:p>
                  </a:txBody>
                  <a:tcPr marL="9525" marR="9525" marT="9526" marB="0" anchor="ctr"/>
                </a:tc>
                <a:extLst>
                  <a:ext uri="{0D108BD9-81ED-4DB2-BD59-A6C34878D82A}">
                    <a16:rowId xmlns:a16="http://schemas.microsoft.com/office/drawing/2014/main" val="10007"/>
                  </a:ext>
                </a:extLst>
              </a:tr>
              <a:tr h="261400">
                <a:tc vMerge="1">
                  <a:txBody>
                    <a:bodyPr/>
                    <a:lstStyle/>
                    <a:p>
                      <a:endParaRPr lang="en-IN"/>
                    </a:p>
                  </a:txBody>
                  <a:tcPr/>
                </a:tc>
                <a:tc vMerge="1">
                  <a:txBody>
                    <a:bodyPr/>
                    <a:lstStyle/>
                    <a:p>
                      <a:endParaRPr lang="en-IN"/>
                    </a:p>
                  </a:txBody>
                  <a:tcPr/>
                </a:tc>
                <a:tc>
                  <a:txBody>
                    <a:bodyPr/>
                    <a:lstStyle/>
                    <a:p>
                      <a:pPr algn="ctr" fontAlgn="b"/>
                      <a:r>
                        <a:rPr lang="en-US" sz="1400" b="1" i="0" u="none" strike="noStrike" dirty="0">
                          <a:solidFill>
                            <a:srgbClr val="000000"/>
                          </a:solidFill>
                          <a:effectLst/>
                          <a:latin typeface="+mn-lt"/>
                        </a:rPr>
                        <a:t>1.4</a:t>
                      </a:r>
                      <a:endParaRPr lang="en-IN" sz="1400" b="1" i="0" u="none" strike="noStrike" dirty="0">
                        <a:solidFill>
                          <a:srgbClr val="000000"/>
                        </a:solidFill>
                        <a:effectLst/>
                        <a:latin typeface="+mn-lt"/>
                      </a:endParaRPr>
                    </a:p>
                  </a:txBody>
                  <a:tcPr marL="9525" marR="9525" marT="9526" marB="0" anchor="ctr"/>
                </a:tc>
                <a:tc>
                  <a:txBody>
                    <a:bodyPr/>
                    <a:lstStyle/>
                    <a:p>
                      <a:pPr algn="l" fontAlgn="b"/>
                      <a:r>
                        <a:rPr lang="en-IN" sz="1400" b="1" i="0" u="none" strike="noStrike" dirty="0">
                          <a:solidFill>
                            <a:srgbClr val="000000"/>
                          </a:solidFill>
                          <a:effectLst/>
                          <a:latin typeface="+mn-lt"/>
                        </a:rPr>
                        <a:t>Facilities</a:t>
                      </a:r>
                    </a:p>
                  </a:txBody>
                  <a:tcPr marL="9525" marR="9525" marT="9526" marB="0" anchor="ctr"/>
                </a:tc>
                <a:extLst>
                  <a:ext uri="{0D108BD9-81ED-4DB2-BD59-A6C34878D82A}">
                    <a16:rowId xmlns:a16="http://schemas.microsoft.com/office/drawing/2014/main" val="10008"/>
                  </a:ext>
                </a:extLst>
              </a:tr>
              <a:tr h="261400">
                <a:tc vMerge="1">
                  <a:txBody>
                    <a:bodyPr/>
                    <a:lstStyle/>
                    <a:p>
                      <a:endParaRPr lang="en-IN"/>
                    </a:p>
                  </a:txBody>
                  <a:tcPr/>
                </a:tc>
                <a:tc vMerge="1">
                  <a:txBody>
                    <a:bodyPr/>
                    <a:lstStyle/>
                    <a:p>
                      <a:endParaRPr lang="en-IN"/>
                    </a:p>
                  </a:txBody>
                  <a:tcPr/>
                </a:tc>
                <a:tc>
                  <a:txBody>
                    <a:bodyPr/>
                    <a:lstStyle/>
                    <a:p>
                      <a:pPr algn="ctr" fontAlgn="b"/>
                      <a:r>
                        <a:rPr lang="en-US" sz="1400" dirty="0">
                          <a:latin typeface="+mn-lt"/>
                        </a:rPr>
                        <a:t>1.4.1</a:t>
                      </a:r>
                      <a:endParaRPr lang="en-IN" sz="1400" b="0" i="0" u="none" strike="noStrike" dirty="0">
                        <a:solidFill>
                          <a:srgbClr val="000000"/>
                        </a:solidFill>
                        <a:effectLst/>
                        <a:latin typeface="+mn-lt"/>
                      </a:endParaRPr>
                    </a:p>
                  </a:txBody>
                  <a:tcPr marL="9525" marR="9525" marT="9526" marB="0" anchor="ctr"/>
                </a:tc>
                <a:tc>
                  <a:txBody>
                    <a:bodyPr/>
                    <a:lstStyle/>
                    <a:p>
                      <a:pPr>
                        <a:buNone/>
                      </a:pPr>
                      <a:r>
                        <a:rPr lang="en-US" sz="1400" dirty="0">
                          <a:latin typeface="+mn-lt"/>
                        </a:rPr>
                        <a:t>Water </a:t>
                      </a:r>
                      <a:endParaRPr lang="en-IN" sz="1400" b="0" i="0" u="none" strike="noStrike" dirty="0">
                        <a:solidFill>
                          <a:srgbClr val="000000"/>
                        </a:solidFill>
                        <a:effectLst/>
                        <a:latin typeface="+mn-lt"/>
                      </a:endParaRPr>
                    </a:p>
                  </a:txBody>
                  <a:tcPr marL="9525" marR="9525" marT="9526" marB="0" anchor="ctr"/>
                </a:tc>
                <a:extLst>
                  <a:ext uri="{0D108BD9-81ED-4DB2-BD59-A6C34878D82A}">
                    <a16:rowId xmlns:a16="http://schemas.microsoft.com/office/drawing/2014/main" val="10009"/>
                  </a:ext>
                </a:extLst>
              </a:tr>
              <a:tr h="261400">
                <a:tc vMerge="1">
                  <a:txBody>
                    <a:bodyPr/>
                    <a:lstStyle/>
                    <a:p>
                      <a:endParaRPr lang="en-IN"/>
                    </a:p>
                  </a:txBody>
                  <a:tcPr/>
                </a:tc>
                <a:tc vMerge="1">
                  <a:txBody>
                    <a:bodyPr/>
                    <a:lstStyle/>
                    <a:p>
                      <a:endParaRPr lang="en-IN"/>
                    </a:p>
                  </a:txBody>
                  <a:tcPr/>
                </a:tc>
                <a:tc>
                  <a:txBody>
                    <a:bodyPr/>
                    <a:lstStyle/>
                    <a:p>
                      <a:pPr algn="ctr" fontAlgn="b"/>
                      <a:r>
                        <a:rPr lang="en-IN" sz="1400" dirty="0">
                          <a:latin typeface="+mn-lt"/>
                        </a:rPr>
                        <a:t>1.4.2</a:t>
                      </a:r>
                      <a:endParaRPr lang="en-IN" sz="1400" b="0" i="0" u="none" strike="noStrike" dirty="0">
                        <a:solidFill>
                          <a:srgbClr val="000000"/>
                        </a:solidFill>
                        <a:effectLst/>
                        <a:latin typeface="+mn-lt"/>
                      </a:endParaRPr>
                    </a:p>
                  </a:txBody>
                  <a:tcPr marL="9525" marR="9525" marT="9526"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IN" sz="1400" dirty="0">
                          <a:latin typeface="+mn-lt"/>
                        </a:rPr>
                        <a:t>Air Quality and Environment conditions</a:t>
                      </a:r>
                      <a:endParaRPr lang="en-IN" sz="1400" b="0" i="0" u="none" strike="noStrike" dirty="0">
                        <a:solidFill>
                          <a:srgbClr val="000000"/>
                        </a:solidFill>
                        <a:effectLst/>
                        <a:latin typeface="+mn-lt"/>
                      </a:endParaRPr>
                    </a:p>
                  </a:txBody>
                  <a:tcPr marL="9525" marR="9525" marT="9526" marB="0" anchor="ctr"/>
                </a:tc>
                <a:extLst>
                  <a:ext uri="{0D108BD9-81ED-4DB2-BD59-A6C34878D82A}">
                    <a16:rowId xmlns:a16="http://schemas.microsoft.com/office/drawing/2014/main" val="10010"/>
                  </a:ext>
                </a:extLst>
              </a:tr>
              <a:tr h="261400">
                <a:tc vMerge="1">
                  <a:txBody>
                    <a:bodyPr/>
                    <a:lstStyle/>
                    <a:p>
                      <a:endParaRPr lang="en-IN"/>
                    </a:p>
                  </a:txBody>
                  <a:tcPr/>
                </a:tc>
                <a:tc vMerge="1">
                  <a:txBody>
                    <a:bodyPr/>
                    <a:lstStyle/>
                    <a:p>
                      <a:endParaRPr lang="en-IN"/>
                    </a:p>
                  </a:txBody>
                  <a:tcPr/>
                </a:tc>
                <a:tc>
                  <a:txBody>
                    <a:bodyPr/>
                    <a:lstStyle/>
                    <a:p>
                      <a:pPr algn="ctr" fontAlgn="b"/>
                      <a:r>
                        <a:rPr lang="en-IN" sz="1400" dirty="0">
                          <a:latin typeface="+mn-lt"/>
                        </a:rPr>
                        <a:t>1.4.3</a:t>
                      </a:r>
                      <a:endParaRPr lang="en-IN" sz="1400" b="0" i="0" u="none" strike="noStrike" dirty="0">
                        <a:solidFill>
                          <a:srgbClr val="000000"/>
                        </a:solidFill>
                        <a:effectLst/>
                        <a:latin typeface="+mn-lt"/>
                      </a:endParaRPr>
                    </a:p>
                  </a:txBody>
                  <a:tcPr marL="9525" marR="9525" marT="9526" marB="0" anchor="ctr"/>
                </a:tc>
                <a:tc>
                  <a:txBody>
                    <a:bodyPr/>
                    <a:lstStyle/>
                    <a:p>
                      <a:r>
                        <a:rPr lang="en-US" sz="1400" dirty="0">
                          <a:latin typeface="+mn-lt"/>
                        </a:rPr>
                        <a:t>Backup &amp; Uninterrupted Power Supply</a:t>
                      </a:r>
                    </a:p>
                  </a:txBody>
                  <a:tcPr marL="9525" marR="9525" marT="9526" marB="0" anchor="ctr"/>
                </a:tc>
                <a:extLst>
                  <a:ext uri="{0D108BD9-81ED-4DB2-BD59-A6C34878D82A}">
                    <a16:rowId xmlns:a16="http://schemas.microsoft.com/office/drawing/2014/main" val="10011"/>
                  </a:ext>
                </a:extLst>
              </a:tr>
              <a:tr h="261400">
                <a:tc vMerge="1">
                  <a:txBody>
                    <a:bodyPr/>
                    <a:lstStyle/>
                    <a:p>
                      <a:endParaRPr lang="en-IN"/>
                    </a:p>
                  </a:txBody>
                  <a:tcPr/>
                </a:tc>
                <a:tc vMerge="1">
                  <a:txBody>
                    <a:bodyPr/>
                    <a:lstStyle/>
                    <a:p>
                      <a:endParaRPr lang="en-IN"/>
                    </a:p>
                  </a:txBody>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IN" sz="1400" dirty="0">
                          <a:latin typeface="+mn-lt"/>
                        </a:rPr>
                        <a:t>1.4.4</a:t>
                      </a:r>
                      <a:endParaRPr lang="en-IN" sz="1400" b="0" i="0" u="none" strike="noStrike" dirty="0">
                        <a:solidFill>
                          <a:srgbClr val="000000"/>
                        </a:solidFill>
                        <a:effectLst/>
                        <a:latin typeface="+mn-lt"/>
                      </a:endParaRPr>
                    </a:p>
                  </a:txBody>
                  <a:tcPr marL="9525" marR="9525" marT="9526"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IN" sz="1400" dirty="0">
                          <a:latin typeface="+mn-lt"/>
                        </a:rPr>
                        <a:t>Compressed air and other gases</a:t>
                      </a:r>
                      <a:endParaRPr lang="en-IN" sz="1400" b="0" i="0" u="none" strike="noStrike" dirty="0">
                        <a:solidFill>
                          <a:srgbClr val="000000"/>
                        </a:solidFill>
                        <a:effectLst/>
                        <a:latin typeface="+mn-lt"/>
                      </a:endParaRPr>
                    </a:p>
                  </a:txBody>
                  <a:tcPr marL="9525" marR="9525" marT="9526" marB="0" anchor="ctr"/>
                </a:tc>
                <a:extLst>
                  <a:ext uri="{0D108BD9-81ED-4DB2-BD59-A6C34878D82A}">
                    <a16:rowId xmlns:a16="http://schemas.microsoft.com/office/drawing/2014/main" val="10012"/>
                  </a:ext>
                </a:extLst>
              </a:tr>
              <a:tr h="261400">
                <a:tc vMerge="1">
                  <a:txBody>
                    <a:bodyPr/>
                    <a:lstStyle/>
                    <a:p>
                      <a:endParaRPr lang="en-IN"/>
                    </a:p>
                  </a:txBody>
                  <a:tcPr/>
                </a:tc>
                <a:tc vMerge="1">
                  <a:txBody>
                    <a:bodyPr/>
                    <a:lstStyle/>
                    <a:p>
                      <a:endParaRPr lang="en-IN"/>
                    </a:p>
                  </a:txBody>
                  <a:tcPr/>
                </a:tc>
                <a:tc>
                  <a:txBody>
                    <a:bodyPr/>
                    <a:lstStyle/>
                    <a:p>
                      <a:pPr algn="ctr" fontAlgn="b"/>
                      <a:r>
                        <a:rPr lang="en-US" sz="1400" b="0" i="0" u="none" strike="noStrike" dirty="0">
                          <a:solidFill>
                            <a:srgbClr val="000000"/>
                          </a:solidFill>
                          <a:effectLst/>
                          <a:latin typeface="+mn-lt"/>
                        </a:rPr>
                        <a:t>1.4.5</a:t>
                      </a:r>
                      <a:endParaRPr lang="en-IN" sz="1400" b="0" i="0" u="none" strike="noStrike" dirty="0">
                        <a:solidFill>
                          <a:srgbClr val="000000"/>
                        </a:solidFill>
                        <a:effectLst/>
                        <a:latin typeface="+mn-lt"/>
                      </a:endParaRPr>
                    </a:p>
                  </a:txBody>
                  <a:tcPr marL="9525" marR="9525" marT="9526" marB="0" anchor="ctr"/>
                </a:tc>
                <a:tc>
                  <a:txBody>
                    <a:bodyPr/>
                    <a:lstStyle/>
                    <a:p>
                      <a:pPr algn="l" fontAlgn="b"/>
                      <a:r>
                        <a:rPr lang="en-IN" sz="1400" dirty="0">
                          <a:latin typeface="+mn-lt"/>
                        </a:rPr>
                        <a:t>Lighting</a:t>
                      </a:r>
                      <a:endParaRPr lang="en-IN" sz="1400" b="0" i="0" u="none" strike="noStrike" dirty="0">
                        <a:solidFill>
                          <a:srgbClr val="000000"/>
                        </a:solidFill>
                        <a:effectLst/>
                        <a:latin typeface="+mn-lt"/>
                      </a:endParaRPr>
                    </a:p>
                  </a:txBody>
                  <a:tcPr marL="9525" marR="9525" marT="9526" marB="0" anchor="ctr"/>
                </a:tc>
                <a:extLst>
                  <a:ext uri="{0D108BD9-81ED-4DB2-BD59-A6C34878D82A}">
                    <a16:rowId xmlns:a16="http://schemas.microsoft.com/office/drawing/2014/main" val="10013"/>
                  </a:ext>
                </a:extLst>
              </a:tr>
              <a:tr h="261400">
                <a:tc vMerge="1">
                  <a:txBody>
                    <a:bodyPr/>
                    <a:lstStyle/>
                    <a:p>
                      <a:endParaRPr lang="en-IN"/>
                    </a:p>
                  </a:txBody>
                  <a:tcPr/>
                </a:tc>
                <a:tc vMerge="1">
                  <a:txBody>
                    <a:bodyPr/>
                    <a:lstStyle/>
                    <a:p>
                      <a:endParaRPr lang="en-IN"/>
                    </a:p>
                  </a:txBody>
                  <a:tcPr/>
                </a:tc>
                <a:tc>
                  <a:txBody>
                    <a:bodyPr/>
                    <a:lstStyle/>
                    <a:p>
                      <a:pPr algn="ctr" fontAlgn="b"/>
                      <a:r>
                        <a:rPr lang="en-IN" sz="1400" dirty="0">
                          <a:latin typeface="+mn-lt"/>
                        </a:rPr>
                        <a:t>1.4.6</a:t>
                      </a:r>
                      <a:endParaRPr lang="en-IN" sz="1400" b="0" i="0" u="none" strike="noStrike" dirty="0">
                        <a:solidFill>
                          <a:srgbClr val="000000"/>
                        </a:solidFill>
                        <a:effectLst/>
                        <a:latin typeface="+mn-lt"/>
                      </a:endParaRPr>
                    </a:p>
                  </a:txBody>
                  <a:tcPr marL="9525" marR="9525" marT="9526" marB="0" anchor="ctr"/>
                </a:tc>
                <a:tc>
                  <a:txBody>
                    <a:bodyPr/>
                    <a:lstStyle/>
                    <a:p>
                      <a:pPr algn="l" fontAlgn="b"/>
                      <a:r>
                        <a:rPr lang="en-IN" sz="1400" dirty="0">
                          <a:latin typeface="+mn-lt"/>
                        </a:rPr>
                        <a:t>Hand washing, drying and sanitizing facilities</a:t>
                      </a:r>
                      <a:endParaRPr lang="en-IN" sz="1400" b="0" i="0" u="none" strike="noStrike" dirty="0">
                        <a:solidFill>
                          <a:srgbClr val="000000"/>
                        </a:solidFill>
                        <a:effectLst/>
                        <a:latin typeface="+mn-lt"/>
                      </a:endParaRPr>
                    </a:p>
                  </a:txBody>
                  <a:tcPr marL="9525" marR="9525" marT="9526" marB="0" anchor="ctr"/>
                </a:tc>
                <a:extLst>
                  <a:ext uri="{0D108BD9-81ED-4DB2-BD59-A6C34878D82A}">
                    <a16:rowId xmlns:a16="http://schemas.microsoft.com/office/drawing/2014/main" val="10014"/>
                  </a:ext>
                </a:extLst>
              </a:tr>
              <a:tr h="261400">
                <a:tc vMerge="1">
                  <a:txBody>
                    <a:bodyPr/>
                    <a:lstStyle/>
                    <a:p>
                      <a:endParaRPr lang="en-IN"/>
                    </a:p>
                  </a:txBody>
                  <a:tcPr/>
                </a:tc>
                <a:tc vMerge="1">
                  <a:txBody>
                    <a:bodyPr/>
                    <a:lstStyle/>
                    <a:p>
                      <a:endParaRPr lang="en-IN"/>
                    </a:p>
                  </a:txBody>
                  <a:tcPr/>
                </a:tc>
                <a:tc>
                  <a:txBody>
                    <a:bodyPr/>
                    <a:lstStyle/>
                    <a:p>
                      <a:pPr algn="ctr" fontAlgn="b"/>
                      <a:r>
                        <a:rPr lang="en-US" sz="1400" dirty="0">
                          <a:latin typeface="+mn-lt"/>
                        </a:rPr>
                        <a:t>1.4.7</a:t>
                      </a:r>
                      <a:endParaRPr lang="en-IN" sz="1400" b="0" i="0" u="none" strike="noStrike" dirty="0">
                        <a:solidFill>
                          <a:srgbClr val="000000"/>
                        </a:solidFill>
                        <a:effectLst/>
                        <a:latin typeface="+mn-lt"/>
                      </a:endParaRPr>
                    </a:p>
                  </a:txBody>
                  <a:tcPr marL="9525" marR="9525" marT="9526"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400" dirty="0">
                          <a:latin typeface="+mn-lt"/>
                        </a:rPr>
                        <a:t>Toilet facilities</a:t>
                      </a:r>
                      <a:endParaRPr lang="en-IN" sz="1400" b="0" i="0" u="none" strike="noStrike" dirty="0">
                        <a:solidFill>
                          <a:srgbClr val="000000"/>
                        </a:solidFill>
                        <a:effectLst/>
                        <a:latin typeface="+mn-lt"/>
                      </a:endParaRPr>
                    </a:p>
                  </a:txBody>
                  <a:tcPr marL="9525" marR="9525" marT="9526" marB="0" anchor="ctr"/>
                </a:tc>
                <a:extLst>
                  <a:ext uri="{0D108BD9-81ED-4DB2-BD59-A6C34878D82A}">
                    <a16:rowId xmlns:a16="http://schemas.microsoft.com/office/drawing/2014/main" val="10015"/>
                  </a:ext>
                </a:extLst>
              </a:tr>
              <a:tr h="261400">
                <a:tc vMerge="1">
                  <a:txBody>
                    <a:bodyPr/>
                    <a:lstStyle/>
                    <a:p>
                      <a:endParaRPr lang="en-IN"/>
                    </a:p>
                  </a:txBody>
                  <a:tcPr/>
                </a:tc>
                <a:tc vMerge="1">
                  <a:txBody>
                    <a:bodyPr/>
                    <a:lstStyle/>
                    <a:p>
                      <a:endParaRPr lang="en-IN"/>
                    </a:p>
                  </a:txBody>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IN" sz="1400" dirty="0">
                          <a:latin typeface="+mn-lt"/>
                        </a:rPr>
                        <a:t>1.4.8</a:t>
                      </a:r>
                      <a:endParaRPr lang="en-IN" sz="1400" b="0" i="0" u="none" strike="noStrike" dirty="0">
                        <a:solidFill>
                          <a:srgbClr val="000000"/>
                        </a:solidFill>
                        <a:effectLst/>
                        <a:latin typeface="+mn-lt"/>
                      </a:endParaRPr>
                    </a:p>
                  </a:txBody>
                  <a:tcPr marL="9525" marR="9525" marT="9526"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IN" sz="1400" dirty="0">
                          <a:latin typeface="+mn-lt"/>
                        </a:rPr>
                        <a:t>Changing facilities</a:t>
                      </a:r>
                      <a:endParaRPr lang="en-IN" sz="1400" b="0" i="0" u="none" strike="noStrike" dirty="0">
                        <a:solidFill>
                          <a:srgbClr val="000000"/>
                        </a:solidFill>
                        <a:effectLst/>
                        <a:latin typeface="+mn-lt"/>
                      </a:endParaRPr>
                    </a:p>
                  </a:txBody>
                  <a:tcPr marL="9525" marR="9525" marT="9526" marB="0" anchor="ctr"/>
                </a:tc>
                <a:extLst>
                  <a:ext uri="{0D108BD9-81ED-4DB2-BD59-A6C34878D82A}">
                    <a16:rowId xmlns:a16="http://schemas.microsoft.com/office/drawing/2014/main" val="10016"/>
                  </a:ext>
                </a:extLst>
              </a:tr>
              <a:tr h="285116">
                <a:tc vMerge="1">
                  <a:txBody>
                    <a:bodyPr/>
                    <a:lstStyle/>
                    <a:p>
                      <a:endParaRPr lang="en-IN"/>
                    </a:p>
                  </a:txBody>
                  <a:tcPr/>
                </a:tc>
                <a:tc vMerge="1">
                  <a:txBody>
                    <a:bodyPr/>
                    <a:lstStyle/>
                    <a:p>
                      <a:pPr algn="l" fontAlgn="b"/>
                      <a:endParaRPr lang="en-IN" sz="1200" b="0" i="0" u="none" strike="noStrike" dirty="0">
                        <a:solidFill>
                          <a:srgbClr val="000000"/>
                        </a:solidFill>
                        <a:effectLst/>
                        <a:latin typeface="Calibri"/>
                      </a:endParaRPr>
                    </a:p>
                  </a:txBody>
                  <a:tcPr marL="9525" marR="9525" marT="9525"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IN" sz="1400" kern="1200" dirty="0">
                          <a:solidFill>
                            <a:schemeClr val="dk1"/>
                          </a:solidFill>
                          <a:latin typeface="+mn-lt"/>
                          <a:ea typeface="+mn-ea"/>
                          <a:cs typeface="+mn-cs"/>
                        </a:rPr>
                        <a:t>1.4.9</a:t>
                      </a:r>
                    </a:p>
                  </a:txBody>
                  <a:tcPr marL="9525" marR="9525" marT="9526"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IN" sz="1400" dirty="0">
                          <a:latin typeface="+mn-lt"/>
                        </a:rPr>
                        <a:t>Rest and Refreshment rooms</a:t>
                      </a:r>
                      <a:endParaRPr lang="en-IN" sz="1400" b="0" i="0" u="none" strike="noStrike" dirty="0">
                        <a:solidFill>
                          <a:srgbClr val="000000"/>
                        </a:solidFill>
                        <a:effectLst/>
                        <a:latin typeface="+mn-lt"/>
                      </a:endParaRPr>
                    </a:p>
                  </a:txBody>
                  <a:tcPr marL="9525" marR="9525" marT="9526" marB="0" anchor="ctr"/>
                </a:tc>
                <a:extLst>
                  <a:ext uri="{0D108BD9-81ED-4DB2-BD59-A6C34878D82A}">
                    <a16:rowId xmlns:a16="http://schemas.microsoft.com/office/drawing/2014/main" val="10017"/>
                  </a:ext>
                </a:extLst>
              </a:tr>
              <a:tr h="285116">
                <a:tc vMerge="1">
                  <a:txBody>
                    <a:bodyPr/>
                    <a:lstStyle/>
                    <a:p>
                      <a:pPr algn="l" fontAlgn="b"/>
                      <a:endParaRPr lang="en-IN" sz="1800" b="1" i="0" u="none" strike="noStrike" dirty="0">
                        <a:solidFill>
                          <a:srgbClr val="000000"/>
                        </a:solidFill>
                        <a:effectLst/>
                        <a:latin typeface="Calibri"/>
                      </a:endParaRPr>
                    </a:p>
                  </a:txBody>
                  <a:tcPr marL="9525" marR="9525" marT="9526" marB="0"/>
                </a:tc>
                <a:tc vMerge="1">
                  <a:txBody>
                    <a:bodyPr/>
                    <a:lstStyle/>
                    <a:p>
                      <a:pPr algn="l" fontAlgn="b"/>
                      <a:endParaRPr lang="en-IN" sz="1800" b="0" i="0" u="none" strike="noStrike" dirty="0">
                        <a:solidFill>
                          <a:srgbClr val="000000"/>
                        </a:solidFill>
                        <a:effectLst/>
                        <a:latin typeface="Calibri"/>
                      </a:endParaRPr>
                    </a:p>
                  </a:txBody>
                  <a:tcPr marL="9525" marR="9525" marT="9526" marB="0"/>
                </a:tc>
                <a:tc>
                  <a:txBody>
                    <a:bodyPr/>
                    <a:lstStyle/>
                    <a:p>
                      <a:pPr algn="ctr" fontAlgn="b"/>
                      <a:r>
                        <a:rPr lang="en-US" sz="1400" b="1" i="0" u="none" strike="noStrike" dirty="0">
                          <a:solidFill>
                            <a:schemeClr val="tx1"/>
                          </a:solidFill>
                          <a:effectLst/>
                          <a:latin typeface="+mn-lt"/>
                        </a:rPr>
                        <a:t>1.5</a:t>
                      </a:r>
                      <a:endParaRPr lang="en-IN" sz="1400" b="1" i="0" u="none" strike="noStrike" dirty="0">
                        <a:solidFill>
                          <a:schemeClr val="tx1"/>
                        </a:solidFill>
                        <a:effectLst/>
                        <a:latin typeface="+mn-lt"/>
                      </a:endParaRPr>
                    </a:p>
                  </a:txBody>
                  <a:tcPr marL="9525" marR="9525" marT="9526" marB="0" anchor="ctr"/>
                </a:tc>
                <a:tc>
                  <a:txBody>
                    <a:bodyPr/>
                    <a:lstStyle/>
                    <a:p>
                      <a:pPr algn="l" fontAlgn="b"/>
                      <a:r>
                        <a:rPr lang="en-US" sz="1400" b="1" i="0" u="none" strike="noStrike" dirty="0">
                          <a:solidFill>
                            <a:schemeClr val="tx1"/>
                          </a:solidFill>
                          <a:effectLst/>
                          <a:latin typeface="+mn-lt"/>
                        </a:rPr>
                        <a:t>Sector Specific Good Manufacturing Practices</a:t>
                      </a:r>
                      <a:endParaRPr lang="en-IN" sz="1400" b="1" i="0" u="none" strike="noStrike" dirty="0">
                        <a:solidFill>
                          <a:schemeClr val="tx1"/>
                        </a:solidFill>
                        <a:effectLst/>
                        <a:latin typeface="+mn-lt"/>
                      </a:endParaRPr>
                    </a:p>
                  </a:txBody>
                  <a:tcPr marL="9525" marR="9525" marT="9526" marB="0" anchor="ctr"/>
                </a:tc>
                <a:extLst>
                  <a:ext uri="{0D108BD9-81ED-4DB2-BD59-A6C34878D82A}">
                    <a16:rowId xmlns:a16="http://schemas.microsoft.com/office/drawing/2014/main" val="590980757"/>
                  </a:ext>
                </a:extLst>
              </a:tr>
            </a:tbl>
          </a:graphicData>
        </a:graphic>
      </p:graphicFrame>
      <p:sp>
        <p:nvSpPr>
          <p:cNvPr id="7241" name="Slide Number Placeholder 4"/>
          <p:cNvSpPr>
            <a:spLocks noGrp="1"/>
          </p:cNvSpPr>
          <p:nvPr>
            <p:ph type="sldNum" sz="quarter" idx="12"/>
          </p:nvPr>
        </p:nvSpPr>
        <p:spPr bwMode="auto">
          <a:noFill/>
          <a:ln>
            <a:miter lim="800000"/>
            <a:headEnd/>
            <a:tailEnd/>
          </a:ln>
        </p:spPr>
        <p:txBody>
          <a:bodyPr/>
          <a:lstStyle/>
          <a:p>
            <a:fld id="{B4F1B8EC-C007-4A69-8FC7-78C4BC325165}" type="slidenum">
              <a:rPr lang="en-US" altLang="en-US" smtClean="0"/>
              <a:pPr/>
              <a:t>17</a:t>
            </a:fld>
            <a:endParaRPr lang="en-US" altLang="en-US"/>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1288056"/>
            <a:ext cx="8229600" cy="891886"/>
          </a:xfrm>
          <a:noFill/>
          <a:scene3d>
            <a:camera prst="orthographicFront"/>
            <a:lightRig rig="threePt" dir="t"/>
          </a:scene3d>
          <a:sp3d>
            <a:bevelT w="114300" prst="artDeco"/>
          </a:sp3d>
        </p:spPr>
        <p:txBody>
          <a:bodyPr>
            <a:normAutofit/>
          </a:bodyPr>
          <a:lstStyle/>
          <a:p>
            <a:r>
              <a:rPr lang="en-US" sz="2100" b="1" dirty="0"/>
              <a:t>7.0  Support Services  </a:t>
            </a:r>
            <a:br>
              <a:rPr lang="en-US" sz="2100" b="1" dirty="0"/>
            </a:br>
            <a:r>
              <a:rPr lang="en-US" sz="2100" b="1" dirty="0"/>
              <a:t>7.4  Pest Control Systems</a:t>
            </a:r>
            <a:endParaRPr lang="en-IN" sz="2100" dirty="0"/>
          </a:p>
        </p:txBody>
      </p:sp>
      <p:sp>
        <p:nvSpPr>
          <p:cNvPr id="3" name="Content Placeholder 2"/>
          <p:cNvSpPr>
            <a:spLocks noGrp="1"/>
          </p:cNvSpPr>
          <p:nvPr>
            <p:ph idx="1"/>
          </p:nvPr>
        </p:nvSpPr>
        <p:spPr>
          <a:xfrm>
            <a:off x="606612" y="2348880"/>
            <a:ext cx="5703437" cy="4032448"/>
          </a:xfrm>
        </p:spPr>
        <p:txBody>
          <a:bodyPr>
            <a:noAutofit/>
          </a:bodyPr>
          <a:lstStyle/>
          <a:p>
            <a:pPr>
              <a:spcBef>
                <a:spcPts val="0"/>
              </a:spcBef>
              <a:buNone/>
            </a:pPr>
            <a:r>
              <a:rPr lang="en-IN" sz="1800" b="1" dirty="0"/>
              <a:t>7.4.5 Eradication</a:t>
            </a:r>
            <a:endParaRPr lang="en-IN" sz="800" b="1" dirty="0"/>
          </a:p>
          <a:p>
            <a:pPr algn="just">
              <a:spcBef>
                <a:spcPts val="0"/>
              </a:spcBef>
              <a:buFont typeface="Wingdings" panose="05000000000000000000" pitchFamily="2" charset="2"/>
              <a:buChar char="Ø"/>
            </a:pPr>
            <a:r>
              <a:rPr lang="en-IN" sz="1600" u="sng" dirty="0"/>
              <a:t>Pest control treatment:</a:t>
            </a:r>
          </a:p>
          <a:p>
            <a:pPr marL="685800" algn="just">
              <a:spcBef>
                <a:spcPts val="0"/>
              </a:spcBef>
            </a:pPr>
            <a:r>
              <a:rPr lang="en-IN" sz="1600" dirty="0"/>
              <a:t>By trained personnel</a:t>
            </a:r>
          </a:p>
          <a:p>
            <a:pPr marL="685800" algn="just">
              <a:spcBef>
                <a:spcPts val="0"/>
              </a:spcBef>
            </a:pPr>
            <a:r>
              <a:rPr lang="en-IN" sz="1600" dirty="0"/>
              <a:t>With permissible chemical, physical or biological agents, within appropriate limits. </a:t>
            </a:r>
          </a:p>
          <a:p>
            <a:pPr algn="just">
              <a:spcBef>
                <a:spcPts val="0"/>
              </a:spcBef>
              <a:buFont typeface="Wingdings" panose="05000000000000000000" pitchFamily="2" charset="2"/>
              <a:buChar char="Ø"/>
            </a:pPr>
            <a:r>
              <a:rPr lang="en-IN" sz="1600" u="sng" dirty="0"/>
              <a:t>Maintain records of pesticides / insecticides capturing:</a:t>
            </a:r>
          </a:p>
          <a:p>
            <a:pPr marL="685800" algn="just">
              <a:spcBef>
                <a:spcPts val="0"/>
              </a:spcBef>
            </a:pPr>
            <a:r>
              <a:rPr lang="en-IN" sz="1600" dirty="0"/>
              <a:t>Type, </a:t>
            </a:r>
          </a:p>
          <a:p>
            <a:pPr marL="685800" algn="just">
              <a:spcBef>
                <a:spcPts val="0"/>
              </a:spcBef>
            </a:pPr>
            <a:r>
              <a:rPr lang="en-IN" sz="1600" dirty="0"/>
              <a:t>Quantity</a:t>
            </a:r>
          </a:p>
          <a:p>
            <a:pPr marL="685800" algn="just">
              <a:spcBef>
                <a:spcPts val="0"/>
              </a:spcBef>
            </a:pPr>
            <a:r>
              <a:rPr lang="en-IN" sz="1600" dirty="0"/>
              <a:t>Concentrations used </a:t>
            </a:r>
          </a:p>
          <a:p>
            <a:pPr marL="685800" algn="just">
              <a:spcBef>
                <a:spcPts val="0"/>
              </a:spcBef>
            </a:pPr>
            <a:r>
              <a:rPr lang="en-IN" sz="1600" dirty="0"/>
              <a:t>Where, when and how applied, </a:t>
            </a:r>
          </a:p>
          <a:p>
            <a:pPr marL="685800" algn="just">
              <a:spcBef>
                <a:spcPts val="0"/>
              </a:spcBef>
            </a:pPr>
            <a:r>
              <a:rPr lang="en-IN" sz="1600" dirty="0"/>
              <a:t>Target pest.  </a:t>
            </a:r>
            <a:endParaRPr lang="en-US" sz="1600" dirty="0"/>
          </a:p>
          <a:p>
            <a:pPr marL="685800" algn="just">
              <a:spcBef>
                <a:spcPts val="0"/>
              </a:spcBef>
            </a:pPr>
            <a:r>
              <a:rPr lang="en-IN" sz="1600" dirty="0"/>
              <a:t>Immediately deal with pest infestation &gt;&gt; identify cause &amp; corrective action &gt;&gt; to prevent reoccurrence.</a:t>
            </a:r>
          </a:p>
          <a:p>
            <a:pPr marL="685800" algn="just">
              <a:spcBef>
                <a:spcPts val="0"/>
              </a:spcBef>
            </a:pPr>
            <a:r>
              <a:rPr lang="en-IN" sz="1600" dirty="0"/>
              <a:t>Appropriate fumigation (as per Plant Quarantine Rules) in insect infestation area</a:t>
            </a:r>
          </a:p>
        </p:txBody>
      </p:sp>
      <p:sp>
        <p:nvSpPr>
          <p:cNvPr id="4" name="Rectangle: Rounded Corners 3">
            <a:extLst>
              <a:ext uri="{FF2B5EF4-FFF2-40B4-BE49-F238E27FC236}">
                <a16:creationId xmlns:a16="http://schemas.microsoft.com/office/drawing/2014/main" id="{E7034C08-A73B-46E5-9ADC-53689423CA1B}"/>
              </a:ext>
            </a:extLst>
          </p:cNvPr>
          <p:cNvSpPr/>
          <p:nvPr/>
        </p:nvSpPr>
        <p:spPr>
          <a:xfrm>
            <a:off x="539552" y="2331078"/>
            <a:ext cx="8352928" cy="4032448"/>
          </a:xfrm>
          <a:prstGeom prst="roundRect">
            <a:avLst>
              <a:gd name="adj" fmla="val 8027"/>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6D25A6-5A63-4AAF-9EB9-E7C327E1D3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1438" y="2947194"/>
            <a:ext cx="2223782" cy="2240461"/>
          </a:xfrm>
          <a:prstGeom prst="rect">
            <a:avLst/>
          </a:prstGeom>
        </p:spPr>
      </p:pic>
      <p:sp>
        <p:nvSpPr>
          <p:cNvPr id="7" name="Slide Number Placeholder 1">
            <a:extLst>
              <a:ext uri="{FF2B5EF4-FFF2-40B4-BE49-F238E27FC236}">
                <a16:creationId xmlns:a16="http://schemas.microsoft.com/office/drawing/2014/main" id="{725E63BE-5519-4F6D-96D7-1360A6949B6B}"/>
              </a:ext>
            </a:extLst>
          </p:cNvPr>
          <p:cNvSpPr>
            <a:spLocks noGrp="1"/>
          </p:cNvSpPr>
          <p:nvPr>
            <p:ph type="sldNum" sz="quarter" idx="12"/>
          </p:nvPr>
        </p:nvSpPr>
        <p:spPr>
          <a:xfrm>
            <a:off x="3649216" y="6455433"/>
            <a:ext cx="2133600" cy="365125"/>
          </a:xfrm>
        </p:spPr>
        <p:txBody>
          <a:bodyPr/>
          <a:lstStyle/>
          <a:p>
            <a:fld id="{9B441236-4707-B342-88D0-23B2CF2BA6BC}" type="slidenum">
              <a:rPr lang="en-US" smtClean="0"/>
              <a:pPr/>
              <a:t>170</a:t>
            </a:fld>
            <a:endParaRPr lang="en-US"/>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08758"/>
            <a:ext cx="8714006" cy="762000"/>
          </a:xfrm>
          <a:noFill/>
          <a:scene3d>
            <a:camera prst="orthographicFront"/>
            <a:lightRig rig="threePt" dir="t"/>
          </a:scene3d>
          <a:sp3d>
            <a:bevelT w="114300" prst="artDeco"/>
          </a:sp3d>
        </p:spPr>
        <p:txBody>
          <a:bodyPr>
            <a:normAutofit/>
          </a:bodyPr>
          <a:lstStyle/>
          <a:p>
            <a:pPr>
              <a:defRPr/>
            </a:pPr>
            <a:r>
              <a:rPr lang="en-US" sz="2100" b="1" dirty="0"/>
              <a:t>7.0  Support Services  </a:t>
            </a:r>
            <a:br>
              <a:rPr lang="en-US" sz="2100" b="1" dirty="0"/>
            </a:br>
            <a:r>
              <a:rPr lang="en-US" sz="2100" b="1" dirty="0"/>
              <a:t>7.4  Pest Control Systems</a:t>
            </a:r>
            <a:endParaRPr lang="en-IN" sz="2100" b="1" dirty="0">
              <a:effectLst>
                <a:outerShdw blurRad="38100" dist="38100" dir="2700000" algn="tl">
                  <a:srgbClr val="000000">
                    <a:alpha val="43137"/>
                  </a:srgbClr>
                </a:outerShdw>
              </a:effectLst>
            </a:endParaRPr>
          </a:p>
        </p:txBody>
      </p:sp>
      <p:sp>
        <p:nvSpPr>
          <p:cNvPr id="17411" name="Slide Number Placeholder 4"/>
          <p:cNvSpPr>
            <a:spLocks noGrp="1"/>
          </p:cNvSpPr>
          <p:nvPr>
            <p:ph type="sldNum" sz="quarter" idx="12"/>
          </p:nvPr>
        </p:nvSpPr>
        <p:spPr bwMode="auto">
          <a:noFill/>
          <a:ln>
            <a:miter lim="800000"/>
            <a:headEnd/>
            <a:tailEnd/>
          </a:ln>
        </p:spPr>
        <p:txBody>
          <a:bodyPr/>
          <a:lstStyle/>
          <a:p>
            <a:fld id="{211DD767-8ABC-4D58-B832-7427F1092534}" type="slidenum">
              <a:rPr lang="en-US" altLang="en-US" smtClean="0"/>
              <a:pPr/>
              <a:t>171</a:t>
            </a:fld>
            <a:endParaRPr lang="en-US" altLang="en-US"/>
          </a:p>
        </p:txBody>
      </p:sp>
      <p:pic>
        <p:nvPicPr>
          <p:cNvPr id="17412" name="Picture 2" descr="c&amp;c3"/>
          <p:cNvPicPr>
            <a:picLocks noChangeAspect="1" noChangeArrowheads="1"/>
          </p:cNvPicPr>
          <p:nvPr/>
        </p:nvPicPr>
        <p:blipFill>
          <a:blip r:embed="rId2" cstate="print">
            <a:lum bright="10000" contrast="12000"/>
          </a:blip>
          <a:srcRect/>
          <a:stretch>
            <a:fillRect/>
          </a:stretch>
        </p:blipFill>
        <p:spPr bwMode="auto">
          <a:xfrm>
            <a:off x="700978" y="2489424"/>
            <a:ext cx="2651822" cy="1875679"/>
          </a:xfrm>
          <a:prstGeom prst="rect">
            <a:avLst/>
          </a:prstGeom>
          <a:noFill/>
          <a:ln w="9525">
            <a:noFill/>
            <a:miter lim="800000"/>
            <a:headEnd/>
            <a:tailEnd/>
          </a:ln>
        </p:spPr>
      </p:pic>
      <p:pic>
        <p:nvPicPr>
          <p:cNvPr id="17413" name="Picture 5" descr="c-bait1"/>
          <p:cNvPicPr>
            <a:picLocks noChangeAspect="1" noChangeArrowheads="1"/>
          </p:cNvPicPr>
          <p:nvPr/>
        </p:nvPicPr>
        <p:blipFill>
          <a:blip r:embed="rId3" cstate="print">
            <a:lum bright="14000"/>
          </a:blip>
          <a:srcRect/>
          <a:stretch>
            <a:fillRect/>
          </a:stretch>
        </p:blipFill>
        <p:spPr bwMode="auto">
          <a:xfrm>
            <a:off x="3847374" y="2447157"/>
            <a:ext cx="2248626" cy="1917946"/>
          </a:xfrm>
          <a:prstGeom prst="rect">
            <a:avLst/>
          </a:prstGeom>
          <a:noFill/>
          <a:ln w="9525">
            <a:noFill/>
            <a:miter lim="800000"/>
            <a:headEnd/>
            <a:tailEnd/>
          </a:ln>
        </p:spPr>
      </p:pic>
      <p:pic>
        <p:nvPicPr>
          <p:cNvPr id="17414" name="Picture 5" descr="spot"/>
          <p:cNvPicPr>
            <a:picLocks noChangeAspect="1" noChangeArrowheads="1"/>
          </p:cNvPicPr>
          <p:nvPr/>
        </p:nvPicPr>
        <p:blipFill>
          <a:blip r:embed="rId4" cstate="print"/>
          <a:srcRect/>
          <a:stretch>
            <a:fillRect/>
          </a:stretch>
        </p:blipFill>
        <p:spPr bwMode="auto">
          <a:xfrm>
            <a:off x="6553200" y="2447157"/>
            <a:ext cx="2314760" cy="1917945"/>
          </a:xfrm>
          <a:prstGeom prst="rect">
            <a:avLst/>
          </a:prstGeom>
          <a:noFill/>
          <a:ln w="9525">
            <a:noFill/>
            <a:miter lim="800000"/>
            <a:headEnd/>
            <a:tailEnd/>
          </a:ln>
        </p:spPr>
      </p:pic>
      <p:pic>
        <p:nvPicPr>
          <p:cNvPr id="17415" name="Picture 7" descr="bait2"/>
          <p:cNvPicPr>
            <a:picLocks noChangeAspect="1" noChangeArrowheads="1"/>
          </p:cNvPicPr>
          <p:nvPr/>
        </p:nvPicPr>
        <p:blipFill>
          <a:blip r:embed="rId5" cstate="print"/>
          <a:srcRect l="6467" b="729"/>
          <a:stretch>
            <a:fillRect/>
          </a:stretch>
        </p:blipFill>
        <p:spPr bwMode="auto">
          <a:xfrm>
            <a:off x="6372200" y="4509120"/>
            <a:ext cx="2495760" cy="1899465"/>
          </a:xfrm>
          <a:prstGeom prst="rect">
            <a:avLst/>
          </a:prstGeom>
          <a:noFill/>
          <a:ln w="9525">
            <a:noFill/>
            <a:miter lim="800000"/>
            <a:headEnd/>
            <a:tailEnd/>
          </a:ln>
        </p:spPr>
      </p:pic>
      <p:sp>
        <p:nvSpPr>
          <p:cNvPr id="17416" name="Text Box 6"/>
          <p:cNvSpPr txBox="1">
            <a:spLocks noChangeArrowheads="1"/>
          </p:cNvSpPr>
          <p:nvPr/>
        </p:nvSpPr>
        <p:spPr bwMode="auto">
          <a:xfrm>
            <a:off x="683568" y="4540369"/>
            <a:ext cx="5412432" cy="1754326"/>
          </a:xfrm>
          <a:prstGeom prst="rect">
            <a:avLst/>
          </a:prstGeom>
          <a:noFill/>
          <a:ln w="9525">
            <a:noFill/>
            <a:miter lim="800000"/>
            <a:headEnd/>
            <a:tailEnd/>
          </a:ln>
        </p:spPr>
        <p:txBody>
          <a:bodyPr wrap="square">
            <a:spAutoFit/>
          </a:bodyPr>
          <a:lstStyle/>
          <a:p>
            <a:pPr algn="just"/>
            <a:r>
              <a:rPr lang="en-US" altLang="en-US" dirty="0">
                <a:solidFill>
                  <a:srgbClr val="000000"/>
                </a:solidFill>
                <a:latin typeface="Arial" panose="020B0604020202020204" pitchFamily="34" charset="0"/>
                <a:cs typeface="Arial" panose="020B0604020202020204" pitchFamily="34" charset="0"/>
              </a:rPr>
              <a:t>Treatment  to:</a:t>
            </a:r>
          </a:p>
          <a:p>
            <a:pPr marL="230188" indent="-230188" algn="just">
              <a:buFont typeface="Arial" pitchFamily="34" charset="0"/>
              <a:buChar char="•"/>
            </a:pPr>
            <a:r>
              <a:rPr lang="en-US" altLang="en-US" dirty="0">
                <a:solidFill>
                  <a:srgbClr val="000000"/>
                </a:solidFill>
                <a:latin typeface="Arial" panose="020B0604020202020204" pitchFamily="34" charset="0"/>
                <a:cs typeface="Arial" panose="020B0604020202020204" pitchFamily="34" charset="0"/>
              </a:rPr>
              <a:t>Eradicate target pests</a:t>
            </a:r>
          </a:p>
          <a:p>
            <a:pPr marL="230188" indent="-230188" algn="just">
              <a:buFont typeface="Arial" pitchFamily="34" charset="0"/>
              <a:buChar char="•"/>
            </a:pPr>
            <a:r>
              <a:rPr lang="en-US" altLang="en-US" dirty="0">
                <a:solidFill>
                  <a:srgbClr val="000000"/>
                </a:solidFill>
                <a:latin typeface="Arial" panose="020B0604020202020204" pitchFamily="34" charset="0"/>
                <a:cs typeface="Arial" panose="020B0604020202020204" pitchFamily="34" charset="0"/>
              </a:rPr>
              <a:t>Minimum possible Insecticides to be used  </a:t>
            </a:r>
          </a:p>
          <a:p>
            <a:pPr marL="230188" indent="-230188" algn="just">
              <a:buFont typeface="Arial" pitchFamily="34" charset="0"/>
              <a:buChar char="•"/>
            </a:pPr>
            <a:r>
              <a:rPr lang="en-US" altLang="en-US" dirty="0">
                <a:solidFill>
                  <a:srgbClr val="000000"/>
                </a:solidFill>
                <a:latin typeface="Arial" panose="020B0604020202020204" pitchFamily="34" charset="0"/>
                <a:cs typeface="Arial" panose="020B0604020202020204" pitchFamily="34" charset="0"/>
              </a:rPr>
              <a:t>Avoid Contamination at preparation surfaces / equipment </a:t>
            </a:r>
          </a:p>
          <a:p>
            <a:pPr marL="230188" indent="-230188" algn="just">
              <a:buFontTx/>
              <a:buChar char="•"/>
            </a:pPr>
            <a:r>
              <a:rPr lang="en-US" altLang="en-US" dirty="0">
                <a:solidFill>
                  <a:srgbClr val="000000"/>
                </a:solidFill>
                <a:latin typeface="Arial" panose="020B0604020202020204" pitchFamily="34" charset="0"/>
                <a:cs typeface="Arial" panose="020B0604020202020204" pitchFamily="34" charset="0"/>
              </a:rPr>
              <a:t>Apply insecticides after working hours</a:t>
            </a:r>
          </a:p>
        </p:txBody>
      </p:sp>
      <p:sp>
        <p:nvSpPr>
          <p:cNvPr id="16" name="Rectangle 15"/>
          <p:cNvSpPr/>
          <p:nvPr/>
        </p:nvSpPr>
        <p:spPr>
          <a:xfrm>
            <a:off x="539552" y="2080036"/>
            <a:ext cx="3669081" cy="400110"/>
          </a:xfrm>
          <a:prstGeom prst="rect">
            <a:avLst/>
          </a:prstGeom>
        </p:spPr>
        <p:txBody>
          <a:bodyPr wrap="none">
            <a:spAutoFit/>
          </a:bodyPr>
          <a:lstStyle/>
          <a:p>
            <a:pPr>
              <a:defRPr/>
            </a:pPr>
            <a:r>
              <a:rPr lang="en-US" altLang="en-US" sz="2000" b="1" dirty="0">
                <a:latin typeface="+mn-lt"/>
              </a:rPr>
              <a:t>Chemical Control of Cockroaches</a:t>
            </a:r>
            <a:endParaRPr lang="en-IN" sz="2000" dirty="0">
              <a:latin typeface="+mn-lt"/>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803" y="1355320"/>
            <a:ext cx="8135995" cy="762000"/>
          </a:xfrm>
          <a:noFill/>
          <a:scene3d>
            <a:camera prst="orthographicFront"/>
            <a:lightRig rig="threePt" dir="t"/>
          </a:scene3d>
          <a:sp3d>
            <a:bevelT w="114300" prst="artDeco"/>
          </a:sp3d>
        </p:spPr>
        <p:txBody>
          <a:bodyPr>
            <a:noAutofit/>
          </a:bodyPr>
          <a:lstStyle/>
          <a:p>
            <a:pPr>
              <a:defRPr/>
            </a:pPr>
            <a:r>
              <a:rPr lang="en-US" sz="2100" b="1" dirty="0"/>
              <a:t>7.0  Support Services  </a:t>
            </a:r>
            <a:br>
              <a:rPr lang="en-US" sz="2100" b="1" dirty="0"/>
            </a:br>
            <a:r>
              <a:rPr lang="en-US" sz="2100" b="1" dirty="0"/>
              <a:t>7.4  Pest Control Systems</a:t>
            </a:r>
            <a:endParaRPr lang="en-IN" sz="2100" b="1" dirty="0">
              <a:effectLst>
                <a:outerShdw blurRad="38100" dist="38100" dir="2700000" algn="tl">
                  <a:srgbClr val="000000">
                    <a:alpha val="43137"/>
                  </a:srgbClr>
                </a:outerShdw>
              </a:effectLst>
            </a:endParaRPr>
          </a:p>
        </p:txBody>
      </p:sp>
      <p:sp>
        <p:nvSpPr>
          <p:cNvPr id="19459" name="Content Placeholder 2"/>
          <p:cNvSpPr>
            <a:spLocks noGrp="1"/>
          </p:cNvSpPr>
          <p:nvPr>
            <p:ph idx="1"/>
          </p:nvPr>
        </p:nvSpPr>
        <p:spPr>
          <a:xfrm>
            <a:off x="3410115" y="3226495"/>
            <a:ext cx="2170112" cy="452075"/>
          </a:xfrm>
        </p:spPr>
        <p:txBody>
          <a:bodyPr>
            <a:normAutofit/>
          </a:bodyPr>
          <a:lstStyle/>
          <a:p>
            <a:pPr marL="457200" indent="-457200" algn="ctr">
              <a:buFont typeface="Arial" charset="0"/>
              <a:buNone/>
            </a:pPr>
            <a:r>
              <a:rPr lang="en-US" altLang="en-US" sz="1800" b="1" dirty="0"/>
              <a:t>Rodents Traps</a:t>
            </a:r>
            <a:endParaRPr lang="en-IN" sz="1600" dirty="0"/>
          </a:p>
          <a:p>
            <a:pPr marL="457200" indent="-457200" algn="ctr">
              <a:buFont typeface="Arial" charset="0"/>
              <a:buNone/>
            </a:pPr>
            <a:endParaRPr lang="en-US" altLang="en-US" sz="1200" b="1" dirty="0">
              <a:solidFill>
                <a:srgbClr val="000000"/>
              </a:solidFill>
              <a:latin typeface="Arial" charset="0"/>
            </a:endParaRPr>
          </a:p>
          <a:p>
            <a:pPr marL="457200" indent="-457200" algn="ctr">
              <a:buFont typeface="Arial" charset="0"/>
              <a:buAutoNum type="arabicPeriod"/>
            </a:pPr>
            <a:endParaRPr lang="en-US" altLang="en-US" sz="1200" b="1" dirty="0">
              <a:solidFill>
                <a:srgbClr val="000000"/>
              </a:solidFill>
              <a:latin typeface="Arial" charset="0"/>
            </a:endParaRPr>
          </a:p>
          <a:p>
            <a:pPr marL="457200" indent="-457200" algn="ctr">
              <a:buFont typeface="Arial" charset="0"/>
              <a:buAutoNum type="arabicPeriod"/>
            </a:pPr>
            <a:endParaRPr lang="en-IN" sz="1200" i="1" dirty="0"/>
          </a:p>
          <a:p>
            <a:pPr marL="457200" indent="-457200" algn="ctr">
              <a:buFont typeface="Arial" charset="0"/>
              <a:buNone/>
            </a:pPr>
            <a:endParaRPr lang="en-IN" sz="1200" i="1" dirty="0"/>
          </a:p>
        </p:txBody>
      </p:sp>
      <p:sp>
        <p:nvSpPr>
          <p:cNvPr id="19460" name="Slide Number Placeholder 4"/>
          <p:cNvSpPr>
            <a:spLocks noGrp="1"/>
          </p:cNvSpPr>
          <p:nvPr>
            <p:ph type="sldNum" sz="quarter" idx="12"/>
          </p:nvPr>
        </p:nvSpPr>
        <p:spPr bwMode="auto">
          <a:xfrm>
            <a:off x="3435859" y="6471070"/>
            <a:ext cx="2133600" cy="365125"/>
          </a:xfrm>
          <a:noFill/>
          <a:ln>
            <a:miter lim="800000"/>
            <a:headEnd/>
            <a:tailEnd/>
          </a:ln>
        </p:spPr>
        <p:txBody>
          <a:bodyPr/>
          <a:lstStyle/>
          <a:p>
            <a:fld id="{6F38C731-22BA-4DB4-A77F-80E6940EA8EB}" type="slidenum">
              <a:rPr lang="en-US" altLang="en-US" smtClean="0"/>
              <a:pPr/>
              <a:t>172</a:t>
            </a:fld>
            <a:endParaRPr lang="en-US" altLang="en-US"/>
          </a:p>
        </p:txBody>
      </p:sp>
      <p:pic>
        <p:nvPicPr>
          <p:cNvPr id="19461" name="Picture 3" descr="ketch-all"/>
          <p:cNvPicPr>
            <a:picLocks noChangeAspect="1" noChangeArrowheads="1"/>
          </p:cNvPicPr>
          <p:nvPr/>
        </p:nvPicPr>
        <p:blipFill>
          <a:blip r:embed="rId2" cstate="print"/>
          <a:srcRect l="6140" b="3970"/>
          <a:stretch>
            <a:fillRect/>
          </a:stretch>
        </p:blipFill>
        <p:spPr bwMode="auto">
          <a:xfrm>
            <a:off x="630932" y="2181308"/>
            <a:ext cx="2330165" cy="1332094"/>
          </a:xfrm>
          <a:prstGeom prst="rect">
            <a:avLst/>
          </a:prstGeom>
          <a:noFill/>
          <a:ln w="9525">
            <a:noFill/>
            <a:miter lim="800000"/>
            <a:headEnd/>
            <a:tailEnd/>
          </a:ln>
        </p:spPr>
      </p:pic>
      <p:pic>
        <p:nvPicPr>
          <p:cNvPr id="19462" name="Picture 7" descr="sticky"/>
          <p:cNvPicPr>
            <a:picLocks noChangeAspect="1" noChangeArrowheads="1"/>
          </p:cNvPicPr>
          <p:nvPr/>
        </p:nvPicPr>
        <p:blipFill>
          <a:blip r:embed="rId3" cstate="print">
            <a:lum contrast="18000"/>
          </a:blip>
          <a:srcRect t="4320" b="23160"/>
          <a:stretch>
            <a:fillRect/>
          </a:stretch>
        </p:blipFill>
        <p:spPr bwMode="auto">
          <a:xfrm>
            <a:off x="6030038" y="2169440"/>
            <a:ext cx="2276243" cy="1343962"/>
          </a:xfrm>
          <a:prstGeom prst="rect">
            <a:avLst/>
          </a:prstGeom>
          <a:noFill/>
          <a:ln w="9525">
            <a:noFill/>
            <a:miter lim="800000"/>
            <a:headEnd/>
            <a:tailEnd/>
          </a:ln>
        </p:spPr>
      </p:pic>
      <p:pic>
        <p:nvPicPr>
          <p:cNvPr id="19463" name="Picture 6" descr="snaptrap"/>
          <p:cNvPicPr>
            <a:picLocks noChangeAspect="1" noChangeArrowheads="1"/>
          </p:cNvPicPr>
          <p:nvPr/>
        </p:nvPicPr>
        <p:blipFill>
          <a:blip r:embed="rId4" cstate="print"/>
          <a:srcRect/>
          <a:stretch>
            <a:fillRect/>
          </a:stretch>
        </p:blipFill>
        <p:spPr bwMode="auto">
          <a:xfrm>
            <a:off x="630932" y="3630284"/>
            <a:ext cx="2370452" cy="1373162"/>
          </a:xfrm>
          <a:prstGeom prst="rect">
            <a:avLst/>
          </a:prstGeom>
          <a:noFill/>
          <a:ln w="9525">
            <a:noFill/>
            <a:miter lim="800000"/>
            <a:headEnd/>
            <a:tailEnd/>
          </a:ln>
        </p:spPr>
      </p:pic>
      <p:pic>
        <p:nvPicPr>
          <p:cNvPr id="19464" name="Picture 6" descr="hardwarecloth"/>
          <p:cNvPicPr>
            <a:picLocks noChangeAspect="1" noChangeArrowheads="1"/>
          </p:cNvPicPr>
          <p:nvPr/>
        </p:nvPicPr>
        <p:blipFill>
          <a:blip r:embed="rId5" cstate="print"/>
          <a:srcRect/>
          <a:stretch>
            <a:fillRect/>
          </a:stretch>
        </p:blipFill>
        <p:spPr bwMode="auto">
          <a:xfrm>
            <a:off x="6030038" y="3688783"/>
            <a:ext cx="2274655" cy="1343816"/>
          </a:xfrm>
          <a:prstGeom prst="rect">
            <a:avLst/>
          </a:prstGeom>
          <a:noFill/>
          <a:ln w="9525">
            <a:noFill/>
            <a:miter lim="800000"/>
            <a:headEnd/>
            <a:tailEnd/>
          </a:ln>
        </p:spPr>
      </p:pic>
      <p:sp>
        <p:nvSpPr>
          <p:cNvPr id="3" name="Rectangle: Rounded Corners 2">
            <a:extLst>
              <a:ext uri="{FF2B5EF4-FFF2-40B4-BE49-F238E27FC236}">
                <a16:creationId xmlns:a16="http://schemas.microsoft.com/office/drawing/2014/main" id="{C567F6BB-64C3-4F1D-845D-A574DC19A553}"/>
              </a:ext>
            </a:extLst>
          </p:cNvPr>
          <p:cNvSpPr/>
          <p:nvPr/>
        </p:nvSpPr>
        <p:spPr>
          <a:xfrm>
            <a:off x="544887" y="5090115"/>
            <a:ext cx="7915545" cy="1323439"/>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6F4472-D3DA-44D1-8BEB-1DA4EFCC29CD}"/>
              </a:ext>
            </a:extLst>
          </p:cNvPr>
          <p:cNvSpPr>
            <a:spLocks noChangeArrowheads="1"/>
          </p:cNvSpPr>
          <p:nvPr/>
        </p:nvSpPr>
        <p:spPr bwMode="auto">
          <a:xfrm>
            <a:off x="630932" y="5090115"/>
            <a:ext cx="7109420" cy="1323439"/>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285750" indent="-285750" algn="just">
              <a:spcBef>
                <a:spcPct val="0"/>
              </a:spcBef>
              <a:defRPr/>
            </a:pPr>
            <a:r>
              <a:rPr lang="en-US" altLang="en-US" sz="1600" dirty="0">
                <a:solidFill>
                  <a:prstClr val="black"/>
                </a:solidFill>
                <a:latin typeface="Arial" panose="020B0604020202020204" pitchFamily="34" charset="0"/>
                <a:cs typeface="Arial" panose="020B0604020202020204" pitchFamily="34" charset="0"/>
              </a:rPr>
              <a:t>Mechanical traps for indoor rodent control </a:t>
            </a:r>
          </a:p>
          <a:p>
            <a:pPr marL="285750" indent="-285750" algn="just">
              <a:spcBef>
                <a:spcPct val="0"/>
              </a:spcBef>
              <a:defRPr/>
            </a:pPr>
            <a:r>
              <a:rPr lang="en-US" altLang="en-US" sz="1600" dirty="0">
                <a:solidFill>
                  <a:prstClr val="black"/>
                </a:solidFill>
                <a:latin typeface="Arial" panose="020B0604020202020204" pitchFamily="34" charset="0"/>
                <a:cs typeface="Arial" panose="020B0604020202020204" pitchFamily="34" charset="0"/>
              </a:rPr>
              <a:t>Lethal traps include sticky traps (right) and regular snap traps (upper left)</a:t>
            </a:r>
          </a:p>
          <a:p>
            <a:pPr marL="285750" indent="-285750" algn="just">
              <a:spcBef>
                <a:spcPct val="0"/>
              </a:spcBef>
              <a:defRPr/>
            </a:pPr>
            <a:r>
              <a:rPr lang="en-US" altLang="en-US" sz="1600" dirty="0">
                <a:solidFill>
                  <a:prstClr val="black"/>
                </a:solidFill>
                <a:latin typeface="Arial" panose="020B0604020202020204" pitchFamily="34" charset="0"/>
                <a:cs typeface="Arial" panose="020B0604020202020204" pitchFamily="34" charset="0"/>
              </a:rPr>
              <a:t>Mechanical rodent traps include “live traps” as shown here (lower left)</a:t>
            </a:r>
          </a:p>
          <a:p>
            <a:pPr marL="285750" indent="-285750" algn="just">
              <a:spcBef>
                <a:spcPct val="0"/>
              </a:spcBef>
              <a:defRPr/>
            </a:pPr>
            <a:r>
              <a:rPr lang="en-US" altLang="en-US" sz="1600" dirty="0">
                <a:solidFill>
                  <a:prstClr val="black"/>
                </a:solidFill>
                <a:latin typeface="Arial" panose="020B0604020202020204" pitchFamily="34" charset="0"/>
                <a:cs typeface="Arial" panose="020B0604020202020204" pitchFamily="34" charset="0"/>
              </a:rPr>
              <a:t>Daily inspection of traps &amp; rodents</a:t>
            </a:r>
          </a:p>
          <a:p>
            <a:pPr marL="285750" indent="-285750" algn="just">
              <a:spcBef>
                <a:spcPct val="0"/>
              </a:spcBef>
              <a:defRPr/>
            </a:pPr>
            <a:r>
              <a:rPr lang="en-US" altLang="en-US" sz="1600" dirty="0">
                <a:solidFill>
                  <a:prstClr val="black"/>
                </a:solidFill>
                <a:latin typeface="Arial" panose="020B0604020202020204" pitchFamily="34" charset="0"/>
                <a:cs typeface="Arial" panose="020B0604020202020204" pitchFamily="34" charset="0"/>
              </a:rPr>
              <a:t>Removal of their carcasses at the earliest</a:t>
            </a:r>
            <a:endParaRPr lang="en-US" altLang="en-US" sz="1600" dirty="0">
              <a:solidFill>
                <a:prstClr val="black"/>
              </a:solidFill>
              <a:latin typeface="+mn-lt"/>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04850"/>
            <a:ext cx="8640960" cy="762000"/>
          </a:xfrm>
          <a:noFill/>
          <a:scene3d>
            <a:camera prst="orthographicFront"/>
            <a:lightRig rig="threePt" dir="t"/>
          </a:scene3d>
          <a:sp3d>
            <a:bevelT w="114300" prst="artDeco"/>
          </a:sp3d>
        </p:spPr>
        <p:txBody>
          <a:bodyPr>
            <a:normAutofit/>
          </a:bodyPr>
          <a:lstStyle/>
          <a:p>
            <a:pPr>
              <a:defRPr/>
            </a:pPr>
            <a:r>
              <a:rPr lang="en-US" sz="2100" b="1" dirty="0"/>
              <a:t>7.0  Support Services  </a:t>
            </a:r>
            <a:br>
              <a:rPr lang="en-US" sz="2100" b="1" dirty="0"/>
            </a:br>
            <a:r>
              <a:rPr lang="en-US" sz="2100" b="1" dirty="0"/>
              <a:t>7.4  Pest Control Systems</a:t>
            </a:r>
            <a:endParaRPr lang="en-IN" sz="2100" b="1" dirty="0">
              <a:effectLst>
                <a:outerShdw blurRad="38100" dist="38100" dir="2700000" algn="tl">
                  <a:srgbClr val="000000">
                    <a:alpha val="43137"/>
                  </a:srgbClr>
                </a:outerShdw>
              </a:effectLst>
            </a:endParaRPr>
          </a:p>
        </p:txBody>
      </p:sp>
      <p:sp>
        <p:nvSpPr>
          <p:cNvPr id="20483" name="Content Placeholder 2"/>
          <p:cNvSpPr>
            <a:spLocks noGrp="1"/>
          </p:cNvSpPr>
          <p:nvPr>
            <p:ph idx="1"/>
          </p:nvPr>
        </p:nvSpPr>
        <p:spPr>
          <a:xfrm>
            <a:off x="534380" y="2164038"/>
            <a:ext cx="8663880" cy="576064"/>
          </a:xfrm>
        </p:spPr>
        <p:txBody>
          <a:bodyPr/>
          <a:lstStyle/>
          <a:p>
            <a:pPr marL="457200" indent="-457200" algn="just">
              <a:buFont typeface="Arial" charset="0"/>
              <a:buNone/>
            </a:pPr>
            <a:r>
              <a:rPr lang="en-US" altLang="en-US" sz="2400" b="1" dirty="0"/>
              <a:t>Rodent Baiting</a:t>
            </a:r>
            <a:endParaRPr lang="en-IN" sz="2400" i="1" dirty="0"/>
          </a:p>
        </p:txBody>
      </p:sp>
      <p:sp>
        <p:nvSpPr>
          <p:cNvPr id="20484" name="Slide Number Placeholder 4"/>
          <p:cNvSpPr>
            <a:spLocks noGrp="1"/>
          </p:cNvSpPr>
          <p:nvPr>
            <p:ph type="sldNum" sz="quarter" idx="12"/>
          </p:nvPr>
        </p:nvSpPr>
        <p:spPr bwMode="auto">
          <a:xfrm>
            <a:off x="2938264" y="6428495"/>
            <a:ext cx="2133600" cy="365125"/>
          </a:xfrm>
          <a:noFill/>
          <a:ln>
            <a:miter lim="800000"/>
            <a:headEnd/>
            <a:tailEnd/>
          </a:ln>
        </p:spPr>
        <p:txBody>
          <a:bodyPr/>
          <a:lstStyle/>
          <a:p>
            <a:fld id="{2544DFD6-B183-4FF4-B9D0-C5A137AF95F3}" type="slidenum">
              <a:rPr lang="en-US" altLang="en-US" smtClean="0"/>
              <a:pPr/>
              <a:t>173</a:t>
            </a:fld>
            <a:endParaRPr lang="en-US" altLang="en-US"/>
          </a:p>
        </p:txBody>
      </p:sp>
      <p:sp>
        <p:nvSpPr>
          <p:cNvPr id="10" name="Rectangle 9"/>
          <p:cNvSpPr/>
          <p:nvPr/>
        </p:nvSpPr>
        <p:spPr>
          <a:xfrm>
            <a:off x="534380" y="5058833"/>
            <a:ext cx="8075240" cy="1200329"/>
          </a:xfrm>
          <a:prstGeom prst="rect">
            <a:avLst/>
          </a:prstGeom>
        </p:spPr>
        <p:txBody>
          <a:bodyPr wrap="square">
            <a:spAutoFit/>
          </a:bodyPr>
          <a:lstStyle/>
          <a:p>
            <a:pPr marL="285750" indent="-285750">
              <a:buFont typeface="Arial" panose="020B0604020202020204" pitchFamily="34" charset="0"/>
              <a:buChar char="•"/>
              <a:defRPr/>
            </a:pPr>
            <a:r>
              <a:rPr lang="en-US" altLang="en-US" dirty="0">
                <a:solidFill>
                  <a:prstClr val="black"/>
                </a:solidFill>
                <a:latin typeface="Arial" panose="020B0604020202020204" pitchFamily="34" charset="0"/>
                <a:cs typeface="Arial" panose="020B0604020202020204" pitchFamily="34" charset="0"/>
              </a:rPr>
              <a:t>Use of poison baits outdoors and indoors. Placement of Baits are critical</a:t>
            </a:r>
          </a:p>
          <a:p>
            <a:pPr marL="285750" indent="-285750">
              <a:buFont typeface="Arial" panose="020B0604020202020204" pitchFamily="34" charset="0"/>
              <a:buChar char="•"/>
              <a:defRPr/>
            </a:pPr>
            <a:r>
              <a:rPr lang="en-US" altLang="en-US" dirty="0">
                <a:solidFill>
                  <a:prstClr val="black"/>
                </a:solidFill>
                <a:latin typeface="Arial" panose="020B0604020202020204" pitchFamily="34" charset="0"/>
                <a:cs typeface="Arial" panose="020B0604020202020204" pitchFamily="34" charset="0"/>
              </a:rPr>
              <a:t>If baits used indoors, rodents may die in an inaccessible place  </a:t>
            </a:r>
          </a:p>
          <a:p>
            <a:pPr marL="285750" indent="-285750">
              <a:buFont typeface="Arial" panose="020B0604020202020204" pitchFamily="34" charset="0"/>
              <a:buChar char="•"/>
              <a:defRPr/>
            </a:pPr>
            <a:r>
              <a:rPr lang="en-US" altLang="en-US" dirty="0">
                <a:solidFill>
                  <a:prstClr val="black"/>
                </a:solidFill>
                <a:latin typeface="Arial" panose="020B0604020202020204" pitchFamily="34" charset="0"/>
                <a:cs typeface="Arial" panose="020B0604020202020204" pitchFamily="34" charset="0"/>
              </a:rPr>
              <a:t>Track rodent feeding activities on the baits </a:t>
            </a:r>
          </a:p>
          <a:p>
            <a:pPr marL="285750" indent="-285750">
              <a:buFont typeface="Arial" panose="020B0604020202020204" pitchFamily="34" charset="0"/>
              <a:buChar char="•"/>
              <a:defRPr/>
            </a:pPr>
            <a:r>
              <a:rPr lang="en-US" altLang="en-US" dirty="0">
                <a:solidFill>
                  <a:prstClr val="black"/>
                </a:solidFill>
                <a:latin typeface="Arial" panose="020B0604020202020204" pitchFamily="34" charset="0"/>
                <a:cs typeface="Arial" panose="020B0604020202020204" pitchFamily="34" charset="0"/>
              </a:rPr>
              <a:t>Place secured  and numbered Bait Stations along the walls</a:t>
            </a:r>
          </a:p>
        </p:txBody>
      </p:sp>
      <p:pic>
        <p:nvPicPr>
          <p:cNvPr id="11" name="Picture 7" descr="baitbox1"/>
          <p:cNvPicPr>
            <a:picLocks noChangeAspect="1" noChangeArrowheads="1"/>
          </p:cNvPicPr>
          <p:nvPr/>
        </p:nvPicPr>
        <p:blipFill>
          <a:blip r:embed="rId3" cstate="print"/>
          <a:srcRect t="2083" b="2083"/>
          <a:stretch>
            <a:fillRect/>
          </a:stretch>
        </p:blipFill>
        <p:spPr bwMode="auto">
          <a:xfrm>
            <a:off x="804664" y="2832100"/>
            <a:ext cx="3200400" cy="2057400"/>
          </a:xfrm>
          <a:prstGeom prst="rect">
            <a:avLst/>
          </a:prstGeom>
          <a:ln>
            <a:noFill/>
          </a:ln>
          <a:effectLst>
            <a:outerShdw blurRad="190500" algn="tl" rotWithShape="0">
              <a:srgbClr val="000000">
                <a:alpha val="70000"/>
              </a:srgbClr>
            </a:outerShdw>
          </a:effectLst>
        </p:spPr>
      </p:pic>
      <p:pic>
        <p:nvPicPr>
          <p:cNvPr id="12" name="Picture 6" descr="m-bait5"/>
          <p:cNvPicPr>
            <a:picLocks noChangeAspect="1" noChangeArrowheads="1"/>
          </p:cNvPicPr>
          <p:nvPr/>
        </p:nvPicPr>
        <p:blipFill>
          <a:blip r:embed="rId4" cstate="print"/>
          <a:srcRect/>
          <a:stretch>
            <a:fillRect/>
          </a:stretch>
        </p:blipFill>
        <p:spPr bwMode="auto">
          <a:xfrm>
            <a:off x="5148064" y="2832100"/>
            <a:ext cx="3048000" cy="2057400"/>
          </a:xfrm>
          <a:prstGeom prst="rect">
            <a:avLst/>
          </a:prstGeom>
          <a:ln>
            <a:noFill/>
          </a:ln>
          <a:effectLst>
            <a:outerShdw blurRad="190500" algn="tl" rotWithShape="0">
              <a:srgbClr val="000000">
                <a:alpha val="70000"/>
              </a:srgbClr>
            </a:outerShdw>
          </a:effectLst>
        </p:spPr>
      </p:pic>
      <p:sp>
        <p:nvSpPr>
          <p:cNvPr id="3" name="Rectangle: Rounded Corners 2">
            <a:extLst>
              <a:ext uri="{FF2B5EF4-FFF2-40B4-BE49-F238E27FC236}">
                <a16:creationId xmlns:a16="http://schemas.microsoft.com/office/drawing/2014/main" id="{619EFC9B-EB01-48E5-A3D2-0BA7A8BB0E7E}"/>
              </a:ext>
            </a:extLst>
          </p:cNvPr>
          <p:cNvSpPr/>
          <p:nvPr/>
        </p:nvSpPr>
        <p:spPr>
          <a:xfrm>
            <a:off x="534380" y="5058833"/>
            <a:ext cx="8075240" cy="1200329"/>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565" y="1382579"/>
            <a:ext cx="8686800" cy="762000"/>
          </a:xfrm>
          <a:noFill/>
          <a:scene3d>
            <a:camera prst="orthographicFront"/>
            <a:lightRig rig="threePt" dir="t"/>
          </a:scene3d>
          <a:sp3d>
            <a:bevelT w="114300" prst="artDeco"/>
          </a:sp3d>
        </p:spPr>
        <p:txBody>
          <a:bodyPr>
            <a:normAutofit/>
          </a:bodyPr>
          <a:lstStyle/>
          <a:p>
            <a:pPr>
              <a:defRPr/>
            </a:pPr>
            <a:r>
              <a:rPr lang="en-US" sz="2100" b="1" dirty="0"/>
              <a:t>7.0  Support Services  </a:t>
            </a:r>
            <a:br>
              <a:rPr lang="en-US" sz="2100" b="1" dirty="0"/>
            </a:br>
            <a:r>
              <a:rPr lang="en-US" sz="2100" b="1" dirty="0"/>
              <a:t>7.4  Pest Control Systems</a:t>
            </a:r>
            <a:endParaRPr lang="en-IN" sz="2100" b="1" dirty="0">
              <a:effectLst>
                <a:outerShdw blurRad="38100" dist="38100" dir="2700000" algn="tl">
                  <a:srgbClr val="000000">
                    <a:alpha val="43137"/>
                  </a:srgbClr>
                </a:outerShdw>
              </a:effectLst>
            </a:endParaRPr>
          </a:p>
        </p:txBody>
      </p:sp>
      <p:sp>
        <p:nvSpPr>
          <p:cNvPr id="24579" name="Slide Number Placeholder 4"/>
          <p:cNvSpPr>
            <a:spLocks noGrp="1"/>
          </p:cNvSpPr>
          <p:nvPr>
            <p:ph type="sldNum" sz="quarter" idx="12"/>
          </p:nvPr>
        </p:nvSpPr>
        <p:spPr bwMode="auto">
          <a:noFill/>
          <a:ln>
            <a:miter lim="800000"/>
            <a:headEnd/>
            <a:tailEnd/>
          </a:ln>
        </p:spPr>
        <p:txBody>
          <a:bodyPr/>
          <a:lstStyle/>
          <a:p>
            <a:fld id="{35B1360A-EFA5-4512-98B9-873F6948169F}" type="slidenum">
              <a:rPr lang="en-US" altLang="en-US" smtClean="0"/>
              <a:pPr/>
              <a:t>174</a:t>
            </a:fld>
            <a:endParaRPr lang="en-US" altLang="en-US"/>
          </a:p>
        </p:txBody>
      </p:sp>
      <p:sp>
        <p:nvSpPr>
          <p:cNvPr id="24580" name="Rectangle 10"/>
          <p:cNvSpPr>
            <a:spLocks noChangeArrowheads="1"/>
          </p:cNvSpPr>
          <p:nvPr/>
        </p:nvSpPr>
        <p:spPr bwMode="auto">
          <a:xfrm>
            <a:off x="477312" y="2293146"/>
            <a:ext cx="3116815" cy="400110"/>
          </a:xfrm>
          <a:prstGeom prst="rect">
            <a:avLst/>
          </a:prstGeom>
          <a:noFill/>
          <a:ln w="9525">
            <a:noFill/>
            <a:miter lim="800000"/>
            <a:headEnd/>
            <a:tailEnd/>
          </a:ln>
        </p:spPr>
        <p:txBody>
          <a:bodyPr wrap="square">
            <a:spAutoFit/>
          </a:bodyPr>
          <a:lstStyle/>
          <a:p>
            <a:r>
              <a:rPr lang="en-US" altLang="en-US" sz="2000" b="1" dirty="0"/>
              <a:t>Light Traps for fly pests</a:t>
            </a:r>
            <a:endParaRPr lang="en-IN" sz="2000" dirty="0"/>
          </a:p>
        </p:txBody>
      </p:sp>
      <p:pic>
        <p:nvPicPr>
          <p:cNvPr id="24581" name="Picture 3" descr="light3"/>
          <p:cNvPicPr>
            <a:picLocks noChangeAspect="1" noChangeArrowheads="1"/>
          </p:cNvPicPr>
          <p:nvPr/>
        </p:nvPicPr>
        <p:blipFill>
          <a:blip r:embed="rId2" cstate="print"/>
          <a:srcRect/>
          <a:stretch>
            <a:fillRect/>
          </a:stretch>
        </p:blipFill>
        <p:spPr bwMode="auto">
          <a:xfrm>
            <a:off x="251520" y="2841823"/>
            <a:ext cx="2759224" cy="2088232"/>
          </a:xfrm>
          <a:prstGeom prst="rect">
            <a:avLst/>
          </a:prstGeom>
          <a:noFill/>
          <a:ln w="19050">
            <a:solidFill>
              <a:schemeClr val="accent3">
                <a:lumMod val="75000"/>
              </a:schemeClr>
            </a:solidFill>
            <a:miter lim="800000"/>
            <a:headEnd/>
            <a:tailEnd/>
          </a:ln>
        </p:spPr>
      </p:pic>
      <p:pic>
        <p:nvPicPr>
          <p:cNvPr id="24582" name="Picture 4" descr="vector1a"/>
          <p:cNvPicPr>
            <a:picLocks noChangeAspect="1" noChangeArrowheads="1"/>
          </p:cNvPicPr>
          <p:nvPr/>
        </p:nvPicPr>
        <p:blipFill>
          <a:blip r:embed="rId3" cstate="print"/>
          <a:srcRect/>
          <a:stretch>
            <a:fillRect/>
          </a:stretch>
        </p:blipFill>
        <p:spPr bwMode="auto">
          <a:xfrm>
            <a:off x="3154760" y="2841823"/>
            <a:ext cx="2545060" cy="2099345"/>
          </a:xfrm>
          <a:prstGeom prst="rect">
            <a:avLst/>
          </a:prstGeom>
          <a:noFill/>
          <a:ln w="19050">
            <a:solidFill>
              <a:schemeClr val="accent3">
                <a:lumMod val="75000"/>
              </a:schemeClr>
            </a:solidFill>
            <a:miter lim="800000"/>
            <a:headEnd/>
            <a:tailEnd/>
          </a:ln>
        </p:spPr>
      </p:pic>
      <p:pic>
        <p:nvPicPr>
          <p:cNvPr id="24583" name="Picture 5" descr="blacklight"/>
          <p:cNvPicPr>
            <a:picLocks noChangeAspect="1" noChangeArrowheads="1"/>
          </p:cNvPicPr>
          <p:nvPr/>
        </p:nvPicPr>
        <p:blipFill>
          <a:blip r:embed="rId4" cstate="print"/>
          <a:srcRect/>
          <a:stretch>
            <a:fillRect/>
          </a:stretch>
        </p:blipFill>
        <p:spPr bwMode="auto">
          <a:xfrm>
            <a:off x="5891064" y="2841823"/>
            <a:ext cx="3047256" cy="2088232"/>
          </a:xfrm>
          <a:prstGeom prst="rect">
            <a:avLst/>
          </a:prstGeom>
          <a:noFill/>
          <a:ln w="19050">
            <a:solidFill>
              <a:schemeClr val="accent3">
                <a:lumMod val="75000"/>
              </a:schemeClr>
            </a:solidFill>
            <a:miter lim="800000"/>
            <a:headEnd/>
            <a:tailEnd/>
          </a:ln>
        </p:spPr>
      </p:pic>
      <p:sp>
        <p:nvSpPr>
          <p:cNvPr id="17" name="Rectangle 16"/>
          <p:cNvSpPr/>
          <p:nvPr/>
        </p:nvSpPr>
        <p:spPr>
          <a:xfrm>
            <a:off x="533400" y="5156021"/>
            <a:ext cx="8610600" cy="1200329"/>
          </a:xfrm>
          <a:prstGeom prst="rect">
            <a:avLst/>
          </a:prstGeom>
        </p:spPr>
        <p:txBody>
          <a:bodyPr wrap="square">
            <a:spAutoFit/>
          </a:bodyPr>
          <a:lstStyle/>
          <a:p>
            <a:pPr marL="285750" indent="-285750">
              <a:buFont typeface="Arial" panose="020B0604020202020204" pitchFamily="34" charset="0"/>
              <a:buChar char="•"/>
              <a:defRPr/>
            </a:pPr>
            <a:r>
              <a:rPr lang="en-US" altLang="en-US" dirty="0">
                <a:solidFill>
                  <a:prstClr val="black"/>
                </a:solidFill>
                <a:latin typeface="Arial" panose="020B0604020202020204" pitchFamily="34" charset="0"/>
                <a:cs typeface="Arial" panose="020B0604020202020204" pitchFamily="34" charset="0"/>
              </a:rPr>
              <a:t>Lights traps : Indoors and Outdoors to trap flies</a:t>
            </a:r>
          </a:p>
          <a:p>
            <a:pPr marL="285750" indent="-285750">
              <a:buFont typeface="Arial" panose="020B0604020202020204" pitchFamily="34" charset="0"/>
              <a:buChar char="•"/>
              <a:defRPr/>
            </a:pPr>
            <a:r>
              <a:rPr lang="en-US" altLang="en-US" dirty="0">
                <a:solidFill>
                  <a:prstClr val="black"/>
                </a:solidFill>
                <a:latin typeface="Arial" panose="020B0604020202020204" pitchFamily="34" charset="0"/>
                <a:cs typeface="Arial" panose="020B0604020202020204" pitchFamily="34" charset="0"/>
              </a:rPr>
              <a:t>Mount 4-6 feet off the ground, away from other activities</a:t>
            </a:r>
          </a:p>
          <a:p>
            <a:pPr marL="285750" indent="-285750">
              <a:buFont typeface="Arial" panose="020B0604020202020204" pitchFamily="34" charset="0"/>
              <a:buChar char="•"/>
              <a:defRPr/>
            </a:pPr>
            <a:r>
              <a:rPr lang="en-US" altLang="en-US" dirty="0">
                <a:solidFill>
                  <a:prstClr val="black"/>
                </a:solidFill>
                <a:latin typeface="Arial" panose="020B0604020202020204" pitchFamily="34" charset="0"/>
                <a:cs typeface="Arial" panose="020B0604020202020204" pitchFamily="34" charset="0"/>
              </a:rPr>
              <a:t>Indoor traps might attract flies to the building must if visible from outside.    </a:t>
            </a:r>
          </a:p>
          <a:p>
            <a:pPr marL="285750" indent="-285750">
              <a:buFont typeface="Arial" panose="020B0604020202020204" pitchFamily="34" charset="0"/>
              <a:buChar char="•"/>
              <a:defRPr/>
            </a:pPr>
            <a:r>
              <a:rPr lang="en-US" altLang="en-US" dirty="0">
                <a:solidFill>
                  <a:prstClr val="black"/>
                </a:solidFill>
                <a:latin typeface="Arial" panose="020B0604020202020204" pitchFamily="34" charset="0"/>
                <a:cs typeface="Arial" panose="020B0604020202020204" pitchFamily="34" charset="0"/>
              </a:rPr>
              <a:t>Annual replacement of bulbs with date noted on trap</a:t>
            </a:r>
          </a:p>
        </p:txBody>
      </p:sp>
      <p:sp>
        <p:nvSpPr>
          <p:cNvPr id="3" name="Rectangle: Rounded Corners 2">
            <a:extLst>
              <a:ext uri="{FF2B5EF4-FFF2-40B4-BE49-F238E27FC236}">
                <a16:creationId xmlns:a16="http://schemas.microsoft.com/office/drawing/2014/main" id="{51DD5BDF-C312-4D56-9ADE-740383208702}"/>
              </a:ext>
            </a:extLst>
          </p:cNvPr>
          <p:cNvSpPr/>
          <p:nvPr/>
        </p:nvSpPr>
        <p:spPr>
          <a:xfrm>
            <a:off x="441996" y="5156021"/>
            <a:ext cx="8234460" cy="1200330"/>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358" y="1340768"/>
            <a:ext cx="8263284" cy="792088"/>
          </a:xfrm>
          <a:noFill/>
          <a:scene3d>
            <a:camera prst="orthographicFront"/>
            <a:lightRig rig="threePt" dir="t"/>
          </a:scene3d>
          <a:sp3d>
            <a:bevelT w="114300" prst="artDeco"/>
          </a:sp3d>
        </p:spPr>
        <p:txBody>
          <a:bodyPr>
            <a:normAutofit/>
          </a:bodyPr>
          <a:lstStyle/>
          <a:p>
            <a:pPr>
              <a:defRPr/>
            </a:pPr>
            <a:r>
              <a:rPr lang="en-US" sz="2100" b="1" dirty="0"/>
              <a:t>7.0  Support Services  </a:t>
            </a:r>
            <a:br>
              <a:rPr lang="en-US" sz="2100" b="1" dirty="0"/>
            </a:br>
            <a:r>
              <a:rPr lang="en-US" sz="2100" b="1" dirty="0"/>
              <a:t>7.4  Pest Control Systems</a:t>
            </a:r>
            <a:endParaRPr lang="en-IN" sz="2100" b="1" dirty="0">
              <a:effectLst>
                <a:outerShdw blurRad="38100" dist="38100" dir="2700000" algn="tl">
                  <a:srgbClr val="000000">
                    <a:alpha val="43137"/>
                  </a:srgbClr>
                </a:outerShdw>
              </a:effectLst>
            </a:endParaRPr>
          </a:p>
        </p:txBody>
      </p:sp>
      <p:sp>
        <p:nvSpPr>
          <p:cNvPr id="15363" name="Rectangle 8"/>
          <p:cNvSpPr>
            <a:spLocks noChangeArrowheads="1"/>
          </p:cNvSpPr>
          <p:nvPr/>
        </p:nvSpPr>
        <p:spPr bwMode="auto">
          <a:xfrm>
            <a:off x="831663" y="2094472"/>
            <a:ext cx="7161513" cy="400110"/>
          </a:xfrm>
          <a:prstGeom prst="rect">
            <a:avLst/>
          </a:prstGeom>
          <a:noFill/>
          <a:ln w="9525">
            <a:noFill/>
            <a:miter lim="800000"/>
            <a:headEnd/>
            <a:tailEnd/>
          </a:ln>
        </p:spPr>
        <p:txBody>
          <a:bodyPr wrap="square">
            <a:spAutoFit/>
          </a:bodyPr>
          <a:lstStyle/>
          <a:p>
            <a:pPr>
              <a:defRPr/>
            </a:pPr>
            <a:r>
              <a:rPr lang="en-IN" sz="2000" b="1" dirty="0">
                <a:latin typeface="+mn-lt"/>
              </a:rPr>
              <a:t>Pest Control Methods</a:t>
            </a:r>
          </a:p>
        </p:txBody>
      </p:sp>
      <p:pic>
        <p:nvPicPr>
          <p:cNvPr id="29700" name="Content Placeholder 9" descr="PEST CONTROL as.PNG"/>
          <p:cNvPicPr>
            <a:picLocks noGrp="1" noChangeAspect="1"/>
          </p:cNvPicPr>
          <p:nvPr>
            <p:ph idx="1"/>
          </p:nvPr>
        </p:nvPicPr>
        <p:blipFill>
          <a:blip r:embed="rId2" cstate="print"/>
          <a:srcRect/>
          <a:stretch>
            <a:fillRect/>
          </a:stretch>
        </p:blipFill>
        <p:spPr>
          <a:xfrm>
            <a:off x="850336" y="2456197"/>
            <a:ext cx="7466080" cy="3976923"/>
          </a:xfrm>
        </p:spPr>
      </p:pic>
      <p:sp>
        <p:nvSpPr>
          <p:cNvPr id="29701" name="Slide Number Placeholder 4"/>
          <p:cNvSpPr>
            <a:spLocks noGrp="1"/>
          </p:cNvSpPr>
          <p:nvPr>
            <p:ph type="sldNum" sz="quarter" idx="12"/>
          </p:nvPr>
        </p:nvSpPr>
        <p:spPr bwMode="auto">
          <a:noFill/>
          <a:ln>
            <a:miter lim="800000"/>
            <a:headEnd/>
            <a:tailEnd/>
          </a:ln>
        </p:spPr>
        <p:txBody>
          <a:bodyPr/>
          <a:lstStyle/>
          <a:p>
            <a:fld id="{8FFE167C-016B-41A2-959D-F7AA2AA2CBC7}" type="slidenum">
              <a:rPr lang="en-US" altLang="en-US" smtClean="0"/>
              <a:pPr/>
              <a:t>175</a:t>
            </a:fld>
            <a:endParaRPr lang="en-US" altLang="en-US"/>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35418"/>
            <a:ext cx="8229600" cy="720080"/>
          </a:xfrm>
          <a:solidFill>
            <a:schemeClr val="accent3">
              <a:lumMod val="60000"/>
              <a:lumOff val="40000"/>
            </a:schemeClr>
          </a:solidFill>
          <a:scene3d>
            <a:camera prst="orthographicFront"/>
            <a:lightRig rig="threePt" dir="t"/>
          </a:scene3d>
          <a:sp3d>
            <a:bevelT w="114300" prst="artDeco"/>
          </a:sp3d>
        </p:spPr>
        <p:txBody>
          <a:bodyPr>
            <a:noAutofit/>
          </a:bodyPr>
          <a:lstStyle/>
          <a:p>
            <a:r>
              <a:rPr lang="en-US" sz="2100" b="1" dirty="0"/>
              <a:t>7.0  Support Services  </a:t>
            </a:r>
            <a:br>
              <a:rPr lang="en-US" sz="2100" b="1" dirty="0"/>
            </a:br>
            <a:r>
              <a:rPr lang="en-US" sz="2100" b="1" dirty="0"/>
              <a:t>7.4  Pest Control Systems</a:t>
            </a:r>
            <a:endParaRPr lang="en-IN" sz="2100" dirty="0"/>
          </a:p>
        </p:txBody>
      </p:sp>
      <p:sp>
        <p:nvSpPr>
          <p:cNvPr id="3" name="Content Placeholder 2"/>
          <p:cNvSpPr>
            <a:spLocks noGrp="1"/>
          </p:cNvSpPr>
          <p:nvPr>
            <p:ph idx="1"/>
          </p:nvPr>
        </p:nvSpPr>
        <p:spPr>
          <a:xfrm>
            <a:off x="323528" y="2324389"/>
            <a:ext cx="8229600" cy="504056"/>
          </a:xfrm>
        </p:spPr>
        <p:txBody>
          <a:bodyPr>
            <a:normAutofit/>
          </a:bodyPr>
          <a:lstStyle/>
          <a:p>
            <a:pPr>
              <a:buNone/>
            </a:pPr>
            <a:r>
              <a:rPr lang="en-IN" sz="2000" b="1" dirty="0"/>
              <a:t>7.4.6 Pest Control 4 D Method</a:t>
            </a:r>
          </a:p>
          <a:p>
            <a:pPr>
              <a:buNone/>
            </a:pPr>
            <a:endParaRPr lang="en-IN" sz="2000"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996952"/>
            <a:ext cx="8496944" cy="3168352"/>
          </a:xfrm>
          <a:prstGeom prst="rect">
            <a:avLst/>
          </a:prstGeom>
          <a:noFill/>
          <a:ln>
            <a:noFill/>
          </a:ln>
        </p:spPr>
      </p:pic>
      <p:sp>
        <p:nvSpPr>
          <p:cNvPr id="5" name="Slide Number Placeholder 1">
            <a:extLst>
              <a:ext uri="{FF2B5EF4-FFF2-40B4-BE49-F238E27FC236}">
                <a16:creationId xmlns:a16="http://schemas.microsoft.com/office/drawing/2014/main" id="{FB947CE8-192F-4EA4-9B97-FD576A0E8536}"/>
              </a:ext>
            </a:extLst>
          </p:cNvPr>
          <p:cNvSpPr>
            <a:spLocks noGrp="1"/>
          </p:cNvSpPr>
          <p:nvPr>
            <p:ph type="sldNum" sz="quarter" idx="12"/>
          </p:nvPr>
        </p:nvSpPr>
        <p:spPr>
          <a:xfrm>
            <a:off x="3707904" y="6486655"/>
            <a:ext cx="2133600" cy="365125"/>
          </a:xfrm>
        </p:spPr>
        <p:txBody>
          <a:bodyPr/>
          <a:lstStyle/>
          <a:p>
            <a:fld id="{9B441236-4707-B342-88D0-23B2CF2BA6BC}" type="slidenum">
              <a:rPr lang="en-US" smtClean="0"/>
              <a:pPr/>
              <a:t>176</a:t>
            </a:fld>
            <a:endParaRPr lang="en-US"/>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084430" y="1862932"/>
            <a:ext cx="7231986" cy="3222252"/>
          </a:xfrm>
        </p:spPr>
        <p:txBody>
          <a:bodyPr>
            <a:normAutofit fontScale="92500" lnSpcReduction="20000"/>
          </a:bodyPr>
          <a:lstStyle/>
          <a:p>
            <a:pPr marL="0" indent="0">
              <a:buNone/>
            </a:pPr>
            <a:r>
              <a:rPr lang="en-US" sz="3600" b="1" dirty="0">
                <a:solidFill>
                  <a:schemeClr val="tx1"/>
                </a:solidFill>
              </a:rPr>
              <a:t>7.5</a:t>
            </a:r>
            <a:r>
              <a:rPr lang="en-US" sz="3600" b="1" dirty="0"/>
              <a:t> </a:t>
            </a:r>
            <a:r>
              <a:rPr lang="en-IN" sz="3600" b="1" dirty="0">
                <a:solidFill>
                  <a:srgbClr val="000000"/>
                </a:solidFill>
              </a:rPr>
              <a:t>Cleaning &amp; Maintenance</a:t>
            </a:r>
          </a:p>
          <a:p>
            <a:pPr marL="2057400">
              <a:lnSpc>
                <a:spcPct val="210000"/>
              </a:lnSpc>
              <a:buNone/>
            </a:pPr>
            <a:r>
              <a:rPr lang="en-US" sz="2400" b="1" dirty="0">
                <a:solidFill>
                  <a:srgbClr val="000000"/>
                </a:solidFill>
              </a:rPr>
              <a:t>7.5.1  Cleaning &amp; Sanitation</a:t>
            </a:r>
          </a:p>
          <a:p>
            <a:pPr marL="2057400">
              <a:lnSpc>
                <a:spcPct val="210000"/>
              </a:lnSpc>
              <a:buNone/>
            </a:pPr>
            <a:r>
              <a:rPr lang="en-US" sz="2400" b="1" dirty="0">
                <a:solidFill>
                  <a:srgbClr val="000000"/>
                </a:solidFill>
              </a:rPr>
              <a:t>7.5.2  House Keeping</a:t>
            </a:r>
          </a:p>
          <a:p>
            <a:pPr marL="2057400">
              <a:lnSpc>
                <a:spcPct val="210000"/>
              </a:lnSpc>
              <a:buNone/>
            </a:pPr>
            <a:r>
              <a:rPr lang="en-US" sz="2400" b="1" dirty="0">
                <a:solidFill>
                  <a:srgbClr val="000000"/>
                </a:solidFill>
              </a:rPr>
              <a:t>7.5.3  Storage of Cleaning Chemical</a:t>
            </a:r>
          </a:p>
          <a:p>
            <a:pPr marL="2057400">
              <a:lnSpc>
                <a:spcPct val="210000"/>
              </a:lnSpc>
              <a:buNone/>
            </a:pPr>
            <a:r>
              <a:rPr lang="en-US" sz="2400" b="1" dirty="0">
                <a:solidFill>
                  <a:srgbClr val="000000"/>
                </a:solidFill>
              </a:rPr>
              <a:t>7.5.4  Maintenance</a:t>
            </a:r>
          </a:p>
        </p:txBody>
      </p:sp>
      <p:sp>
        <p:nvSpPr>
          <p:cNvPr id="5" name="Slide Number Placeholder 1">
            <a:extLst>
              <a:ext uri="{FF2B5EF4-FFF2-40B4-BE49-F238E27FC236}">
                <a16:creationId xmlns:a16="http://schemas.microsoft.com/office/drawing/2014/main" id="{3272DCE5-B500-4D89-98CB-A8359A8F2510}"/>
              </a:ext>
            </a:extLst>
          </p:cNvPr>
          <p:cNvSpPr>
            <a:spLocks noGrp="1"/>
          </p:cNvSpPr>
          <p:nvPr>
            <p:ph type="sldNum" sz="quarter" idx="12"/>
          </p:nvPr>
        </p:nvSpPr>
        <p:spPr/>
        <p:txBody>
          <a:bodyPr/>
          <a:lstStyle/>
          <a:p>
            <a:fld id="{9B441236-4707-B342-88D0-23B2CF2BA6BC}" type="slidenum">
              <a:rPr lang="en-US" smtClean="0"/>
              <a:pPr/>
              <a:t>177</a:t>
            </a:fld>
            <a:endParaRPr lang="en-US"/>
          </a:p>
        </p:txBody>
      </p:sp>
      <p:sp>
        <p:nvSpPr>
          <p:cNvPr id="2" name="Rectangle: Rounded Corners 1">
            <a:extLst>
              <a:ext uri="{FF2B5EF4-FFF2-40B4-BE49-F238E27FC236}">
                <a16:creationId xmlns:a16="http://schemas.microsoft.com/office/drawing/2014/main" id="{D8609233-4342-4288-8E53-FD82FF0DA919}"/>
              </a:ext>
            </a:extLst>
          </p:cNvPr>
          <p:cNvSpPr/>
          <p:nvPr/>
        </p:nvSpPr>
        <p:spPr>
          <a:xfrm>
            <a:off x="611560" y="1772816"/>
            <a:ext cx="7488832" cy="3672408"/>
          </a:xfrm>
          <a:prstGeom prst="roundRect">
            <a:avLst>
              <a:gd name="adj" fmla="val 7186"/>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07C4B1E-5828-449A-AD41-98DD04DD8565}"/>
              </a:ext>
            </a:extLst>
          </p:cNvPr>
          <p:cNvPicPr>
            <a:picLocks noChangeAspect="1"/>
          </p:cNvPicPr>
          <p:nvPr/>
        </p:nvPicPr>
        <p:blipFill>
          <a:blip r:embed="rId2" cstate="print">
            <a:clrChange>
              <a:clrFrom>
                <a:srgbClr val="FDFDFD"/>
              </a:clrFrom>
              <a:clrTo>
                <a:srgbClr val="FDFDFD">
                  <a:alpha val="0"/>
                </a:srgbClr>
              </a:clrTo>
            </a:clrChange>
          </a:blip>
          <a:stretch>
            <a:fillRect/>
          </a:stretch>
        </p:blipFill>
        <p:spPr>
          <a:xfrm>
            <a:off x="684586" y="2703401"/>
            <a:ext cx="2611730" cy="2232248"/>
          </a:xfrm>
          <a:prstGeom prst="rect">
            <a:avLst/>
          </a:prstGeom>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242" y="1340768"/>
            <a:ext cx="8229600" cy="720080"/>
          </a:xfrm>
          <a:noFill/>
          <a:scene3d>
            <a:camera prst="orthographicFront"/>
            <a:lightRig rig="threePt" dir="t"/>
          </a:scene3d>
          <a:sp3d>
            <a:bevelT w="114300" prst="artDeco"/>
          </a:sp3d>
        </p:spPr>
        <p:txBody>
          <a:bodyPr>
            <a:noAutofit/>
          </a:bodyPr>
          <a:lstStyle/>
          <a:p>
            <a:r>
              <a:rPr lang="en-US" sz="2100" b="1" dirty="0"/>
              <a:t>7.0  Support Services  </a:t>
            </a:r>
            <a:br>
              <a:rPr lang="en-US" sz="2100" b="1" dirty="0"/>
            </a:br>
            <a:r>
              <a:rPr lang="en-US" sz="2100" b="1" dirty="0"/>
              <a:t>7.5  Cleaning &amp; Maintenance</a:t>
            </a:r>
            <a:endParaRPr lang="en-IN" sz="2100" dirty="0"/>
          </a:p>
        </p:txBody>
      </p:sp>
      <p:sp>
        <p:nvSpPr>
          <p:cNvPr id="3" name="Content Placeholder 2"/>
          <p:cNvSpPr>
            <a:spLocks noGrp="1"/>
          </p:cNvSpPr>
          <p:nvPr>
            <p:ph idx="1"/>
          </p:nvPr>
        </p:nvSpPr>
        <p:spPr>
          <a:xfrm>
            <a:off x="456242" y="2924944"/>
            <a:ext cx="8229600" cy="3312368"/>
          </a:xfrm>
          <a:ln>
            <a:solidFill>
              <a:schemeClr val="accent3">
                <a:lumMod val="50000"/>
              </a:schemeClr>
            </a:solidFill>
          </a:ln>
        </p:spPr>
        <p:txBody>
          <a:bodyPr>
            <a:normAutofit/>
          </a:bodyPr>
          <a:lstStyle/>
          <a:p>
            <a:pPr>
              <a:buNone/>
            </a:pPr>
            <a:r>
              <a:rPr lang="en-IN" sz="2400" b="1" dirty="0"/>
              <a:t>7.5.1 Cleaning &amp; Sanitation</a:t>
            </a:r>
          </a:p>
          <a:p>
            <a:pPr algn="just"/>
            <a:r>
              <a:rPr lang="en-IN" sz="2000" dirty="0"/>
              <a:t>Establish cleaning and sanitizing programmes</a:t>
            </a:r>
          </a:p>
          <a:p>
            <a:pPr lvl="0" algn="just">
              <a:buNone/>
            </a:pPr>
            <a:endParaRPr lang="en-IN" sz="2000" dirty="0"/>
          </a:p>
          <a:p>
            <a:pPr lvl="0" algn="just"/>
            <a:r>
              <a:rPr lang="en-IN" sz="2000" dirty="0"/>
              <a:t>Ensure all parts of establishment are appropriately &amp; hygienically cleaned</a:t>
            </a:r>
          </a:p>
          <a:p>
            <a:pPr algn="just"/>
            <a:r>
              <a:rPr lang="en-IN" sz="2000" dirty="0"/>
              <a:t>Maintain food-processing </a:t>
            </a:r>
            <a:r>
              <a:rPr lang="en-IN" sz="2000" dirty="0" err="1"/>
              <a:t>equipments</a:t>
            </a:r>
            <a:r>
              <a:rPr lang="en-IN" sz="2000" dirty="0"/>
              <a:t> and environment in hygienic condition</a:t>
            </a:r>
            <a:endParaRPr lang="en-US" sz="2000" dirty="0"/>
          </a:p>
          <a:p>
            <a:pPr algn="just"/>
            <a:r>
              <a:rPr lang="en-US" sz="2000" dirty="0"/>
              <a:t>Cleaning of Cleaning equipment is must</a:t>
            </a:r>
          </a:p>
          <a:p>
            <a:pPr algn="just"/>
            <a:r>
              <a:rPr lang="en-IN" sz="2000" dirty="0"/>
              <a:t>Use of food grade cleaning and disinfection chemicals only</a:t>
            </a:r>
            <a:endParaRPr lang="en-IN" sz="2200" dirty="0"/>
          </a:p>
        </p:txBody>
      </p:sp>
      <p:pic>
        <p:nvPicPr>
          <p:cNvPr id="5" name="Picture 4">
            <a:extLst>
              <a:ext uri="{FF2B5EF4-FFF2-40B4-BE49-F238E27FC236}">
                <a16:creationId xmlns:a16="http://schemas.microsoft.com/office/drawing/2014/main" id="{99301579-AF5F-43F9-B94B-BC77516C7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00" y="2179886"/>
            <a:ext cx="1952625" cy="1895475"/>
          </a:xfrm>
          <a:prstGeom prst="rect">
            <a:avLst/>
          </a:prstGeom>
        </p:spPr>
      </p:pic>
      <p:sp>
        <p:nvSpPr>
          <p:cNvPr id="6" name="Slide Number Placeholder 1">
            <a:extLst>
              <a:ext uri="{FF2B5EF4-FFF2-40B4-BE49-F238E27FC236}">
                <a16:creationId xmlns:a16="http://schemas.microsoft.com/office/drawing/2014/main" id="{4E916C1D-42C5-4010-851B-6CAC082B8ECE}"/>
              </a:ext>
            </a:extLst>
          </p:cNvPr>
          <p:cNvSpPr>
            <a:spLocks noGrp="1"/>
          </p:cNvSpPr>
          <p:nvPr>
            <p:ph type="sldNum" sz="quarter" idx="12"/>
          </p:nvPr>
        </p:nvSpPr>
        <p:spPr>
          <a:xfrm>
            <a:off x="3635896" y="6492875"/>
            <a:ext cx="2133600" cy="365125"/>
          </a:xfrm>
        </p:spPr>
        <p:txBody>
          <a:bodyPr/>
          <a:lstStyle/>
          <a:p>
            <a:fld id="{9B441236-4707-B342-88D0-23B2CF2BA6BC}" type="slidenum">
              <a:rPr lang="en-US" smtClean="0"/>
              <a:pPr/>
              <a:t>178</a:t>
            </a:fld>
            <a:endParaRPr lang="en-US" dirty="0"/>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207" y="1268760"/>
            <a:ext cx="8229600" cy="792088"/>
          </a:xfrm>
          <a:noFill/>
          <a:scene3d>
            <a:camera prst="orthographicFront"/>
            <a:lightRig rig="threePt" dir="t"/>
          </a:scene3d>
          <a:sp3d>
            <a:bevelT w="114300" prst="artDeco"/>
          </a:sp3d>
        </p:spPr>
        <p:txBody>
          <a:bodyPr>
            <a:normAutofit/>
          </a:bodyPr>
          <a:lstStyle/>
          <a:p>
            <a:r>
              <a:rPr lang="en-US" sz="2100" b="1" dirty="0"/>
              <a:t>7.0  Support Services  </a:t>
            </a:r>
            <a:br>
              <a:rPr lang="en-US" sz="2100" b="1" dirty="0"/>
            </a:br>
            <a:r>
              <a:rPr lang="en-US" sz="2100" b="1" dirty="0"/>
              <a:t>7.5  Cleaning &amp; Maintenance</a:t>
            </a:r>
            <a:endParaRPr lang="en-IN" sz="2100" dirty="0"/>
          </a:p>
        </p:txBody>
      </p:sp>
      <p:sp>
        <p:nvSpPr>
          <p:cNvPr id="3" name="Content Placeholder 2"/>
          <p:cNvSpPr>
            <a:spLocks noGrp="1"/>
          </p:cNvSpPr>
          <p:nvPr>
            <p:ph idx="1"/>
          </p:nvPr>
        </p:nvSpPr>
        <p:spPr>
          <a:xfrm>
            <a:off x="457200" y="2348880"/>
            <a:ext cx="8229600" cy="4007470"/>
          </a:xfrm>
          <a:ln>
            <a:solidFill>
              <a:schemeClr val="accent3">
                <a:lumMod val="50000"/>
              </a:schemeClr>
            </a:solidFill>
          </a:ln>
        </p:spPr>
        <p:txBody>
          <a:bodyPr>
            <a:normAutofit/>
          </a:bodyPr>
          <a:lstStyle/>
          <a:p>
            <a:pPr>
              <a:buNone/>
            </a:pPr>
            <a:r>
              <a:rPr lang="en-IN" sz="1800" b="1" u="sng" dirty="0"/>
              <a:t>7.5.1  Cleaning &amp; Sanitation</a:t>
            </a:r>
          </a:p>
          <a:p>
            <a:endParaRPr lang="en-IN" sz="1800" dirty="0"/>
          </a:p>
          <a:p>
            <a:pPr algn="just"/>
            <a:r>
              <a:rPr lang="en-IN" sz="1600" dirty="0"/>
              <a:t>Follow correct dilutions and storage norms for cleaning chemicals and sanitizers</a:t>
            </a:r>
          </a:p>
          <a:p>
            <a:pPr algn="just"/>
            <a:r>
              <a:rPr lang="en-IN" sz="1600" dirty="0"/>
              <a:t>Removal of food residues and dirt </a:t>
            </a:r>
          </a:p>
          <a:p>
            <a:pPr algn="just"/>
            <a:r>
              <a:rPr lang="en-IN" sz="1600" dirty="0"/>
              <a:t>Use of physical and chemical methods of Cleaning / Cleaning agents</a:t>
            </a:r>
          </a:p>
          <a:p>
            <a:pPr algn="just"/>
            <a:r>
              <a:rPr lang="en-IN" sz="1600" u="sng" dirty="0"/>
              <a:t>Facility shall be:</a:t>
            </a:r>
          </a:p>
          <a:p>
            <a:pPr marL="0" indent="0" algn="just">
              <a:buNone/>
            </a:pPr>
            <a:r>
              <a:rPr lang="en-IN" sz="1600" dirty="0"/>
              <a:t>      - made of corrosion resistant materials, </a:t>
            </a:r>
          </a:p>
          <a:p>
            <a:pPr marL="0" indent="0" algn="just">
              <a:buNone/>
            </a:pPr>
            <a:r>
              <a:rPr lang="en-IN" sz="1600" dirty="0"/>
              <a:t>      - easy to clean </a:t>
            </a:r>
          </a:p>
          <a:p>
            <a:pPr marL="0" indent="0" algn="just">
              <a:buNone/>
            </a:pPr>
            <a:r>
              <a:rPr lang="en-IN" sz="1600" dirty="0"/>
              <a:t>      - withstand repeated cleaning operations</a:t>
            </a:r>
          </a:p>
          <a:p>
            <a:pPr algn="just"/>
            <a:r>
              <a:rPr lang="en-IN" sz="1600" dirty="0"/>
              <a:t>Adequate supply of hot and cold potable water</a:t>
            </a:r>
          </a:p>
          <a:p>
            <a:pPr algn="just"/>
            <a:r>
              <a:rPr lang="en-IN" sz="1600" dirty="0"/>
              <a:t>Colour coding for hot and cold pipes</a:t>
            </a:r>
            <a:endParaRPr lang="en-IN" sz="1600" b="1" dirty="0"/>
          </a:p>
          <a:p>
            <a:pPr>
              <a:buNone/>
            </a:pPr>
            <a:endParaRPr lang="en-IN" sz="1600" dirty="0"/>
          </a:p>
        </p:txBody>
      </p:sp>
      <p:pic>
        <p:nvPicPr>
          <p:cNvPr id="5" name="Picture 4">
            <a:extLst>
              <a:ext uri="{FF2B5EF4-FFF2-40B4-BE49-F238E27FC236}">
                <a16:creationId xmlns:a16="http://schemas.microsoft.com/office/drawing/2014/main" id="{E145E042-35CB-44A8-9810-FD1B8B5988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8184" y="4077072"/>
            <a:ext cx="1933575" cy="1895475"/>
          </a:xfrm>
          <a:prstGeom prst="rect">
            <a:avLst/>
          </a:prstGeom>
        </p:spPr>
      </p:pic>
      <p:sp>
        <p:nvSpPr>
          <p:cNvPr id="6" name="Slide Number Placeholder 1">
            <a:extLst>
              <a:ext uri="{FF2B5EF4-FFF2-40B4-BE49-F238E27FC236}">
                <a16:creationId xmlns:a16="http://schemas.microsoft.com/office/drawing/2014/main" id="{3C3E0B15-BD6A-4F00-9F7D-5A34DF5D8291}"/>
              </a:ext>
            </a:extLst>
          </p:cNvPr>
          <p:cNvSpPr>
            <a:spLocks noGrp="1"/>
          </p:cNvSpPr>
          <p:nvPr>
            <p:ph type="sldNum" sz="quarter" idx="12"/>
          </p:nvPr>
        </p:nvSpPr>
        <p:spPr>
          <a:xfrm>
            <a:off x="3587207" y="6421921"/>
            <a:ext cx="2133600" cy="365125"/>
          </a:xfrm>
        </p:spPr>
        <p:txBody>
          <a:bodyPr/>
          <a:lstStyle/>
          <a:p>
            <a:fld id="{9B441236-4707-B342-88D0-23B2CF2BA6BC}" type="slidenum">
              <a:rPr lang="en-US" smtClean="0"/>
              <a:pPr/>
              <a:t>179</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412776"/>
            <a:ext cx="8640960" cy="764704"/>
          </a:xfrm>
          <a:noFill/>
          <a:scene3d>
            <a:camera prst="orthographicFront"/>
            <a:lightRig rig="threePt" dir="t"/>
          </a:scene3d>
          <a:sp3d>
            <a:bevelT w="114300" prst="artDeco"/>
          </a:sp3d>
        </p:spPr>
        <p:txBody>
          <a:bodyPr>
            <a:noAutofit/>
          </a:bodyPr>
          <a:lstStyle/>
          <a:p>
            <a:r>
              <a:rPr lang="en-IN" sz="2400" b="1" dirty="0">
                <a:solidFill>
                  <a:srgbClr val="000000"/>
                </a:solidFill>
                <a:effectLst>
                  <a:outerShdw blurRad="38100" dist="38100" dir="2700000" algn="tl">
                    <a:srgbClr val="000000">
                      <a:alpha val="43137"/>
                    </a:srgbClr>
                  </a:outerShdw>
                </a:effectLst>
              </a:rPr>
              <a:t>1.0 Location, Layout &amp; Facilities</a:t>
            </a:r>
            <a:br>
              <a:rPr lang="en-IN" sz="2000" b="1" dirty="0">
                <a:solidFill>
                  <a:srgbClr val="000000"/>
                </a:solidFill>
                <a:effectLst>
                  <a:outerShdw blurRad="38100" dist="38100" dir="2700000" algn="tl">
                    <a:srgbClr val="000000">
                      <a:alpha val="43137"/>
                    </a:srgbClr>
                  </a:outerShdw>
                </a:effectLst>
              </a:rPr>
            </a:br>
            <a:r>
              <a:rPr lang="en-IN" sz="2000" dirty="0"/>
              <a:t> </a:t>
            </a:r>
            <a:r>
              <a:rPr lang="en-IN" sz="2000" b="1" dirty="0"/>
              <a:t>1.1</a:t>
            </a:r>
            <a:r>
              <a:rPr lang="en-IN" sz="2000" dirty="0">
                <a:solidFill>
                  <a:srgbClr val="0070C0"/>
                </a:solidFill>
              </a:rPr>
              <a:t>  </a:t>
            </a:r>
            <a:r>
              <a:rPr lang="en-IN" sz="2000" b="1" dirty="0"/>
              <a:t>Location and Surroundings</a:t>
            </a:r>
            <a:endParaRPr lang="en-IN" sz="2000" dirty="0"/>
          </a:p>
        </p:txBody>
      </p:sp>
      <p:graphicFrame>
        <p:nvGraphicFramePr>
          <p:cNvPr id="5" name="Diagram 4">
            <a:extLst>
              <a:ext uri="{FF2B5EF4-FFF2-40B4-BE49-F238E27FC236}">
                <a16:creationId xmlns:a16="http://schemas.microsoft.com/office/drawing/2014/main" id="{5CA1ED9B-4059-422F-8542-F0CCB16B171C}"/>
              </a:ext>
            </a:extLst>
          </p:cNvPr>
          <p:cNvGraphicFramePr/>
          <p:nvPr>
            <p:extLst>
              <p:ext uri="{D42A27DB-BD31-4B8C-83A1-F6EECF244321}">
                <p14:modId xmlns:p14="http://schemas.microsoft.com/office/powerpoint/2010/main" val="2355939423"/>
              </p:ext>
            </p:extLst>
          </p:nvPr>
        </p:nvGraphicFramePr>
        <p:xfrm>
          <a:off x="346362" y="2245460"/>
          <a:ext cx="8451276" cy="4063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A4221CBC-6631-4357-BAD4-93A2292507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4288" y="4934735"/>
            <a:ext cx="1435864" cy="1302577"/>
          </a:xfrm>
          <a:prstGeom prst="rect">
            <a:avLst/>
          </a:prstGeom>
        </p:spPr>
      </p:pic>
      <p:pic>
        <p:nvPicPr>
          <p:cNvPr id="6" name="Picture 5">
            <a:extLst>
              <a:ext uri="{FF2B5EF4-FFF2-40B4-BE49-F238E27FC236}">
                <a16:creationId xmlns:a16="http://schemas.microsoft.com/office/drawing/2014/main" id="{1C1DB0CF-F852-46FF-99FD-0E643AA631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48264" y="3171098"/>
            <a:ext cx="1586657" cy="1121998"/>
          </a:xfrm>
          <a:prstGeom prst="rect">
            <a:avLst/>
          </a:prstGeom>
        </p:spPr>
      </p:pic>
      <p:sp>
        <p:nvSpPr>
          <p:cNvPr id="7" name="Slide Number Placeholder 6"/>
          <p:cNvSpPr>
            <a:spLocks noGrp="1"/>
          </p:cNvSpPr>
          <p:nvPr>
            <p:ph type="sldNum" sz="quarter" idx="12"/>
          </p:nvPr>
        </p:nvSpPr>
        <p:spPr/>
        <p:txBody>
          <a:bodyPr/>
          <a:lstStyle/>
          <a:p>
            <a:fld id="{BE2412B8-9ECE-40A4-9402-DF6152856802}" type="slidenum">
              <a:rPr lang="en-IN" smtClean="0"/>
              <a:pPr/>
              <a:t>18</a:t>
            </a:fld>
            <a:endParaRPr lang="en-IN"/>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547" y="1412776"/>
            <a:ext cx="8136905" cy="792088"/>
          </a:xfrm>
          <a:noFill/>
          <a:scene3d>
            <a:camera prst="orthographicFront"/>
            <a:lightRig rig="threePt" dir="t"/>
          </a:scene3d>
          <a:sp3d>
            <a:bevelT w="114300" prst="artDeco"/>
          </a:sp3d>
        </p:spPr>
        <p:txBody>
          <a:bodyPr>
            <a:normAutofit/>
          </a:bodyPr>
          <a:lstStyle/>
          <a:p>
            <a:r>
              <a:rPr lang="en-US" sz="2100" b="1" dirty="0"/>
              <a:t>7.0  Support Services  </a:t>
            </a:r>
            <a:br>
              <a:rPr lang="en-US" sz="2100" b="1" dirty="0"/>
            </a:br>
            <a:r>
              <a:rPr lang="en-US" sz="2100" b="1" dirty="0"/>
              <a:t>7.5  Cleaning &amp; Maintenance</a:t>
            </a:r>
            <a:endParaRPr lang="en-IN" sz="2100" dirty="0"/>
          </a:p>
        </p:txBody>
      </p:sp>
      <p:pic>
        <p:nvPicPr>
          <p:cNvPr id="4" name="Content Placeholder 3" descr="Related image"/>
          <p:cNvPicPr>
            <a:picLocks noGrp="1"/>
          </p:cNvPicPr>
          <p:nvPr>
            <p:ph idx="1"/>
          </p:nvPr>
        </p:nvPicPr>
        <p:blipFill>
          <a:blip r:embed="rId2" cstate="print"/>
          <a:srcRect/>
          <a:stretch>
            <a:fillRect/>
          </a:stretch>
        </p:blipFill>
        <p:spPr bwMode="auto">
          <a:xfrm>
            <a:off x="431540" y="2390931"/>
            <a:ext cx="3996444" cy="3779352"/>
          </a:xfrm>
          <a:prstGeom prst="rect">
            <a:avLst/>
          </a:prstGeom>
          <a:noFill/>
          <a:ln w="9525">
            <a:noFill/>
            <a:miter lim="800000"/>
            <a:headEnd/>
            <a:tailEnd/>
          </a:ln>
        </p:spPr>
      </p:pic>
      <p:pic>
        <p:nvPicPr>
          <p:cNvPr id="5" name="Picture 4" descr="Image result for Manufacturing of Health Supplements &amp; Nutraceuticals"/>
          <p:cNvPicPr/>
          <p:nvPr/>
        </p:nvPicPr>
        <p:blipFill>
          <a:blip r:embed="rId3" cstate="print"/>
          <a:srcRect/>
          <a:stretch>
            <a:fillRect/>
          </a:stretch>
        </p:blipFill>
        <p:spPr bwMode="auto">
          <a:xfrm>
            <a:off x="4860032" y="2390931"/>
            <a:ext cx="3826768" cy="3779352"/>
          </a:xfrm>
          <a:prstGeom prst="rect">
            <a:avLst/>
          </a:prstGeom>
          <a:noFill/>
          <a:ln w="9525">
            <a:noFill/>
            <a:miter lim="800000"/>
            <a:headEnd/>
            <a:tailEnd/>
          </a:ln>
        </p:spPr>
      </p:pic>
      <p:sp>
        <p:nvSpPr>
          <p:cNvPr id="6" name="Rectangle 5"/>
          <p:cNvSpPr/>
          <p:nvPr/>
        </p:nvSpPr>
        <p:spPr>
          <a:xfrm>
            <a:off x="359532" y="6171684"/>
            <a:ext cx="8136904" cy="369332"/>
          </a:xfrm>
          <a:prstGeom prst="rect">
            <a:avLst/>
          </a:prstGeom>
        </p:spPr>
        <p:txBody>
          <a:bodyPr wrap="square">
            <a:spAutoFit/>
          </a:bodyPr>
          <a:lstStyle/>
          <a:p>
            <a:r>
              <a:rPr lang="en-US" b="1" dirty="0"/>
              <a:t>Hygienically cleaned  Processing Equipments  and Environment  Maintained</a:t>
            </a:r>
            <a:endParaRPr lang="en-IN" b="1" dirty="0"/>
          </a:p>
        </p:txBody>
      </p:sp>
      <p:sp>
        <p:nvSpPr>
          <p:cNvPr id="7" name="Slide Number Placeholder 1">
            <a:extLst>
              <a:ext uri="{FF2B5EF4-FFF2-40B4-BE49-F238E27FC236}">
                <a16:creationId xmlns:a16="http://schemas.microsoft.com/office/drawing/2014/main" id="{928982F4-CC5B-40FD-A9F8-850EF2C1C52C}"/>
              </a:ext>
            </a:extLst>
          </p:cNvPr>
          <p:cNvSpPr>
            <a:spLocks noGrp="1"/>
          </p:cNvSpPr>
          <p:nvPr>
            <p:ph type="sldNum" sz="quarter" idx="12"/>
          </p:nvPr>
        </p:nvSpPr>
        <p:spPr>
          <a:xfrm>
            <a:off x="3793232" y="6492875"/>
            <a:ext cx="2133600" cy="365125"/>
          </a:xfrm>
        </p:spPr>
        <p:txBody>
          <a:bodyPr/>
          <a:lstStyle/>
          <a:p>
            <a:fld id="{9B441236-4707-B342-88D0-23B2CF2BA6BC}" type="slidenum">
              <a:rPr lang="en-US" smtClean="0"/>
              <a:pPr/>
              <a:t>180</a:t>
            </a:fld>
            <a:endParaRPr lang="en-US" dirty="0"/>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18" y="1389330"/>
            <a:ext cx="8520564" cy="792088"/>
          </a:xfrm>
          <a:noFill/>
          <a:scene3d>
            <a:camera prst="orthographicFront"/>
            <a:lightRig rig="threePt" dir="t"/>
          </a:scene3d>
          <a:sp3d>
            <a:bevelT w="114300" prst="artDeco"/>
          </a:sp3d>
        </p:spPr>
        <p:txBody>
          <a:bodyPr>
            <a:normAutofit/>
          </a:bodyPr>
          <a:lstStyle/>
          <a:p>
            <a:r>
              <a:rPr lang="en-US" sz="2100" b="1" dirty="0"/>
              <a:t>7.0  Support Services  </a:t>
            </a:r>
            <a:br>
              <a:rPr lang="en-US" sz="2100" b="1" dirty="0"/>
            </a:br>
            <a:r>
              <a:rPr lang="en-US" sz="2100" b="1" dirty="0"/>
              <a:t>7.5  Cleaning &amp; Maintenance</a:t>
            </a:r>
            <a:endParaRPr lang="en-IN" sz="2100" dirty="0"/>
          </a:p>
        </p:txBody>
      </p:sp>
      <p:sp>
        <p:nvSpPr>
          <p:cNvPr id="3" name="Content Placeholder 2"/>
          <p:cNvSpPr>
            <a:spLocks noGrp="1"/>
          </p:cNvSpPr>
          <p:nvPr>
            <p:ph idx="1"/>
          </p:nvPr>
        </p:nvSpPr>
        <p:spPr>
          <a:xfrm>
            <a:off x="524036" y="2348880"/>
            <a:ext cx="8363272" cy="3888432"/>
          </a:xfrm>
        </p:spPr>
        <p:txBody>
          <a:bodyPr>
            <a:normAutofit fontScale="25000" lnSpcReduction="20000"/>
          </a:bodyPr>
          <a:lstStyle/>
          <a:p>
            <a:pPr>
              <a:lnSpc>
                <a:spcPct val="120000"/>
              </a:lnSpc>
              <a:spcAft>
                <a:spcPts val="600"/>
              </a:spcAft>
              <a:buNone/>
            </a:pPr>
            <a:r>
              <a:rPr lang="en-IN" sz="8000" b="1" dirty="0"/>
              <a:t>7.5.1 Cleaning &amp; Sanitation</a:t>
            </a:r>
          </a:p>
          <a:p>
            <a:pPr>
              <a:lnSpc>
                <a:spcPct val="120000"/>
              </a:lnSpc>
              <a:spcAft>
                <a:spcPts val="600"/>
              </a:spcAft>
            </a:pPr>
            <a:endParaRPr lang="en-IN" sz="2900" dirty="0"/>
          </a:p>
          <a:p>
            <a:pPr marL="0" indent="0">
              <a:lnSpc>
                <a:spcPct val="120000"/>
              </a:lnSpc>
              <a:spcAft>
                <a:spcPts val="600"/>
              </a:spcAft>
              <a:buNone/>
            </a:pPr>
            <a:r>
              <a:rPr lang="en-IN" sz="7200" dirty="0"/>
              <a:t>Checklist must include - </a:t>
            </a:r>
          </a:p>
          <a:p>
            <a:pPr>
              <a:lnSpc>
                <a:spcPct val="120000"/>
              </a:lnSpc>
              <a:spcAft>
                <a:spcPts val="600"/>
              </a:spcAft>
            </a:pPr>
            <a:r>
              <a:rPr lang="en-IN" sz="7200" dirty="0"/>
              <a:t>Areas, items of equipment and utensils to be cleaned;</a:t>
            </a:r>
          </a:p>
          <a:p>
            <a:pPr>
              <a:lnSpc>
                <a:spcPct val="120000"/>
              </a:lnSpc>
              <a:spcAft>
                <a:spcPts val="600"/>
              </a:spcAft>
            </a:pPr>
            <a:r>
              <a:rPr lang="en-IN" sz="7200" dirty="0"/>
              <a:t>Responsibility for particular tasks;</a:t>
            </a:r>
          </a:p>
          <a:p>
            <a:pPr>
              <a:lnSpc>
                <a:spcPct val="120000"/>
              </a:lnSpc>
              <a:spcAft>
                <a:spcPts val="600"/>
              </a:spcAft>
            </a:pPr>
            <a:r>
              <a:rPr lang="en-IN" sz="7200" dirty="0"/>
              <a:t>Cleaning method and frequency; </a:t>
            </a:r>
          </a:p>
          <a:p>
            <a:pPr>
              <a:lnSpc>
                <a:spcPct val="120000"/>
              </a:lnSpc>
              <a:spcAft>
                <a:spcPts val="600"/>
              </a:spcAft>
            </a:pPr>
            <a:r>
              <a:rPr lang="en-IN" sz="7200" dirty="0"/>
              <a:t>Monitoring effectiveness of cleaning;</a:t>
            </a:r>
          </a:p>
          <a:p>
            <a:pPr>
              <a:lnSpc>
                <a:spcPct val="120000"/>
              </a:lnSpc>
              <a:spcAft>
                <a:spcPts val="600"/>
              </a:spcAft>
            </a:pPr>
            <a:r>
              <a:rPr lang="en-IN" sz="7200" dirty="0"/>
              <a:t>Person responsible for cleaning, monitoring, effectiveness verification  </a:t>
            </a:r>
          </a:p>
          <a:p>
            <a:pPr>
              <a:lnSpc>
                <a:spcPct val="120000"/>
              </a:lnSpc>
              <a:spcAft>
                <a:spcPts val="600"/>
              </a:spcAft>
            </a:pPr>
            <a:r>
              <a:rPr lang="en-IN" sz="7200" dirty="0"/>
              <a:t>Correction &amp; corrective actions being taken, in case of deviation</a:t>
            </a:r>
          </a:p>
          <a:p>
            <a:pPr>
              <a:lnSpc>
                <a:spcPct val="120000"/>
              </a:lnSpc>
              <a:spcAft>
                <a:spcPts val="600"/>
              </a:spcAft>
            </a:pPr>
            <a:r>
              <a:rPr lang="en-IN" sz="7200" dirty="0"/>
              <a:t>Product air count &amp; swab tests for microbial risks mitigation.</a:t>
            </a:r>
          </a:p>
        </p:txBody>
      </p:sp>
      <p:sp>
        <p:nvSpPr>
          <p:cNvPr id="4" name="Rectangle: Rounded Corners 3">
            <a:extLst>
              <a:ext uri="{FF2B5EF4-FFF2-40B4-BE49-F238E27FC236}">
                <a16:creationId xmlns:a16="http://schemas.microsoft.com/office/drawing/2014/main" id="{F262953B-1A2E-416B-BF07-86FEF9F7A27A}"/>
              </a:ext>
            </a:extLst>
          </p:cNvPr>
          <p:cNvSpPr/>
          <p:nvPr/>
        </p:nvSpPr>
        <p:spPr>
          <a:xfrm>
            <a:off x="390364" y="2276872"/>
            <a:ext cx="8496944" cy="4079478"/>
          </a:xfrm>
          <a:prstGeom prst="roundRect">
            <a:avLst>
              <a:gd name="adj" fmla="val 9739"/>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EEFAD03-757D-4191-8EC5-9BEC4F7D5A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0892" y="2600660"/>
            <a:ext cx="2175908" cy="2268500"/>
          </a:xfrm>
          <a:prstGeom prst="rect">
            <a:avLst/>
          </a:prstGeom>
        </p:spPr>
      </p:pic>
      <p:sp>
        <p:nvSpPr>
          <p:cNvPr id="7" name="Slide Number Placeholder 1">
            <a:extLst>
              <a:ext uri="{FF2B5EF4-FFF2-40B4-BE49-F238E27FC236}">
                <a16:creationId xmlns:a16="http://schemas.microsoft.com/office/drawing/2014/main" id="{3E379EB4-5EF1-4051-8664-9B9ECF105A5F}"/>
              </a:ext>
            </a:extLst>
          </p:cNvPr>
          <p:cNvSpPr>
            <a:spLocks noGrp="1"/>
          </p:cNvSpPr>
          <p:nvPr>
            <p:ph type="sldNum" sz="quarter" idx="12"/>
          </p:nvPr>
        </p:nvSpPr>
        <p:spPr>
          <a:xfrm>
            <a:off x="3638872" y="6470331"/>
            <a:ext cx="2133600" cy="365125"/>
          </a:xfrm>
        </p:spPr>
        <p:txBody>
          <a:bodyPr/>
          <a:lstStyle/>
          <a:p>
            <a:fld id="{9B441236-4707-B342-88D0-23B2CF2BA6BC}" type="slidenum">
              <a:rPr lang="en-US" smtClean="0"/>
              <a:pPr/>
              <a:t>181</a:t>
            </a:fld>
            <a:endParaRPr lang="en-US"/>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466"/>
            <a:ext cx="8229600" cy="720080"/>
          </a:xfrm>
          <a:noFill/>
          <a:scene3d>
            <a:camera prst="orthographicFront"/>
            <a:lightRig rig="threePt" dir="t"/>
          </a:scene3d>
          <a:sp3d>
            <a:bevelT w="114300" prst="artDeco"/>
          </a:sp3d>
        </p:spPr>
        <p:txBody>
          <a:bodyPr>
            <a:noAutofit/>
          </a:bodyPr>
          <a:lstStyle/>
          <a:p>
            <a:r>
              <a:rPr lang="en-US" sz="2100" b="1" dirty="0"/>
              <a:t>7.0  Support Services  </a:t>
            </a:r>
            <a:br>
              <a:rPr lang="en-US" sz="2100" b="1" dirty="0"/>
            </a:br>
            <a:r>
              <a:rPr lang="en-US" sz="2100" b="1" dirty="0"/>
              <a:t>7.5  Cleaning &amp; Maintenance</a:t>
            </a:r>
            <a:endParaRPr lang="en-IN" sz="2100" dirty="0"/>
          </a:p>
        </p:txBody>
      </p:sp>
      <p:sp>
        <p:nvSpPr>
          <p:cNvPr id="3" name="Content Placeholder 2"/>
          <p:cNvSpPr>
            <a:spLocks noGrp="1"/>
          </p:cNvSpPr>
          <p:nvPr>
            <p:ph idx="1"/>
          </p:nvPr>
        </p:nvSpPr>
        <p:spPr>
          <a:xfrm>
            <a:off x="457200" y="2539926"/>
            <a:ext cx="8229600" cy="3816424"/>
          </a:xfrm>
          <a:ln>
            <a:solidFill>
              <a:schemeClr val="accent3">
                <a:lumMod val="50000"/>
              </a:schemeClr>
            </a:solidFill>
          </a:ln>
        </p:spPr>
        <p:txBody>
          <a:bodyPr>
            <a:normAutofit fontScale="32500" lnSpcReduction="20000"/>
          </a:bodyPr>
          <a:lstStyle/>
          <a:p>
            <a:pPr algn="just">
              <a:buNone/>
            </a:pPr>
            <a:r>
              <a:rPr lang="en-IN" sz="5400" b="1" u="sng" dirty="0"/>
              <a:t>7.5.1  Cleaning &amp; Sanitation</a:t>
            </a:r>
            <a:endParaRPr lang="en-IN" sz="4800" b="1" u="sng" dirty="0"/>
          </a:p>
          <a:p>
            <a:pPr algn="just"/>
            <a:endParaRPr lang="en-IN" sz="4800" dirty="0"/>
          </a:p>
          <a:p>
            <a:pPr algn="just">
              <a:buFont typeface="Wingdings" panose="05000000000000000000" pitchFamily="2" charset="2"/>
              <a:buChar char="Ø"/>
            </a:pPr>
            <a:r>
              <a:rPr lang="en-IN" sz="4500" dirty="0"/>
              <a:t>Establish validation process for all cleaning programme</a:t>
            </a:r>
          </a:p>
          <a:p>
            <a:pPr algn="just">
              <a:buNone/>
            </a:pPr>
            <a:endParaRPr lang="en-IN" sz="4500" b="1" dirty="0"/>
          </a:p>
          <a:p>
            <a:pPr algn="just">
              <a:buFont typeface="Wingdings" panose="05000000000000000000" pitchFamily="2" charset="2"/>
              <a:buChar char="Ø"/>
            </a:pPr>
            <a:r>
              <a:rPr lang="en-IN" sz="4500" b="1" u="sng" dirty="0"/>
              <a:t>Cleaning procedure generally involves :</a:t>
            </a:r>
            <a:r>
              <a:rPr lang="en-IN" sz="4500" b="1" dirty="0"/>
              <a:t> </a:t>
            </a:r>
          </a:p>
          <a:p>
            <a:pPr algn="just">
              <a:buNone/>
            </a:pPr>
            <a:endParaRPr lang="en-IN" sz="4500" dirty="0"/>
          </a:p>
          <a:p>
            <a:pPr algn="just"/>
            <a:r>
              <a:rPr lang="en-IN" sz="4500" dirty="0"/>
              <a:t>Removal of visible debris from surfaces.</a:t>
            </a:r>
          </a:p>
          <a:p>
            <a:pPr algn="just"/>
            <a:r>
              <a:rPr lang="en-IN" sz="4500" dirty="0"/>
              <a:t>Applying detergent</a:t>
            </a:r>
          </a:p>
          <a:p>
            <a:pPr algn="just"/>
            <a:r>
              <a:rPr lang="en-IN" sz="4500" dirty="0"/>
              <a:t>Rinsing with water</a:t>
            </a:r>
          </a:p>
          <a:p>
            <a:pPr algn="just"/>
            <a:r>
              <a:rPr lang="en-IN" sz="4500" dirty="0"/>
              <a:t>Dry cleaning</a:t>
            </a:r>
          </a:p>
          <a:p>
            <a:pPr lvl="0" algn="just">
              <a:buNone/>
            </a:pPr>
            <a:endParaRPr lang="en-IN" sz="4500" dirty="0"/>
          </a:p>
          <a:p>
            <a:pPr lvl="0" algn="just">
              <a:lnSpc>
                <a:spcPct val="140000"/>
              </a:lnSpc>
              <a:spcBef>
                <a:spcPts val="0"/>
              </a:spcBef>
              <a:buFont typeface="Wingdings" panose="05000000000000000000" pitchFamily="2" charset="2"/>
              <a:buChar char="Ø"/>
            </a:pPr>
            <a:r>
              <a:rPr lang="en-IN" sz="4500" dirty="0"/>
              <a:t>Cleaning followed by disinfection with subsequent rinsing where necessary</a:t>
            </a:r>
          </a:p>
          <a:p>
            <a:pPr algn="just">
              <a:lnSpc>
                <a:spcPct val="140000"/>
              </a:lnSpc>
              <a:spcBef>
                <a:spcPts val="0"/>
              </a:spcBef>
              <a:buFont typeface="Wingdings" panose="05000000000000000000" pitchFamily="2" charset="2"/>
              <a:buChar char="Ø"/>
            </a:pPr>
            <a:r>
              <a:rPr lang="en-IN" sz="4500" dirty="0"/>
              <a:t>Designated area for storing cleaning equipment &amp; chemicals under lock &amp; key</a:t>
            </a:r>
          </a:p>
          <a:p>
            <a:pPr algn="just">
              <a:lnSpc>
                <a:spcPct val="140000"/>
              </a:lnSpc>
              <a:spcBef>
                <a:spcPts val="0"/>
              </a:spcBef>
              <a:buFont typeface="Wingdings" panose="05000000000000000000" pitchFamily="2" charset="2"/>
              <a:buChar char="Ø"/>
            </a:pPr>
            <a:r>
              <a:rPr lang="en-IN" sz="4800" dirty="0"/>
              <a:t>Verify cleaning effectiveness at stipulated intervals.</a:t>
            </a:r>
          </a:p>
          <a:p>
            <a:pPr algn="just">
              <a:lnSpc>
                <a:spcPct val="140000"/>
              </a:lnSpc>
              <a:spcBef>
                <a:spcPts val="0"/>
              </a:spcBef>
              <a:buFont typeface="Wingdings" panose="05000000000000000000" pitchFamily="2" charset="2"/>
              <a:buChar char="Ø"/>
            </a:pPr>
            <a:r>
              <a:rPr lang="en-IN" sz="4500" dirty="0"/>
              <a:t>Define CIP procedure for equipment’s cleaning</a:t>
            </a:r>
            <a:endParaRPr lang="en-IN" sz="4500" b="1" dirty="0"/>
          </a:p>
        </p:txBody>
      </p:sp>
      <p:pic>
        <p:nvPicPr>
          <p:cNvPr id="7" name="Picture 6">
            <a:extLst>
              <a:ext uri="{FF2B5EF4-FFF2-40B4-BE49-F238E27FC236}">
                <a16:creationId xmlns:a16="http://schemas.microsoft.com/office/drawing/2014/main" id="{EEA8FB72-CE8C-4F34-AB89-FA784F5133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8184" y="2174801"/>
            <a:ext cx="2304256" cy="2821452"/>
          </a:xfrm>
          <a:prstGeom prst="rect">
            <a:avLst/>
          </a:prstGeom>
        </p:spPr>
      </p:pic>
      <p:sp>
        <p:nvSpPr>
          <p:cNvPr id="5" name="Slide Number Placeholder 1">
            <a:extLst>
              <a:ext uri="{FF2B5EF4-FFF2-40B4-BE49-F238E27FC236}">
                <a16:creationId xmlns:a16="http://schemas.microsoft.com/office/drawing/2014/main" id="{0F639CF7-9406-4E60-B293-F8F34E2AFEE9}"/>
              </a:ext>
            </a:extLst>
          </p:cNvPr>
          <p:cNvSpPr>
            <a:spLocks noGrp="1"/>
          </p:cNvSpPr>
          <p:nvPr>
            <p:ph type="sldNum" sz="quarter" idx="12"/>
          </p:nvPr>
        </p:nvSpPr>
        <p:spPr>
          <a:xfrm>
            <a:off x="3779912" y="6488886"/>
            <a:ext cx="2133600" cy="365125"/>
          </a:xfrm>
        </p:spPr>
        <p:txBody>
          <a:bodyPr/>
          <a:lstStyle/>
          <a:p>
            <a:fld id="{9B441236-4707-B342-88D0-23B2CF2BA6BC}" type="slidenum">
              <a:rPr lang="en-US" smtClean="0"/>
              <a:pPr/>
              <a:t>182</a:t>
            </a:fld>
            <a:endParaRPr lang="en-US"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934" y="1323424"/>
            <a:ext cx="8646132" cy="762000"/>
          </a:xfrm>
          <a:noFill/>
          <a:scene3d>
            <a:camera prst="orthographicFront"/>
            <a:lightRig rig="threePt" dir="t"/>
          </a:scene3d>
          <a:sp3d>
            <a:bevelT w="114300" prst="artDeco"/>
          </a:sp3d>
        </p:spPr>
        <p:txBody>
          <a:bodyPr>
            <a:normAutofit/>
          </a:bodyPr>
          <a:lstStyle/>
          <a:p>
            <a:pPr>
              <a:defRPr/>
            </a:pPr>
            <a:r>
              <a:rPr lang="en-US" sz="2100" b="1" dirty="0"/>
              <a:t>7.0  Support Services  </a:t>
            </a:r>
            <a:br>
              <a:rPr lang="en-US" sz="2100" b="1" dirty="0"/>
            </a:br>
            <a:r>
              <a:rPr lang="en-US" sz="2100" b="1" dirty="0"/>
              <a:t>7.5  Cleaning &amp; Maintenance</a:t>
            </a:r>
            <a:endParaRPr lang="en-IN" sz="2100" b="1" dirty="0">
              <a:effectLst>
                <a:outerShdw blurRad="38100" dist="38100" dir="2700000" algn="tl">
                  <a:srgbClr val="000000">
                    <a:alpha val="43137"/>
                  </a:srgbClr>
                </a:outerShdw>
              </a:effectLst>
            </a:endParaRPr>
          </a:p>
        </p:txBody>
      </p:sp>
      <p:sp>
        <p:nvSpPr>
          <p:cNvPr id="6147" name="Content Placeholder 2"/>
          <p:cNvSpPr>
            <a:spLocks noGrp="1"/>
          </p:cNvSpPr>
          <p:nvPr>
            <p:ph idx="1"/>
          </p:nvPr>
        </p:nvSpPr>
        <p:spPr>
          <a:xfrm>
            <a:off x="222933" y="2204864"/>
            <a:ext cx="8646132" cy="4151486"/>
          </a:xfrm>
          <a:ln w="19050">
            <a:solidFill>
              <a:schemeClr val="accent3">
                <a:lumMod val="75000"/>
              </a:schemeClr>
            </a:solidFill>
          </a:ln>
        </p:spPr>
        <p:txBody>
          <a:bodyPr>
            <a:normAutofit/>
          </a:bodyPr>
          <a:lstStyle/>
          <a:p>
            <a:pPr marL="0" indent="0" algn="just">
              <a:buFont typeface="Arial" charset="0"/>
              <a:buNone/>
              <a:defRPr/>
            </a:pPr>
            <a:r>
              <a:rPr lang="en-IN" sz="2000" b="1" dirty="0"/>
              <a:t>Sanitizing </a:t>
            </a:r>
            <a:endParaRPr lang="en-IN" sz="1800" b="1" u="sng" dirty="0"/>
          </a:p>
          <a:p>
            <a:pPr algn="just">
              <a:defRPr/>
            </a:pPr>
            <a:r>
              <a:rPr lang="en-IN" sz="1600" dirty="0"/>
              <a:t>Pathogenic organisms reduced to acceptable level, decontaminating  food contact surfaces.</a:t>
            </a:r>
          </a:p>
          <a:p>
            <a:pPr algn="just">
              <a:defRPr/>
            </a:pPr>
            <a:r>
              <a:rPr lang="en-IN" sz="1600" dirty="0"/>
              <a:t>Capable of destroying microorganisms &amp; bacteria causing food poisoning, other diseases</a:t>
            </a:r>
          </a:p>
          <a:p>
            <a:pPr algn="just">
              <a:defRPr/>
            </a:pPr>
            <a:r>
              <a:rPr lang="en-IN" sz="1600" dirty="0"/>
              <a:t>Reduce surface contamination to safe level on proper usage</a:t>
            </a:r>
          </a:p>
          <a:p>
            <a:pPr marL="0" indent="0" algn="just">
              <a:buNone/>
              <a:defRPr/>
            </a:pPr>
            <a:endParaRPr lang="en-IN" sz="1600" dirty="0"/>
          </a:p>
          <a:p>
            <a:pPr marL="0" indent="0" algn="just">
              <a:buNone/>
              <a:defRPr/>
            </a:pPr>
            <a:r>
              <a:rPr lang="en-IN" sz="1600" u="sng" dirty="0"/>
              <a:t>Important to read and follow directions on sanitizers carefully :</a:t>
            </a:r>
            <a:r>
              <a:rPr lang="en-IN" sz="1600" dirty="0"/>
              <a:t> </a:t>
            </a:r>
          </a:p>
          <a:p>
            <a:pPr algn="just">
              <a:defRPr/>
            </a:pPr>
            <a:r>
              <a:rPr lang="en-IN" sz="1600" dirty="0"/>
              <a:t>Rinsing off residues in case of toxic sanitizers which includes – </a:t>
            </a:r>
          </a:p>
          <a:p>
            <a:pPr marL="0" indent="0" algn="just">
              <a:buNone/>
              <a:defRPr/>
            </a:pPr>
            <a:r>
              <a:rPr lang="en-IN" sz="1600" dirty="0"/>
              <a:t>      - QACs (quaternary ammonium compounds)</a:t>
            </a:r>
          </a:p>
          <a:p>
            <a:pPr marL="0" indent="0" algn="just">
              <a:buNone/>
              <a:defRPr/>
            </a:pPr>
            <a:r>
              <a:rPr lang="en-IN" sz="1600" dirty="0"/>
              <a:t>      - Chlorine release agents (</a:t>
            </a:r>
            <a:r>
              <a:rPr lang="en-IN" sz="1600" dirty="0" err="1"/>
              <a:t>hypochlorites</a:t>
            </a:r>
            <a:r>
              <a:rPr lang="en-IN" sz="1600" dirty="0"/>
              <a:t>)</a:t>
            </a:r>
          </a:p>
          <a:p>
            <a:pPr marL="914400" lvl="1" indent="-457200" algn="just">
              <a:buNone/>
              <a:defRPr/>
            </a:pPr>
            <a:endParaRPr lang="en-IN" sz="1600" dirty="0"/>
          </a:p>
          <a:p>
            <a:pPr algn="just">
              <a:defRPr/>
            </a:pPr>
            <a:r>
              <a:rPr lang="en-IN" sz="1600" dirty="0"/>
              <a:t>Chlorine dioxide is safe for food and do not require rinsing</a:t>
            </a:r>
            <a:endParaRPr lang="en-IN" sz="1800" dirty="0"/>
          </a:p>
        </p:txBody>
      </p:sp>
      <p:pic>
        <p:nvPicPr>
          <p:cNvPr id="7" name="Picture 6">
            <a:extLst>
              <a:ext uri="{FF2B5EF4-FFF2-40B4-BE49-F238E27FC236}">
                <a16:creationId xmlns:a16="http://schemas.microsoft.com/office/drawing/2014/main" id="{AD84CA06-1F0E-457A-B6B1-7785502E96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1611" y="3680048"/>
            <a:ext cx="1995189" cy="2269232"/>
          </a:xfrm>
          <a:prstGeom prst="rect">
            <a:avLst/>
          </a:prstGeom>
        </p:spPr>
      </p:pic>
      <p:sp>
        <p:nvSpPr>
          <p:cNvPr id="8" name="Slide Number Placeholder 7"/>
          <p:cNvSpPr>
            <a:spLocks noGrp="1"/>
          </p:cNvSpPr>
          <p:nvPr>
            <p:ph type="sldNum" sz="quarter" idx="12"/>
          </p:nvPr>
        </p:nvSpPr>
        <p:spPr/>
        <p:txBody>
          <a:bodyPr/>
          <a:lstStyle/>
          <a:p>
            <a:fld id="{BE2412B8-9ECE-40A4-9402-DF6152856802}" type="slidenum">
              <a:rPr lang="en-IN" smtClean="0"/>
              <a:pPr/>
              <a:t>183</a:t>
            </a:fld>
            <a:endParaRPr lang="en-IN"/>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1340768"/>
            <a:ext cx="8610600" cy="762000"/>
          </a:xfrm>
          <a:noFill/>
          <a:scene3d>
            <a:camera prst="orthographicFront"/>
            <a:lightRig rig="threePt" dir="t"/>
          </a:scene3d>
          <a:sp3d>
            <a:bevelT w="114300" prst="artDeco"/>
          </a:sp3d>
        </p:spPr>
        <p:txBody>
          <a:bodyPr>
            <a:normAutofit/>
          </a:bodyPr>
          <a:lstStyle/>
          <a:p>
            <a:pPr>
              <a:defRPr/>
            </a:pPr>
            <a:r>
              <a:rPr lang="en-US" sz="2100" b="1" dirty="0"/>
              <a:t>7.0  Support Services  </a:t>
            </a:r>
            <a:br>
              <a:rPr lang="en-US" sz="2100" b="1" dirty="0"/>
            </a:br>
            <a:r>
              <a:rPr lang="en-US" sz="2100" b="1" dirty="0"/>
              <a:t>7.5  Cleaning &amp; Maintenance</a:t>
            </a:r>
            <a:endParaRPr lang="en-IN" sz="2100" b="1" dirty="0">
              <a:effectLst>
                <a:outerShdw blurRad="38100" dist="38100" dir="2700000" algn="tl">
                  <a:srgbClr val="000000">
                    <a:alpha val="43137"/>
                  </a:srgbClr>
                </a:outerShdw>
              </a:effectLst>
            </a:endParaRPr>
          </a:p>
        </p:txBody>
      </p:sp>
      <p:sp>
        <p:nvSpPr>
          <p:cNvPr id="6147" name="Content Placeholder 2"/>
          <p:cNvSpPr>
            <a:spLocks noGrp="1"/>
          </p:cNvSpPr>
          <p:nvPr>
            <p:ph idx="1"/>
          </p:nvPr>
        </p:nvSpPr>
        <p:spPr>
          <a:xfrm>
            <a:off x="2411760" y="2420888"/>
            <a:ext cx="6269320" cy="3935462"/>
          </a:xfrm>
          <a:ln>
            <a:solidFill>
              <a:schemeClr val="accent3">
                <a:lumMod val="75000"/>
              </a:schemeClr>
            </a:solidFill>
          </a:ln>
        </p:spPr>
        <p:txBody>
          <a:bodyPr>
            <a:normAutofit fontScale="85000" lnSpcReduction="20000"/>
          </a:bodyPr>
          <a:lstStyle/>
          <a:p>
            <a:pPr marL="457200" indent="-457200">
              <a:buNone/>
              <a:defRPr/>
            </a:pPr>
            <a:r>
              <a:rPr lang="en-IN" sz="2400" b="1" u="sng" dirty="0"/>
              <a:t>Sanitizers</a:t>
            </a:r>
          </a:p>
          <a:p>
            <a:pPr marL="457200" indent="-457200">
              <a:buNone/>
              <a:defRPr/>
            </a:pPr>
            <a:endParaRPr lang="en-IN" sz="1600" dirty="0"/>
          </a:p>
          <a:p>
            <a:pPr algn="just">
              <a:defRPr/>
            </a:pPr>
            <a:r>
              <a:rPr lang="en-IN" sz="2000" dirty="0"/>
              <a:t>Work best at correct dilution</a:t>
            </a:r>
          </a:p>
          <a:p>
            <a:pPr algn="just">
              <a:defRPr/>
            </a:pPr>
            <a:endParaRPr lang="en-IN" sz="2000" dirty="0"/>
          </a:p>
          <a:p>
            <a:pPr algn="just">
              <a:defRPr/>
            </a:pPr>
            <a:r>
              <a:rPr lang="en-IN" sz="2000" dirty="0"/>
              <a:t>Need time to work. Contact time varies depending on the job</a:t>
            </a:r>
          </a:p>
          <a:p>
            <a:pPr algn="just">
              <a:defRPr/>
            </a:pPr>
            <a:endParaRPr lang="en-IN" sz="2000" dirty="0"/>
          </a:p>
          <a:p>
            <a:pPr algn="just">
              <a:defRPr/>
            </a:pPr>
            <a:r>
              <a:rPr lang="en-IN" sz="2000" dirty="0"/>
              <a:t>In labelled spray bottles for use on bench tops, fridges, door handles &amp; other surfaces</a:t>
            </a:r>
          </a:p>
          <a:p>
            <a:pPr algn="just">
              <a:defRPr/>
            </a:pPr>
            <a:endParaRPr lang="en-IN" sz="2000" dirty="0"/>
          </a:p>
          <a:p>
            <a:pPr algn="just">
              <a:defRPr/>
            </a:pPr>
            <a:r>
              <a:rPr lang="en-IN" sz="2000" dirty="0"/>
              <a:t>Check dilution, contact time, safety precautions, shelf life &amp; storage before use</a:t>
            </a:r>
          </a:p>
          <a:p>
            <a:pPr algn="just">
              <a:defRPr/>
            </a:pPr>
            <a:endParaRPr lang="en-IN" sz="2000" dirty="0"/>
          </a:p>
          <a:p>
            <a:pPr algn="just">
              <a:defRPr/>
            </a:pPr>
            <a:r>
              <a:rPr lang="en-IN" sz="2000" dirty="0"/>
              <a:t>For effective use, follow manufacturer’s instructions provided on the labe</a:t>
            </a:r>
            <a:r>
              <a:rPr lang="en-IN" sz="2400" dirty="0"/>
              <a:t>l.</a:t>
            </a:r>
            <a:endParaRPr lang="en-IN" sz="2000" dirty="0"/>
          </a:p>
          <a:p>
            <a:pPr marL="457200" indent="-457200">
              <a:buFont typeface="Arial" charset="0"/>
              <a:buNone/>
              <a:defRPr/>
            </a:pPr>
            <a:endParaRPr lang="en-IN" sz="2000" dirty="0"/>
          </a:p>
          <a:p>
            <a:pPr marL="444500" indent="358775">
              <a:buFont typeface="Wingdings" pitchFamily="2" charset="2"/>
              <a:buChar char="ü"/>
              <a:defRPr/>
            </a:pPr>
            <a:endParaRPr lang="en-IN" sz="2000" dirty="0"/>
          </a:p>
        </p:txBody>
      </p:sp>
      <p:sp>
        <p:nvSpPr>
          <p:cNvPr id="37892" name="Slide Number Placeholder 3"/>
          <p:cNvSpPr>
            <a:spLocks noGrp="1"/>
          </p:cNvSpPr>
          <p:nvPr>
            <p:ph type="sldNum" sz="quarter" idx="12"/>
          </p:nvPr>
        </p:nvSpPr>
        <p:spPr bwMode="auto">
          <a:noFill/>
          <a:ln>
            <a:miter lim="800000"/>
            <a:headEnd/>
            <a:tailEnd/>
          </a:ln>
        </p:spPr>
        <p:txBody>
          <a:bodyPr/>
          <a:lstStyle/>
          <a:p>
            <a:fld id="{4038D49F-50D8-4358-B34A-D75DEC62CDB0}" type="slidenum">
              <a:rPr lang="en-US" altLang="en-US" smtClean="0"/>
              <a:pPr/>
              <a:t>184</a:t>
            </a:fld>
            <a:endParaRPr lang="en-US" altLang="en-US"/>
          </a:p>
        </p:txBody>
      </p:sp>
      <p:pic>
        <p:nvPicPr>
          <p:cNvPr id="4" name="Picture 3">
            <a:extLst>
              <a:ext uri="{FF2B5EF4-FFF2-40B4-BE49-F238E27FC236}">
                <a16:creationId xmlns:a16="http://schemas.microsoft.com/office/drawing/2014/main" id="{60E7FDF2-FCFE-42D1-95BE-ADC2C687EB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81569">
            <a:off x="636234" y="2602123"/>
            <a:ext cx="1440160" cy="2517353"/>
          </a:xfrm>
          <a:prstGeom prst="rect">
            <a:avLst/>
          </a:prstGeom>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1334000"/>
            <a:ext cx="8610600" cy="762000"/>
          </a:xfrm>
          <a:noFill/>
          <a:scene3d>
            <a:camera prst="orthographicFront"/>
            <a:lightRig rig="threePt" dir="t"/>
          </a:scene3d>
          <a:sp3d>
            <a:bevelT w="114300" prst="artDeco"/>
          </a:sp3d>
        </p:spPr>
        <p:txBody>
          <a:bodyPr>
            <a:normAutofit/>
          </a:bodyPr>
          <a:lstStyle/>
          <a:p>
            <a:pPr>
              <a:defRPr/>
            </a:pPr>
            <a:r>
              <a:rPr lang="en-US" sz="2100" b="1" dirty="0"/>
              <a:t>7.0  Support Services  </a:t>
            </a:r>
            <a:br>
              <a:rPr lang="en-US" sz="2100" b="1" dirty="0"/>
            </a:br>
            <a:r>
              <a:rPr lang="en-US" sz="2100" b="1" dirty="0"/>
              <a:t>7.5  Cleaning &amp; Maintenance</a:t>
            </a:r>
            <a:endParaRPr lang="en-IN" sz="2100" b="1" dirty="0">
              <a:effectLst>
                <a:outerShdw blurRad="38100" dist="38100" dir="2700000" algn="tl">
                  <a:srgbClr val="000000">
                    <a:alpha val="43137"/>
                  </a:srgbClr>
                </a:outerShdw>
              </a:effectLst>
            </a:endParaRPr>
          </a:p>
        </p:txBody>
      </p:sp>
      <p:sp>
        <p:nvSpPr>
          <p:cNvPr id="35843" name="Content Placeholder 2"/>
          <p:cNvSpPr>
            <a:spLocks noGrp="1"/>
          </p:cNvSpPr>
          <p:nvPr>
            <p:ph idx="1"/>
          </p:nvPr>
        </p:nvSpPr>
        <p:spPr>
          <a:xfrm>
            <a:off x="331440" y="2308085"/>
            <a:ext cx="8481120" cy="4079478"/>
          </a:xfrm>
          <a:ln>
            <a:solidFill>
              <a:schemeClr val="accent3">
                <a:lumMod val="75000"/>
              </a:schemeClr>
            </a:solidFill>
          </a:ln>
        </p:spPr>
        <p:txBody>
          <a:bodyPr>
            <a:normAutofit lnSpcReduction="10000"/>
          </a:bodyPr>
          <a:lstStyle/>
          <a:p>
            <a:pPr>
              <a:buFont typeface="Arial" charset="0"/>
              <a:buNone/>
            </a:pPr>
            <a:r>
              <a:rPr lang="en-IN" sz="2400" b="1" u="sng" dirty="0"/>
              <a:t>Types of sanitizers</a:t>
            </a:r>
            <a:r>
              <a:rPr lang="en-IN" sz="2400" b="1" dirty="0"/>
              <a:t> </a:t>
            </a:r>
          </a:p>
          <a:p>
            <a:pPr>
              <a:buFont typeface="Arial" charset="0"/>
              <a:buNone/>
            </a:pPr>
            <a:endParaRPr lang="en-IN" sz="2400" b="1" dirty="0"/>
          </a:p>
          <a:p>
            <a:pPr algn="just">
              <a:buFont typeface="Wingdings" panose="05000000000000000000" pitchFamily="2" charset="2"/>
              <a:buChar char="Ø"/>
            </a:pPr>
            <a:r>
              <a:rPr lang="en-US" sz="1900" b="1" dirty="0"/>
              <a:t>Two type of chemical sanitizers</a:t>
            </a:r>
            <a:r>
              <a:rPr lang="en-US" sz="1900" dirty="0"/>
              <a:t> are preferred (as per International standard) for sanitizing  perishables and food contact surfaces.</a:t>
            </a:r>
            <a:endParaRPr lang="en-IN" sz="1900" dirty="0"/>
          </a:p>
          <a:p>
            <a:pPr algn="just"/>
            <a:r>
              <a:rPr lang="en-US" sz="1900" dirty="0"/>
              <a:t>Chlorine Based Sanitizer</a:t>
            </a:r>
            <a:endParaRPr lang="en-IN" sz="1900" dirty="0"/>
          </a:p>
          <a:p>
            <a:pPr algn="just"/>
            <a:r>
              <a:rPr lang="en-US" sz="1900" dirty="0"/>
              <a:t>QMBA Sanitizer </a:t>
            </a:r>
          </a:p>
          <a:p>
            <a:pPr algn="just">
              <a:buFont typeface="Wingdings" panose="05000000000000000000" pitchFamily="2" charset="2"/>
              <a:buChar char="Ø"/>
              <a:defRPr/>
            </a:pPr>
            <a:r>
              <a:rPr lang="en-US" sz="1900" b="1" dirty="0"/>
              <a:t>Chlorine sanitizer </a:t>
            </a:r>
            <a:r>
              <a:rPr lang="en-US" sz="1900" dirty="0"/>
              <a:t>- for perishable; continuous monitoring of concentration, due to higher evaporation rate.</a:t>
            </a:r>
          </a:p>
          <a:p>
            <a:pPr algn="just">
              <a:buFont typeface="Wingdings" panose="05000000000000000000" pitchFamily="2" charset="2"/>
              <a:buChar char="Ø"/>
              <a:defRPr/>
            </a:pPr>
            <a:r>
              <a:rPr lang="en-US" sz="1900" b="1" dirty="0"/>
              <a:t>QMBA sanitizer - </a:t>
            </a:r>
            <a:r>
              <a:rPr lang="en-US" sz="1900" dirty="0"/>
              <a:t>for food contact surface since concentration doesn’t vary with time</a:t>
            </a:r>
          </a:p>
          <a:p>
            <a:pPr algn="just" fontAlgn="t">
              <a:buFont typeface="Wingdings" panose="05000000000000000000" pitchFamily="2" charset="2"/>
              <a:buChar char="Ø"/>
              <a:defRPr/>
            </a:pPr>
            <a:r>
              <a:rPr lang="en-US" sz="1900" dirty="0"/>
              <a:t>Residual Chlorine in water - 0.2 ppm (parts per million)</a:t>
            </a:r>
          </a:p>
          <a:p>
            <a:pPr algn="just" fontAlgn="t">
              <a:buFont typeface="Wingdings" panose="05000000000000000000" pitchFamily="2" charset="2"/>
              <a:buChar char="Ø"/>
              <a:defRPr/>
            </a:pPr>
            <a:r>
              <a:rPr lang="en-US" sz="1900" dirty="0"/>
              <a:t>Chlorine for overhead water tank sanitization - 0.5 to 1 ppm</a:t>
            </a:r>
          </a:p>
          <a:p>
            <a:pPr marL="457200" indent="-457200" fontAlgn="t">
              <a:buNone/>
              <a:defRPr/>
            </a:pPr>
            <a:endParaRPr lang="en-US" sz="2000" dirty="0"/>
          </a:p>
          <a:p>
            <a:pPr>
              <a:buFont typeface="Arial" charset="0"/>
              <a:buNone/>
            </a:pPr>
            <a:endParaRPr lang="en-US" sz="2000" dirty="0"/>
          </a:p>
          <a:p>
            <a:pPr>
              <a:buFont typeface="Arial" charset="0"/>
              <a:buNone/>
            </a:pPr>
            <a:endParaRPr lang="en-US" sz="2000" dirty="0"/>
          </a:p>
          <a:p>
            <a:pPr>
              <a:buFont typeface="Arial" charset="0"/>
              <a:buNone/>
            </a:pPr>
            <a:endParaRPr lang="en-IN" sz="2000" dirty="0"/>
          </a:p>
        </p:txBody>
      </p:sp>
      <p:sp>
        <p:nvSpPr>
          <p:cNvPr id="35844" name="Slide Number Placeholder 3"/>
          <p:cNvSpPr>
            <a:spLocks noGrp="1"/>
          </p:cNvSpPr>
          <p:nvPr>
            <p:ph type="sldNum" sz="quarter" idx="12"/>
          </p:nvPr>
        </p:nvSpPr>
        <p:spPr bwMode="auto">
          <a:noFill/>
          <a:ln>
            <a:miter lim="800000"/>
            <a:headEnd/>
            <a:tailEnd/>
          </a:ln>
        </p:spPr>
        <p:txBody>
          <a:bodyPr/>
          <a:lstStyle/>
          <a:p>
            <a:fld id="{EDBDC99C-F40A-4016-8F43-96117849BC39}" type="slidenum">
              <a:rPr lang="en-US" altLang="en-US" smtClean="0"/>
              <a:pPr/>
              <a:t>185</a:t>
            </a:fld>
            <a:endParaRPr lang="en-US" altLang="en-US"/>
          </a:p>
        </p:txBody>
      </p:sp>
      <p:pic>
        <p:nvPicPr>
          <p:cNvPr id="4" name="Picture 3">
            <a:extLst>
              <a:ext uri="{FF2B5EF4-FFF2-40B4-BE49-F238E27FC236}">
                <a16:creationId xmlns:a16="http://schemas.microsoft.com/office/drawing/2014/main" id="{F2139CA7-B4DB-4395-8643-06E6DE3E9E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0883" y="5332332"/>
            <a:ext cx="1008112" cy="998031"/>
          </a:xfrm>
          <a:prstGeom prst="rect">
            <a:avLst/>
          </a:prstGeom>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1340768"/>
            <a:ext cx="8610600" cy="762000"/>
          </a:xfrm>
          <a:noFill/>
          <a:scene3d>
            <a:camera prst="orthographicFront"/>
            <a:lightRig rig="threePt" dir="t"/>
          </a:scene3d>
          <a:sp3d>
            <a:bevelT w="114300" prst="artDeco"/>
          </a:sp3d>
        </p:spPr>
        <p:txBody>
          <a:bodyPr>
            <a:noAutofit/>
          </a:bodyPr>
          <a:lstStyle/>
          <a:p>
            <a:pPr>
              <a:defRPr/>
            </a:pPr>
            <a:r>
              <a:rPr lang="en-US" sz="2100" b="1" dirty="0"/>
              <a:t>7.0  Support Services  </a:t>
            </a:r>
            <a:br>
              <a:rPr lang="en-US" sz="2100" b="1" dirty="0"/>
            </a:br>
            <a:r>
              <a:rPr lang="en-US" sz="2100" b="1" dirty="0"/>
              <a:t>7.5  Cleaning &amp; Maintenance</a:t>
            </a:r>
            <a:endParaRPr lang="en-IN" sz="2100" b="1" dirty="0">
              <a:effectLst>
                <a:outerShdw blurRad="38100" dist="38100" dir="2700000" algn="tl">
                  <a:srgbClr val="000000">
                    <a:alpha val="43137"/>
                  </a:srgbClr>
                </a:outerShdw>
              </a:effectLst>
            </a:endParaRPr>
          </a:p>
        </p:txBody>
      </p:sp>
      <p:sp>
        <p:nvSpPr>
          <p:cNvPr id="6147" name="Content Placeholder 2"/>
          <p:cNvSpPr>
            <a:spLocks noGrp="1"/>
          </p:cNvSpPr>
          <p:nvPr>
            <p:ph idx="1"/>
          </p:nvPr>
        </p:nvSpPr>
        <p:spPr>
          <a:xfrm>
            <a:off x="411726" y="2276872"/>
            <a:ext cx="6968586" cy="3456384"/>
          </a:xfrm>
        </p:spPr>
        <p:txBody>
          <a:bodyPr>
            <a:normAutofit fontScale="25000" lnSpcReduction="20000"/>
          </a:bodyPr>
          <a:lstStyle/>
          <a:p>
            <a:pPr marL="457200" indent="-457200" eaLnBrk="1" fontAlgn="t" hangingPunct="1">
              <a:lnSpc>
                <a:spcPct val="120000"/>
              </a:lnSpc>
              <a:buNone/>
              <a:defRPr/>
            </a:pPr>
            <a:endParaRPr lang="en-US" sz="2000" dirty="0"/>
          </a:p>
          <a:p>
            <a:pPr marL="457200" indent="-457200">
              <a:lnSpc>
                <a:spcPct val="120000"/>
              </a:lnSpc>
              <a:buFont typeface="Arial" charset="0"/>
              <a:buAutoNum type="arabicPeriod"/>
            </a:pPr>
            <a:r>
              <a:rPr lang="en-US" sz="8000" b="1" u="sng" dirty="0"/>
              <a:t>Process of sanitization of perishable</a:t>
            </a:r>
            <a:endParaRPr lang="en-IN" sz="8000" dirty="0"/>
          </a:p>
          <a:p>
            <a:pPr marL="914400" lvl="1" indent="-514350">
              <a:lnSpc>
                <a:spcPct val="120000"/>
              </a:lnSpc>
              <a:buFont typeface="Wingdings" pitchFamily="2" charset="2"/>
              <a:buChar char="§"/>
            </a:pPr>
            <a:r>
              <a:rPr lang="en-US" sz="7200" dirty="0"/>
              <a:t>Wash with clean water</a:t>
            </a:r>
            <a:endParaRPr lang="en-IN" sz="7200" dirty="0"/>
          </a:p>
          <a:p>
            <a:pPr marL="914400" lvl="1" indent="-514350">
              <a:lnSpc>
                <a:spcPct val="120000"/>
              </a:lnSpc>
              <a:buFont typeface="Wingdings" pitchFamily="2" charset="2"/>
              <a:buChar char="§"/>
            </a:pPr>
            <a:r>
              <a:rPr lang="en-US" sz="7200" dirty="0"/>
              <a:t>Sanitize with 100 – 200 ppm of chlorine for minimum 30 sec </a:t>
            </a:r>
            <a:endParaRPr lang="en-IN" sz="7200" dirty="0"/>
          </a:p>
          <a:p>
            <a:pPr marL="914400" lvl="1" indent="-514350">
              <a:lnSpc>
                <a:spcPct val="120000"/>
              </a:lnSpc>
              <a:buFont typeface="Wingdings" pitchFamily="2" charset="2"/>
              <a:buChar char="§"/>
            </a:pPr>
            <a:r>
              <a:rPr lang="en-US" sz="7200" dirty="0"/>
              <a:t>Rinse (wash again) with tap water containing 0.2 ppm of chlorine</a:t>
            </a:r>
            <a:endParaRPr lang="en-IN" sz="8000" dirty="0"/>
          </a:p>
          <a:p>
            <a:pPr marL="457200" indent="-457200">
              <a:lnSpc>
                <a:spcPct val="120000"/>
              </a:lnSpc>
              <a:buFont typeface="Arial" charset="0"/>
              <a:buAutoNum type="arabicPeriod" startAt="2"/>
            </a:pPr>
            <a:r>
              <a:rPr lang="en-US" sz="8000" b="1" u="sng" dirty="0"/>
              <a:t>Process of sanitization of Food Contact surface </a:t>
            </a:r>
            <a:endParaRPr lang="en-IN" sz="8000" dirty="0"/>
          </a:p>
          <a:p>
            <a:pPr marL="914400" lvl="1" indent="-514350">
              <a:lnSpc>
                <a:spcPct val="120000"/>
              </a:lnSpc>
              <a:buFont typeface="Wingdings" pitchFamily="2" charset="2"/>
              <a:buChar char="§"/>
            </a:pPr>
            <a:r>
              <a:rPr lang="en-US" sz="7200" dirty="0"/>
              <a:t>Wash with clean water and detergent </a:t>
            </a:r>
            <a:endParaRPr lang="en-IN" sz="7200" dirty="0"/>
          </a:p>
          <a:p>
            <a:pPr marL="914400" lvl="1" indent="-514350">
              <a:lnSpc>
                <a:spcPct val="120000"/>
              </a:lnSpc>
              <a:buFont typeface="Wingdings" pitchFamily="2" charset="2"/>
              <a:buChar char="§"/>
            </a:pPr>
            <a:r>
              <a:rPr lang="en-US" sz="7200" dirty="0"/>
              <a:t>Sanitize with 100 –200 ppm of QMBA sanitizer for minimum 3 minutes </a:t>
            </a:r>
          </a:p>
          <a:p>
            <a:pPr marL="914400" lvl="1" indent="-514350">
              <a:lnSpc>
                <a:spcPct val="120000"/>
              </a:lnSpc>
              <a:buFont typeface="Wingdings" pitchFamily="2" charset="2"/>
              <a:buChar char="§"/>
            </a:pPr>
            <a:r>
              <a:rPr lang="en-US" sz="7200" dirty="0"/>
              <a:t>Remove and dry before using</a:t>
            </a:r>
            <a:endParaRPr lang="en-IN" sz="7200" dirty="0"/>
          </a:p>
        </p:txBody>
      </p:sp>
      <p:sp>
        <p:nvSpPr>
          <p:cNvPr id="36868" name="Slide Number Placeholder 3"/>
          <p:cNvSpPr>
            <a:spLocks noGrp="1"/>
          </p:cNvSpPr>
          <p:nvPr>
            <p:ph type="sldNum" sz="quarter" idx="12"/>
          </p:nvPr>
        </p:nvSpPr>
        <p:spPr bwMode="auto">
          <a:noFill/>
          <a:ln>
            <a:miter lim="800000"/>
            <a:headEnd/>
            <a:tailEnd/>
          </a:ln>
        </p:spPr>
        <p:txBody>
          <a:bodyPr/>
          <a:lstStyle/>
          <a:p>
            <a:fld id="{921A99F6-963D-411D-8CE0-3A6E54A78C53}" type="slidenum">
              <a:rPr lang="en-US" altLang="en-US" smtClean="0"/>
              <a:pPr/>
              <a:t>186</a:t>
            </a:fld>
            <a:endParaRPr lang="en-US" altLang="en-US"/>
          </a:p>
        </p:txBody>
      </p:sp>
      <p:sp>
        <p:nvSpPr>
          <p:cNvPr id="3" name="Rectangle: Rounded Corners 2">
            <a:extLst>
              <a:ext uri="{FF2B5EF4-FFF2-40B4-BE49-F238E27FC236}">
                <a16:creationId xmlns:a16="http://schemas.microsoft.com/office/drawing/2014/main" id="{D95DB180-4E13-4992-836F-4A9541376BC6}"/>
              </a:ext>
            </a:extLst>
          </p:cNvPr>
          <p:cNvSpPr/>
          <p:nvPr/>
        </p:nvSpPr>
        <p:spPr>
          <a:xfrm>
            <a:off x="411726" y="2276872"/>
            <a:ext cx="8465574" cy="3888432"/>
          </a:xfrm>
          <a:prstGeom prst="roundRect">
            <a:avLst>
              <a:gd name="adj" fmla="val 10020"/>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BEF0383-7A63-4A3E-A8DB-56AB701A46C8}"/>
              </a:ext>
            </a:extLst>
          </p:cNvPr>
          <p:cNvPicPr>
            <a:picLocks noChangeAspect="1"/>
          </p:cNvPicPr>
          <p:nvPr/>
        </p:nvPicPr>
        <p:blipFill>
          <a:blip r:embed="rId2" cstate="print"/>
          <a:stretch>
            <a:fillRect/>
          </a:stretch>
        </p:blipFill>
        <p:spPr>
          <a:xfrm>
            <a:off x="7468735" y="2816932"/>
            <a:ext cx="1322863" cy="2808312"/>
          </a:xfrm>
          <a:prstGeom prst="rect">
            <a:avLst/>
          </a:prstGeom>
        </p:spPr>
      </p:pic>
    </p:spTree>
    <p:extLst>
      <p:ext uri="{BB962C8B-B14F-4D97-AF65-F5344CB8AC3E}">
        <p14:creationId xmlns:p14="http://schemas.microsoft.com/office/powerpoint/2010/main" val="256147631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76" y="1320351"/>
            <a:ext cx="8375848" cy="762000"/>
          </a:xfrm>
          <a:noFill/>
          <a:scene3d>
            <a:camera prst="orthographicFront"/>
            <a:lightRig rig="threePt" dir="t"/>
          </a:scene3d>
          <a:sp3d>
            <a:bevelT w="114300" prst="artDeco"/>
          </a:sp3d>
        </p:spPr>
        <p:txBody>
          <a:bodyPr>
            <a:normAutofit/>
          </a:bodyPr>
          <a:lstStyle/>
          <a:p>
            <a:pPr>
              <a:defRPr/>
            </a:pPr>
            <a:r>
              <a:rPr lang="en-US" sz="2100" b="1" dirty="0"/>
              <a:t>7.0  Support Services  </a:t>
            </a:r>
            <a:br>
              <a:rPr lang="en-US" sz="2100" b="1" dirty="0"/>
            </a:br>
            <a:r>
              <a:rPr lang="en-US" sz="2100" b="1" dirty="0"/>
              <a:t>7.5  Cleaning &amp; Maintenance</a:t>
            </a:r>
            <a:endParaRPr lang="en-IN" sz="2100" b="1" dirty="0">
              <a:effectLst>
                <a:outerShdw blurRad="38100" dist="38100" dir="2700000" algn="tl">
                  <a:srgbClr val="000000">
                    <a:alpha val="43137"/>
                  </a:srgbClr>
                </a:outerShdw>
              </a:effectLst>
            </a:endParaRPr>
          </a:p>
        </p:txBody>
      </p:sp>
      <p:sp>
        <p:nvSpPr>
          <p:cNvPr id="40965" name="Slide Number Placeholder 4"/>
          <p:cNvSpPr>
            <a:spLocks noGrp="1"/>
          </p:cNvSpPr>
          <p:nvPr>
            <p:ph type="sldNum" sz="quarter" idx="12"/>
          </p:nvPr>
        </p:nvSpPr>
        <p:spPr bwMode="auto">
          <a:noFill/>
          <a:ln>
            <a:miter lim="800000"/>
            <a:headEnd/>
            <a:tailEnd/>
          </a:ln>
        </p:spPr>
        <p:txBody>
          <a:bodyPr/>
          <a:lstStyle/>
          <a:p>
            <a:fld id="{546ADF0E-CB7D-48ED-B958-B3B9FF510A9A}" type="slidenum">
              <a:rPr lang="en-US" altLang="en-US" smtClean="0"/>
              <a:pPr/>
              <a:t>187</a:t>
            </a:fld>
            <a:endParaRPr lang="en-US" altLang="en-US"/>
          </a:p>
        </p:txBody>
      </p:sp>
      <p:pic>
        <p:nvPicPr>
          <p:cNvPr id="6" name="Picture 5"/>
          <p:cNvPicPr>
            <a:picLocks noChangeAspect="1"/>
          </p:cNvPicPr>
          <p:nvPr/>
        </p:nvPicPr>
        <p:blipFill>
          <a:blip r:embed="rId2"/>
          <a:stretch>
            <a:fillRect/>
          </a:stretch>
        </p:blipFill>
        <p:spPr>
          <a:xfrm>
            <a:off x="493517" y="3140968"/>
            <a:ext cx="2513373" cy="2658130"/>
          </a:xfrm>
          <a:prstGeom prst="rect">
            <a:avLst/>
          </a:prstGeom>
        </p:spPr>
      </p:pic>
      <p:pic>
        <p:nvPicPr>
          <p:cNvPr id="7" name="Picture 6"/>
          <p:cNvPicPr>
            <a:picLocks noChangeAspect="1"/>
          </p:cNvPicPr>
          <p:nvPr/>
        </p:nvPicPr>
        <p:blipFill>
          <a:blip r:embed="rId3"/>
          <a:stretch>
            <a:fillRect/>
          </a:stretch>
        </p:blipFill>
        <p:spPr>
          <a:xfrm>
            <a:off x="3200819" y="2381945"/>
            <a:ext cx="2683330" cy="3417153"/>
          </a:xfrm>
          <a:prstGeom prst="rect">
            <a:avLst/>
          </a:prstGeom>
        </p:spPr>
      </p:pic>
      <p:pic>
        <p:nvPicPr>
          <p:cNvPr id="8" name="Picture 4" descr="Image result for cleaning, sanitation and storage of cleaning chemicals in manufactur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6682" y="2923123"/>
            <a:ext cx="2380118" cy="2334795"/>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384076" y="2204864"/>
            <a:ext cx="8531324" cy="3888432"/>
          </a:xfrm>
          <a:prstGeom prst="roundRect">
            <a:avLst>
              <a:gd name="adj" fmla="val 8021"/>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035714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408" y="1364332"/>
            <a:ext cx="7571184" cy="762000"/>
          </a:xfrm>
          <a:noFill/>
          <a:scene3d>
            <a:camera prst="orthographicFront"/>
            <a:lightRig rig="threePt" dir="t"/>
          </a:scene3d>
          <a:sp3d>
            <a:bevelT w="114300" prst="artDeco"/>
          </a:sp3d>
        </p:spPr>
        <p:txBody>
          <a:bodyPr>
            <a:normAutofit/>
          </a:bodyPr>
          <a:lstStyle/>
          <a:p>
            <a:pPr>
              <a:defRPr/>
            </a:pPr>
            <a:r>
              <a:rPr lang="en-US" sz="2100" b="1" dirty="0"/>
              <a:t>7.0  Support Services  </a:t>
            </a:r>
            <a:br>
              <a:rPr lang="en-US" sz="2100" b="1" dirty="0"/>
            </a:br>
            <a:r>
              <a:rPr lang="en-US" sz="2100" b="1" dirty="0"/>
              <a:t>7.5  Cleaning &amp; Maintenance</a:t>
            </a:r>
            <a:endParaRPr lang="en-IN" sz="2100" b="1" dirty="0">
              <a:effectLst>
                <a:outerShdw blurRad="38100" dist="38100" dir="2700000" algn="tl">
                  <a:srgbClr val="000000">
                    <a:alpha val="43137"/>
                  </a:srgbClr>
                </a:outerShdw>
              </a:effectLst>
            </a:endParaRPr>
          </a:p>
        </p:txBody>
      </p:sp>
      <p:pic>
        <p:nvPicPr>
          <p:cNvPr id="41988" name="Picture 5" descr="TSS-Chemical-Dilution-Rate-Guide1.jpg"/>
          <p:cNvPicPr>
            <a:picLocks noChangeAspect="1"/>
          </p:cNvPicPr>
          <p:nvPr/>
        </p:nvPicPr>
        <p:blipFill>
          <a:blip r:embed="rId2" cstate="print"/>
          <a:srcRect/>
          <a:stretch>
            <a:fillRect/>
          </a:stretch>
        </p:blipFill>
        <p:spPr bwMode="auto">
          <a:xfrm>
            <a:off x="712491" y="2257300"/>
            <a:ext cx="3357218" cy="3490324"/>
          </a:xfrm>
          <a:prstGeom prst="rect">
            <a:avLst/>
          </a:prstGeom>
          <a:noFill/>
          <a:ln w="9525">
            <a:noFill/>
            <a:miter lim="800000"/>
            <a:headEnd/>
            <a:tailEnd/>
          </a:ln>
        </p:spPr>
      </p:pic>
      <p:pic>
        <p:nvPicPr>
          <p:cNvPr id="41989" name="Picture 4" descr="2310SanitationTable1.jpg"/>
          <p:cNvPicPr>
            <a:picLocks noChangeAspect="1"/>
          </p:cNvPicPr>
          <p:nvPr/>
        </p:nvPicPr>
        <p:blipFill>
          <a:blip r:embed="rId3" cstate="print"/>
          <a:srcRect/>
          <a:stretch>
            <a:fillRect/>
          </a:stretch>
        </p:blipFill>
        <p:spPr bwMode="auto">
          <a:xfrm>
            <a:off x="4948400" y="2348880"/>
            <a:ext cx="3352800" cy="3213719"/>
          </a:xfrm>
          <a:prstGeom prst="rect">
            <a:avLst/>
          </a:prstGeom>
          <a:noFill/>
          <a:ln w="9525">
            <a:noFill/>
            <a:miter lim="800000"/>
            <a:headEnd/>
            <a:tailEnd/>
          </a:ln>
        </p:spPr>
      </p:pic>
      <p:sp>
        <p:nvSpPr>
          <p:cNvPr id="9" name="Rectangle 17"/>
          <p:cNvSpPr>
            <a:spLocks noChangeArrowheads="1"/>
          </p:cNvSpPr>
          <p:nvPr/>
        </p:nvSpPr>
        <p:spPr bwMode="auto">
          <a:xfrm>
            <a:off x="448000" y="5900737"/>
            <a:ext cx="3886200" cy="423863"/>
          </a:xfrm>
          <a:prstGeom prst="rect">
            <a:avLst/>
          </a:prstGeom>
          <a:solidFill>
            <a:schemeClr val="accent3">
              <a:lumMod val="60000"/>
              <a:lumOff val="40000"/>
            </a:schemeClr>
          </a:solidFill>
          <a:ln w="25400">
            <a:noFill/>
            <a:miter lim="800000"/>
            <a:headEnd/>
            <a:tailEnd/>
          </a:ln>
        </p:spPr>
        <p:txBody>
          <a:bodyPr anchor="ctr"/>
          <a:lstStyle/>
          <a:p>
            <a:pPr algn="ctr" eaLnBrk="1" hangingPunct="1">
              <a:spcBef>
                <a:spcPts val="500"/>
              </a:spcBef>
              <a:spcAft>
                <a:spcPts val="500"/>
              </a:spcAft>
              <a:defRPr/>
            </a:pPr>
            <a:r>
              <a:rPr lang="en-IN" b="1" dirty="0">
                <a:latin typeface="+mn-lt"/>
                <a:cs typeface="Arial" pitchFamily="34" charset="0"/>
              </a:rPr>
              <a:t>Dilution of chemicals</a:t>
            </a:r>
            <a:endParaRPr lang="en-US" b="1" dirty="0">
              <a:latin typeface="+mn-lt"/>
              <a:cs typeface="Arial" pitchFamily="34" charset="0"/>
            </a:endParaRPr>
          </a:p>
        </p:txBody>
      </p:sp>
      <p:sp>
        <p:nvSpPr>
          <p:cNvPr id="10" name="Rectangle 17"/>
          <p:cNvSpPr>
            <a:spLocks noChangeArrowheads="1"/>
          </p:cNvSpPr>
          <p:nvPr/>
        </p:nvSpPr>
        <p:spPr bwMode="auto">
          <a:xfrm>
            <a:off x="4948400" y="5824536"/>
            <a:ext cx="3352800" cy="576263"/>
          </a:xfrm>
          <a:prstGeom prst="rect">
            <a:avLst/>
          </a:prstGeom>
          <a:solidFill>
            <a:schemeClr val="accent3">
              <a:lumMod val="60000"/>
              <a:lumOff val="40000"/>
            </a:schemeClr>
          </a:solidFill>
          <a:ln w="25400">
            <a:noFill/>
            <a:miter lim="800000"/>
            <a:headEnd/>
            <a:tailEnd/>
          </a:ln>
        </p:spPr>
        <p:txBody>
          <a:bodyPr anchor="ctr"/>
          <a:lstStyle/>
          <a:p>
            <a:pPr algn="ctr" eaLnBrk="1" hangingPunct="1">
              <a:spcBef>
                <a:spcPts val="500"/>
              </a:spcBef>
              <a:spcAft>
                <a:spcPts val="500"/>
              </a:spcAft>
              <a:defRPr/>
            </a:pPr>
            <a:r>
              <a:rPr lang="en-IN" b="1" dirty="0">
                <a:latin typeface="+mn-lt"/>
                <a:cs typeface="Arial" pitchFamily="34" charset="0"/>
              </a:rPr>
              <a:t>Contact Time of chemicals with surface</a:t>
            </a:r>
            <a:endParaRPr lang="en-US" b="1" dirty="0">
              <a:latin typeface="+mn-lt"/>
              <a:cs typeface="Arial" pitchFamily="34" charset="0"/>
            </a:endParaRPr>
          </a:p>
        </p:txBody>
      </p:sp>
      <p:sp>
        <p:nvSpPr>
          <p:cNvPr id="41992" name="Slide Number Placeholder 7"/>
          <p:cNvSpPr>
            <a:spLocks noGrp="1"/>
          </p:cNvSpPr>
          <p:nvPr>
            <p:ph type="sldNum" sz="quarter" idx="12"/>
          </p:nvPr>
        </p:nvSpPr>
        <p:spPr bwMode="auto">
          <a:noFill/>
          <a:ln>
            <a:miter lim="800000"/>
            <a:headEnd/>
            <a:tailEnd/>
          </a:ln>
        </p:spPr>
        <p:txBody>
          <a:bodyPr/>
          <a:lstStyle/>
          <a:p>
            <a:fld id="{FDBA7CE1-1C6D-46CB-ACD2-5E6AE52B92D0}" type="slidenum">
              <a:rPr lang="en-US" altLang="en-US" smtClean="0"/>
              <a:pPr/>
              <a:t>188</a:t>
            </a:fld>
            <a:endParaRPr lang="en-US" altLang="en-US"/>
          </a:p>
        </p:txBody>
      </p:sp>
    </p:spTree>
    <p:extLst>
      <p:ext uri="{BB962C8B-B14F-4D97-AF65-F5344CB8AC3E}">
        <p14:creationId xmlns:p14="http://schemas.microsoft.com/office/powerpoint/2010/main" val="427929779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340768"/>
            <a:ext cx="8229600" cy="792088"/>
          </a:xfrm>
          <a:noFill/>
          <a:scene3d>
            <a:camera prst="orthographicFront"/>
            <a:lightRig rig="threePt" dir="t"/>
          </a:scene3d>
          <a:sp3d>
            <a:bevelT w="114300" prst="artDeco"/>
          </a:sp3d>
        </p:spPr>
        <p:txBody>
          <a:bodyPr>
            <a:normAutofit/>
          </a:bodyPr>
          <a:lstStyle/>
          <a:p>
            <a:r>
              <a:rPr lang="en-US" sz="2100" b="1" dirty="0"/>
              <a:t>7.0  Support Services  </a:t>
            </a:r>
            <a:br>
              <a:rPr lang="en-US" sz="2100" b="1" dirty="0"/>
            </a:br>
            <a:r>
              <a:rPr lang="en-US" sz="2100" b="1" dirty="0"/>
              <a:t>7.5  Cleaning &amp; Maintenance</a:t>
            </a:r>
            <a:endParaRPr lang="en-IN" sz="2100" dirty="0"/>
          </a:p>
        </p:txBody>
      </p:sp>
      <p:sp>
        <p:nvSpPr>
          <p:cNvPr id="3" name="Content Placeholder 2"/>
          <p:cNvSpPr>
            <a:spLocks noGrp="1"/>
          </p:cNvSpPr>
          <p:nvPr>
            <p:ph idx="1"/>
          </p:nvPr>
        </p:nvSpPr>
        <p:spPr>
          <a:xfrm>
            <a:off x="457199" y="2323902"/>
            <a:ext cx="4921245" cy="4032448"/>
          </a:xfrm>
          <a:ln w="19050">
            <a:solidFill>
              <a:schemeClr val="accent3">
                <a:lumMod val="75000"/>
              </a:schemeClr>
            </a:solidFill>
          </a:ln>
        </p:spPr>
        <p:txBody>
          <a:bodyPr>
            <a:noAutofit/>
          </a:bodyPr>
          <a:lstStyle/>
          <a:p>
            <a:pPr>
              <a:buNone/>
            </a:pPr>
            <a:r>
              <a:rPr lang="en-IN" sz="1800" b="1" u="sng" dirty="0"/>
              <a:t>7.5.2  House Keeping</a:t>
            </a:r>
          </a:p>
          <a:p>
            <a:pPr>
              <a:buNone/>
            </a:pPr>
            <a:endParaRPr lang="en-IN" sz="1000" b="1" u="sng" dirty="0"/>
          </a:p>
          <a:p>
            <a:pPr algn="just"/>
            <a:r>
              <a:rPr lang="en-IN" sz="1600" dirty="0"/>
              <a:t>Housekeeping schedule covering manufacturing and storage area</a:t>
            </a:r>
          </a:p>
          <a:p>
            <a:pPr algn="just"/>
            <a:r>
              <a:rPr lang="en-IN" sz="1600" dirty="0"/>
              <a:t>Well maintained surrounding areas (viz. roads, parking lots &amp; drains)</a:t>
            </a:r>
          </a:p>
          <a:p>
            <a:pPr algn="just"/>
            <a:r>
              <a:rPr lang="en-IN" sz="1600" dirty="0"/>
              <a:t>Neat &amp; clean walls, floors, ceilings and light fixtures </a:t>
            </a:r>
          </a:p>
          <a:p>
            <a:pPr algn="just"/>
            <a:r>
              <a:rPr lang="en-IN" sz="1600" dirty="0"/>
              <a:t>Sufficiently sized and well sloped drains</a:t>
            </a:r>
          </a:p>
          <a:p>
            <a:pPr algn="just"/>
            <a:r>
              <a:rPr lang="en-IN" sz="1600" dirty="0"/>
              <a:t>Removable, easy to clean grates for drains</a:t>
            </a:r>
          </a:p>
          <a:p>
            <a:pPr algn="just"/>
            <a:r>
              <a:rPr lang="en-IN" sz="1600" dirty="0"/>
              <a:t>3rd party cleaning companies - define clear scope, service details &amp; responsibility</a:t>
            </a:r>
          </a:p>
          <a:p>
            <a:pPr algn="just"/>
            <a:r>
              <a:rPr lang="en-IN" sz="1600" dirty="0"/>
              <a:t>Periodic removal &amp; identification of waste storage areas</a:t>
            </a:r>
            <a:endParaRPr lang="en-IN" sz="2000" dirty="0"/>
          </a:p>
        </p:txBody>
      </p:sp>
      <p:sp>
        <p:nvSpPr>
          <p:cNvPr id="4" name="Slide Number Placeholder 7">
            <a:extLst>
              <a:ext uri="{FF2B5EF4-FFF2-40B4-BE49-F238E27FC236}">
                <a16:creationId xmlns:a16="http://schemas.microsoft.com/office/drawing/2014/main" id="{A06B17F2-EABF-40C1-B422-A1693E033DAC}"/>
              </a:ext>
            </a:extLst>
          </p:cNvPr>
          <p:cNvSpPr>
            <a:spLocks noGrp="1"/>
          </p:cNvSpPr>
          <p:nvPr>
            <p:ph type="sldNum" sz="quarter" idx="12"/>
          </p:nvPr>
        </p:nvSpPr>
        <p:spPr bwMode="auto">
          <a:xfrm>
            <a:off x="3505199" y="6453336"/>
            <a:ext cx="2133600" cy="365125"/>
          </a:xfrm>
          <a:noFill/>
          <a:ln>
            <a:miter lim="800000"/>
            <a:headEnd/>
            <a:tailEnd/>
          </a:ln>
        </p:spPr>
        <p:txBody>
          <a:bodyPr/>
          <a:lstStyle/>
          <a:p>
            <a:fld id="{FDBA7CE1-1C6D-46CB-ACD2-5E6AE52B92D0}" type="slidenum">
              <a:rPr lang="en-US" altLang="en-US" smtClean="0"/>
              <a:pPr/>
              <a:t>189</a:t>
            </a:fld>
            <a:endParaRPr lang="en-US" altLang="en-US"/>
          </a:p>
        </p:txBody>
      </p:sp>
      <p:pic>
        <p:nvPicPr>
          <p:cNvPr id="5" name="Picture 4">
            <a:extLst>
              <a:ext uri="{FF2B5EF4-FFF2-40B4-BE49-F238E27FC236}">
                <a16:creationId xmlns:a16="http://schemas.microsoft.com/office/drawing/2014/main" id="{5406ABFF-B497-48D1-BD10-AB4E2AF3CD8E}"/>
              </a:ext>
            </a:extLst>
          </p:cNvPr>
          <p:cNvPicPr>
            <a:picLocks noChangeAspect="1"/>
          </p:cNvPicPr>
          <p:nvPr/>
        </p:nvPicPr>
        <p:blipFill rotWithShape="1">
          <a:blip r:embed="rId2" cstate="print"/>
          <a:srcRect l="15350" t="7488" r="13775" b="2849"/>
          <a:stretch/>
        </p:blipFill>
        <p:spPr>
          <a:xfrm>
            <a:off x="5508104" y="2842989"/>
            <a:ext cx="3322698" cy="2803227"/>
          </a:xfrm>
          <a:prstGeom prst="rect">
            <a:avLst/>
          </a:prstGeom>
          <a:ln w="28575">
            <a:solidFill>
              <a:schemeClr val="accent3">
                <a:lumMod val="75000"/>
              </a:schemeClr>
            </a:solidFill>
          </a:ln>
        </p:spPr>
      </p:pic>
    </p:spTree>
    <p:extLst>
      <p:ext uri="{BB962C8B-B14F-4D97-AF65-F5344CB8AC3E}">
        <p14:creationId xmlns:p14="http://schemas.microsoft.com/office/powerpoint/2010/main" val="760024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396665"/>
            <a:ext cx="8568952" cy="880207"/>
          </a:xfrm>
          <a:noFill/>
          <a:scene3d>
            <a:camera prst="orthographicFront"/>
            <a:lightRig rig="threePt" dir="t"/>
          </a:scene3d>
          <a:sp3d>
            <a:bevelT w="114300" prst="artDeco"/>
          </a:sp3d>
        </p:spPr>
        <p:txBody>
          <a:bodyPr>
            <a:noAutofit/>
          </a:bodyPr>
          <a:lstStyle/>
          <a:p>
            <a:pPr>
              <a:lnSpc>
                <a:spcPct val="120000"/>
              </a:lnSpc>
            </a:pPr>
            <a:r>
              <a:rPr lang="en-IN" sz="2100" b="1" dirty="0">
                <a:solidFill>
                  <a:srgbClr val="000000"/>
                </a:solidFill>
                <a:effectLst>
                  <a:outerShdw blurRad="38100" dist="38100" dir="2700000" algn="tl">
                    <a:srgbClr val="000000">
                      <a:alpha val="43137"/>
                    </a:srgbClr>
                  </a:outerShdw>
                </a:effectLst>
              </a:rPr>
              <a:t>1.0 Location, Layout &amp; Facilities</a:t>
            </a:r>
            <a:br>
              <a:rPr lang="en-IN" sz="2100" b="1" dirty="0">
                <a:solidFill>
                  <a:srgbClr val="000000"/>
                </a:solidFill>
                <a:effectLst>
                  <a:outerShdw blurRad="38100" dist="38100" dir="2700000" algn="tl">
                    <a:srgbClr val="000000">
                      <a:alpha val="43137"/>
                    </a:srgbClr>
                  </a:outerShdw>
                </a:effectLst>
              </a:rPr>
            </a:br>
            <a:r>
              <a:rPr lang="en-IN" sz="2100" b="1" dirty="0"/>
              <a:t>1.2 Layout &amp; Building Design</a:t>
            </a:r>
          </a:p>
        </p:txBody>
      </p:sp>
      <p:sp>
        <p:nvSpPr>
          <p:cNvPr id="3" name="Content Placeholder 2"/>
          <p:cNvSpPr>
            <a:spLocks noGrp="1"/>
          </p:cNvSpPr>
          <p:nvPr>
            <p:ph idx="1"/>
          </p:nvPr>
        </p:nvSpPr>
        <p:spPr>
          <a:xfrm>
            <a:off x="323528" y="2348880"/>
            <a:ext cx="8568952" cy="4464496"/>
          </a:xfrm>
        </p:spPr>
        <p:txBody>
          <a:bodyPr>
            <a:noAutofit/>
          </a:bodyPr>
          <a:lstStyle/>
          <a:p>
            <a:pPr>
              <a:spcBef>
                <a:spcPts val="600"/>
              </a:spcBef>
              <a:buNone/>
            </a:pPr>
            <a:r>
              <a:rPr lang="en-US" sz="2000" b="1" dirty="0">
                <a:latin typeface="Arial" panose="020B0604020202020204" pitchFamily="34" charset="0"/>
                <a:cs typeface="Arial" panose="020B0604020202020204" pitchFamily="34" charset="0"/>
              </a:rPr>
              <a:t>1.2.1. General Requirements </a:t>
            </a:r>
            <a:endParaRPr lang="en-IN" sz="2000" dirty="0">
              <a:latin typeface="Arial" panose="020B0604020202020204" pitchFamily="34" charset="0"/>
              <a:cs typeface="Arial" panose="020B0604020202020204" pitchFamily="34" charset="0"/>
            </a:endParaRPr>
          </a:p>
          <a:p>
            <a:pPr>
              <a:spcBef>
                <a:spcPts val="600"/>
              </a:spcBef>
              <a:spcAft>
                <a:spcPts val="600"/>
              </a:spcAft>
              <a:buFont typeface="Wingdings" pitchFamily="2" charset="2"/>
              <a:buChar char="Ø"/>
            </a:pPr>
            <a:r>
              <a:rPr lang="en-US" sz="1800" dirty="0">
                <a:latin typeface="Arial" panose="020B0604020202020204" pitchFamily="34" charset="0"/>
                <a:cs typeface="Arial" panose="020B0604020202020204" pitchFamily="34" charset="0"/>
              </a:rPr>
              <a:t>Adequate design, construction &amp; maintenance of plant layout to facilitate GMP, GHP and Pest Access</a:t>
            </a:r>
            <a:r>
              <a:rPr lang="en-US" sz="2000" dirty="0">
                <a:latin typeface="Arial" panose="020B0604020202020204" pitchFamily="34" charset="0"/>
                <a:cs typeface="Arial" panose="020B0604020202020204" pitchFamily="34" charset="0"/>
              </a:rPr>
              <a:t>.</a:t>
            </a:r>
          </a:p>
          <a:p>
            <a:pPr algn="just">
              <a:spcBef>
                <a:spcPts val="600"/>
              </a:spcBef>
              <a:buFont typeface="Wingdings" pitchFamily="2" charset="2"/>
              <a:buChar char="Ø"/>
            </a:pPr>
            <a:r>
              <a:rPr lang="en-IN" sz="1800" b="1" u="sng" dirty="0">
                <a:latin typeface="Arial" panose="020B0604020202020204" pitchFamily="34" charset="0"/>
                <a:cs typeface="Arial" panose="020B0604020202020204" pitchFamily="34" charset="0"/>
              </a:rPr>
              <a:t>Adequate working space for : </a:t>
            </a:r>
          </a:p>
          <a:p>
            <a:pPr algn="just">
              <a:spcBef>
                <a:spcPts val="600"/>
              </a:spcBef>
            </a:pPr>
            <a:r>
              <a:rPr lang="en-IN" sz="1800" dirty="0">
                <a:latin typeface="Arial" panose="020B0604020202020204" pitchFamily="34" charset="0"/>
                <a:cs typeface="Arial" panose="020B0604020202020204" pitchFamily="34" charset="0"/>
              </a:rPr>
              <a:t>Logical flow of materials, products and personals</a:t>
            </a:r>
          </a:p>
          <a:p>
            <a:pPr algn="just">
              <a:spcBef>
                <a:spcPts val="600"/>
              </a:spcBef>
            </a:pPr>
            <a:r>
              <a:rPr lang="en-IN" sz="1800" dirty="0">
                <a:latin typeface="Arial" panose="020B0604020202020204" pitchFamily="34" charset="0"/>
                <a:cs typeface="Arial" panose="020B0604020202020204" pitchFamily="34" charset="0"/>
              </a:rPr>
              <a:t>Physical separation of ingredients &amp; nutrients from processed area</a:t>
            </a:r>
          </a:p>
          <a:p>
            <a:pPr algn="just">
              <a:spcBef>
                <a:spcPts val="600"/>
              </a:spcBef>
            </a:pPr>
            <a:r>
              <a:rPr lang="en-IN" sz="1800" dirty="0">
                <a:latin typeface="Arial" panose="020B0604020202020204" pitchFamily="34" charset="0"/>
                <a:cs typeface="Arial" panose="020B0604020202020204" pitchFamily="34" charset="0"/>
              </a:rPr>
              <a:t>Proper placement of equipment  for easy operation and maintenance</a:t>
            </a:r>
          </a:p>
          <a:p>
            <a:pPr algn="just">
              <a:spcBef>
                <a:spcPts val="600"/>
              </a:spcBef>
            </a:pPr>
            <a:r>
              <a:rPr lang="en-US" sz="1800" dirty="0">
                <a:latin typeface="Arial" panose="020B0604020202020204" pitchFamily="34" charset="0"/>
                <a:cs typeface="Arial" panose="020B0604020202020204" pitchFamily="34" charset="0"/>
              </a:rPr>
              <a:t>Inward and outward vehicle movement</a:t>
            </a:r>
          </a:p>
          <a:p>
            <a:pPr algn="just">
              <a:spcBef>
                <a:spcPts val="600"/>
              </a:spcBef>
            </a:pPr>
            <a:r>
              <a:rPr lang="en-US" sz="1800" dirty="0">
                <a:latin typeface="Arial" panose="020B0604020202020204" pitchFamily="34" charset="0"/>
                <a:cs typeface="Arial" panose="020B0604020202020204" pitchFamily="34" charset="0"/>
              </a:rPr>
              <a:t>Transfer of materials to minimize cross contamination</a:t>
            </a:r>
            <a:endParaRPr lang="en-IN" sz="18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73070C6-8675-4FDB-8FA6-8AE23801FC9E}"/>
              </a:ext>
            </a:extLst>
          </p:cNvPr>
          <p:cNvSpPr/>
          <p:nvPr/>
        </p:nvSpPr>
        <p:spPr>
          <a:xfrm>
            <a:off x="323528" y="3429000"/>
            <a:ext cx="8568952" cy="2803227"/>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
            <a:extLst>
              <a:ext uri="{FF2B5EF4-FFF2-40B4-BE49-F238E27FC236}">
                <a16:creationId xmlns:a16="http://schemas.microsoft.com/office/drawing/2014/main" id="{75BF1034-C8D7-4235-BCAD-E3D1A352A554}"/>
              </a:ext>
            </a:extLst>
          </p:cNvPr>
          <p:cNvSpPr>
            <a:spLocks noGrp="1"/>
          </p:cNvSpPr>
          <p:nvPr>
            <p:ph type="sldNum" sz="quarter" idx="12"/>
          </p:nvPr>
        </p:nvSpPr>
        <p:spPr>
          <a:xfrm>
            <a:off x="3347864" y="6447778"/>
            <a:ext cx="2133600" cy="365125"/>
          </a:xfrm>
        </p:spPr>
        <p:txBody>
          <a:bodyPr/>
          <a:lstStyle/>
          <a:p>
            <a:fld id="{9B441236-4707-B342-88D0-23B2CF2BA6BC}" type="slidenum">
              <a:rPr lang="en-US" smtClean="0"/>
              <a:pPr/>
              <a:t>19</a:t>
            </a:fld>
            <a:endParaRPr lang="en-US"/>
          </a:p>
        </p:txBody>
      </p:sp>
      <p:pic>
        <p:nvPicPr>
          <p:cNvPr id="9" name="Picture 2"/>
          <p:cNvPicPr>
            <a:picLocks noChangeAspect="1" noChangeArrowheads="1"/>
          </p:cNvPicPr>
          <p:nvPr/>
        </p:nvPicPr>
        <p:blipFill rotWithShape="1">
          <a:blip r:embed="rId2" cstate="print"/>
          <a:srcRect t="14549" b="17554"/>
          <a:stretch/>
        </p:blipFill>
        <p:spPr bwMode="auto">
          <a:xfrm>
            <a:off x="7214211" y="5013176"/>
            <a:ext cx="1484784" cy="1008112"/>
          </a:xfrm>
          <a:prstGeom prst="rect">
            <a:avLst/>
          </a:prstGeom>
          <a:noFill/>
          <a:ln w="9525">
            <a:noFill/>
            <a:miter lim="800000"/>
            <a:headEnd/>
            <a:tailEnd/>
          </a:ln>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654" y="1340768"/>
            <a:ext cx="8686800" cy="700188"/>
          </a:xfrm>
          <a:noFill/>
          <a:scene3d>
            <a:camera prst="orthographicFront"/>
            <a:lightRig rig="threePt" dir="t"/>
          </a:scene3d>
          <a:sp3d>
            <a:bevelT w="114300" prst="artDeco"/>
          </a:sp3d>
        </p:spPr>
        <p:txBody>
          <a:bodyPr>
            <a:noAutofit/>
          </a:bodyPr>
          <a:lstStyle/>
          <a:p>
            <a:pPr>
              <a:defRPr/>
            </a:pPr>
            <a:r>
              <a:rPr lang="en-US" sz="2100" b="1" dirty="0"/>
              <a:t>7.0  Support Services  </a:t>
            </a:r>
            <a:br>
              <a:rPr lang="en-US" sz="2100" b="1" dirty="0"/>
            </a:br>
            <a:r>
              <a:rPr lang="en-US" sz="2100" b="1" dirty="0"/>
              <a:t>7.5  Cleaning &amp; Maintenance</a:t>
            </a:r>
            <a:endParaRPr lang="en-IN" sz="2100" b="1"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B8DDABA9-43AE-487D-B408-83F633F7F57D}"/>
              </a:ext>
            </a:extLst>
          </p:cNvPr>
          <p:cNvPicPr>
            <a:picLocks noChangeAspect="1"/>
          </p:cNvPicPr>
          <p:nvPr/>
        </p:nvPicPr>
        <p:blipFill rotWithShape="1">
          <a:blip r:embed="rId2" cstate="print"/>
          <a:srcRect l="10127" r="11722"/>
          <a:stretch/>
        </p:blipFill>
        <p:spPr>
          <a:xfrm>
            <a:off x="6523410" y="4311521"/>
            <a:ext cx="2381043" cy="1709767"/>
          </a:xfrm>
          <a:prstGeom prst="rect">
            <a:avLst/>
          </a:prstGeom>
        </p:spPr>
      </p:pic>
      <p:sp>
        <p:nvSpPr>
          <p:cNvPr id="30723" name="Content Placeholder 2"/>
          <p:cNvSpPr>
            <a:spLocks noGrp="1"/>
          </p:cNvSpPr>
          <p:nvPr>
            <p:ph idx="1"/>
          </p:nvPr>
        </p:nvSpPr>
        <p:spPr>
          <a:xfrm>
            <a:off x="228600" y="2348880"/>
            <a:ext cx="8686800" cy="3863454"/>
          </a:xfrm>
          <a:ln>
            <a:solidFill>
              <a:schemeClr val="accent3">
                <a:lumMod val="50000"/>
              </a:schemeClr>
            </a:solidFill>
          </a:ln>
        </p:spPr>
        <p:txBody>
          <a:bodyPr>
            <a:normAutofit/>
          </a:bodyPr>
          <a:lstStyle/>
          <a:p>
            <a:pPr>
              <a:spcAft>
                <a:spcPts val="600"/>
              </a:spcAft>
              <a:buFont typeface="Arial" pitchFamily="34" charset="0"/>
              <a:buNone/>
              <a:defRPr/>
            </a:pPr>
            <a:r>
              <a:rPr lang="en-IN" sz="1800" b="1" u="sng" dirty="0"/>
              <a:t>7.5.3  Storage and Handling of Cleaning Chemicals </a:t>
            </a:r>
            <a:endParaRPr lang="en-IN" sz="1600" b="1" u="sng" dirty="0"/>
          </a:p>
          <a:p>
            <a:pPr algn="just">
              <a:spcAft>
                <a:spcPts val="600"/>
              </a:spcAft>
              <a:defRPr/>
            </a:pPr>
            <a:r>
              <a:rPr lang="en-IN" sz="1600" dirty="0"/>
              <a:t>Segregated storage away from processing or Storage areas</a:t>
            </a:r>
          </a:p>
          <a:p>
            <a:pPr algn="just">
              <a:spcAft>
                <a:spcPts val="600"/>
              </a:spcAft>
              <a:defRPr/>
            </a:pPr>
            <a:r>
              <a:rPr lang="en-IN" sz="1600" dirty="0"/>
              <a:t>Access controlled</a:t>
            </a:r>
          </a:p>
          <a:p>
            <a:pPr algn="just">
              <a:spcAft>
                <a:spcPts val="600"/>
              </a:spcAft>
              <a:defRPr/>
            </a:pPr>
            <a:r>
              <a:rPr lang="en-IN" sz="1600" dirty="0"/>
              <a:t>Chemical storage in originally labelled containers closed properly</a:t>
            </a:r>
          </a:p>
          <a:p>
            <a:pPr algn="just">
              <a:spcAft>
                <a:spcPts val="600"/>
              </a:spcAft>
              <a:defRPr/>
            </a:pPr>
            <a:r>
              <a:rPr lang="en-IN" sz="1600" dirty="0"/>
              <a:t>Never use Food storage containers for storing, transporting or mixing of chemicals</a:t>
            </a:r>
          </a:p>
          <a:p>
            <a:pPr algn="just">
              <a:spcAft>
                <a:spcPts val="600"/>
              </a:spcAft>
              <a:defRPr/>
            </a:pPr>
            <a:r>
              <a:rPr lang="en-IN" sz="1600" dirty="0"/>
              <a:t>Follow instruction on label before use</a:t>
            </a:r>
          </a:p>
          <a:p>
            <a:pPr algn="just">
              <a:spcAft>
                <a:spcPts val="600"/>
              </a:spcAft>
              <a:defRPr/>
            </a:pPr>
            <a:r>
              <a:rPr lang="en-IN" sz="1600" dirty="0"/>
              <a:t>Spraying of chemicals by holding spray nozzle away from body</a:t>
            </a:r>
          </a:p>
          <a:p>
            <a:pPr algn="just">
              <a:spcAft>
                <a:spcPts val="600"/>
              </a:spcAft>
              <a:defRPr/>
            </a:pPr>
            <a:r>
              <a:rPr lang="en-IN" sz="1600" dirty="0"/>
              <a:t>Prevent mixing of two different chemicals together</a:t>
            </a:r>
          </a:p>
          <a:p>
            <a:pPr algn="just">
              <a:spcAft>
                <a:spcPts val="600"/>
              </a:spcAft>
              <a:defRPr/>
            </a:pPr>
            <a:r>
              <a:rPr lang="en-IN" sz="1600" dirty="0"/>
              <a:t>Use protective gloves and goggles while handling chemicals</a:t>
            </a:r>
          </a:p>
          <a:p>
            <a:pPr algn="just">
              <a:spcAft>
                <a:spcPts val="600"/>
              </a:spcAft>
              <a:defRPr/>
            </a:pPr>
            <a:r>
              <a:rPr lang="en-IN" sz="1600" dirty="0"/>
              <a:t>Posters and trainings on safety precautions for educating employees</a:t>
            </a:r>
            <a:endParaRPr lang="en-IN" sz="1600" b="1" i="1" dirty="0"/>
          </a:p>
        </p:txBody>
      </p:sp>
      <p:sp>
        <p:nvSpPr>
          <p:cNvPr id="43012" name="Slide Number Placeholder 7"/>
          <p:cNvSpPr>
            <a:spLocks noGrp="1"/>
          </p:cNvSpPr>
          <p:nvPr>
            <p:ph type="sldNum" sz="quarter" idx="12"/>
          </p:nvPr>
        </p:nvSpPr>
        <p:spPr bwMode="auto">
          <a:noFill/>
          <a:ln>
            <a:miter lim="800000"/>
            <a:headEnd/>
            <a:tailEnd/>
          </a:ln>
        </p:spPr>
        <p:txBody>
          <a:bodyPr/>
          <a:lstStyle/>
          <a:p>
            <a:fld id="{E5326211-799F-412B-BFC5-02B893CB2C98}" type="slidenum">
              <a:rPr lang="en-US" altLang="en-US" smtClean="0"/>
              <a:pPr/>
              <a:t>190</a:t>
            </a:fld>
            <a:endParaRPr lang="en-US" altLang="en-US"/>
          </a:p>
        </p:txBody>
      </p:sp>
    </p:spTree>
    <p:extLst>
      <p:ext uri="{BB962C8B-B14F-4D97-AF65-F5344CB8AC3E}">
        <p14:creationId xmlns:p14="http://schemas.microsoft.com/office/powerpoint/2010/main" val="68625924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4106" y="1355747"/>
            <a:ext cx="6915787" cy="720080"/>
          </a:xfrm>
          <a:noFill/>
          <a:scene3d>
            <a:camera prst="orthographicFront"/>
            <a:lightRig rig="threePt" dir="t"/>
          </a:scene3d>
          <a:sp3d>
            <a:bevelT w="114300" prst="artDeco"/>
          </a:sp3d>
        </p:spPr>
        <p:txBody>
          <a:bodyPr>
            <a:noAutofit/>
          </a:bodyPr>
          <a:lstStyle/>
          <a:p>
            <a:r>
              <a:rPr lang="en-US" sz="2100" b="1" dirty="0"/>
              <a:t>7.0  Support Services  </a:t>
            </a:r>
            <a:br>
              <a:rPr lang="en-US" sz="2100" b="1" dirty="0"/>
            </a:br>
            <a:r>
              <a:rPr lang="en-US" sz="2100" b="1" dirty="0"/>
              <a:t>7.5  Cleaning &amp; Maintenance</a:t>
            </a:r>
            <a:endParaRPr lang="en-IN" sz="2100" dirty="0"/>
          </a:p>
        </p:txBody>
      </p:sp>
      <p:sp>
        <p:nvSpPr>
          <p:cNvPr id="3" name="Content Placeholder 2"/>
          <p:cNvSpPr>
            <a:spLocks noGrp="1"/>
          </p:cNvSpPr>
          <p:nvPr>
            <p:ph idx="1"/>
          </p:nvPr>
        </p:nvSpPr>
        <p:spPr>
          <a:xfrm>
            <a:off x="318756" y="2465512"/>
            <a:ext cx="8568952" cy="4392488"/>
          </a:xfrm>
        </p:spPr>
        <p:txBody>
          <a:bodyPr>
            <a:normAutofit/>
          </a:bodyPr>
          <a:lstStyle/>
          <a:p>
            <a:pPr>
              <a:buNone/>
            </a:pPr>
            <a:r>
              <a:rPr lang="en-US" sz="1800" b="1" u="sng" dirty="0"/>
              <a:t>7.5.4  Maintenance</a:t>
            </a:r>
            <a:endParaRPr lang="en-US" sz="1600" b="1" u="sng" dirty="0"/>
          </a:p>
          <a:p>
            <a:pPr>
              <a:buFont typeface="Wingdings" panose="05000000000000000000" pitchFamily="2" charset="2"/>
              <a:buChar char="Ø"/>
            </a:pPr>
            <a:r>
              <a:rPr lang="en-IN" sz="1600" dirty="0"/>
              <a:t>Separate maintenance workshops away from production areas.</a:t>
            </a:r>
          </a:p>
          <a:p>
            <a:pPr>
              <a:buFont typeface="Wingdings" panose="05000000000000000000" pitchFamily="2" charset="2"/>
              <a:buChar char="Ø"/>
            </a:pPr>
            <a:r>
              <a:rPr lang="en-IN" sz="1600" dirty="0"/>
              <a:t>Dedicated rooms and lockers for storing spares, machine parts and tools.</a:t>
            </a:r>
          </a:p>
          <a:p>
            <a:pPr>
              <a:buFont typeface="Wingdings" panose="05000000000000000000" pitchFamily="2" charset="2"/>
              <a:buChar char="Ø"/>
            </a:pPr>
            <a:r>
              <a:rPr lang="en-IN" sz="1600" dirty="0"/>
              <a:t>Disinfect tools &amp; spare parts, used for products susceptible to microbial contamination</a:t>
            </a:r>
          </a:p>
          <a:p>
            <a:pPr>
              <a:buFont typeface="Wingdings" panose="05000000000000000000" pitchFamily="2" charset="2"/>
              <a:buChar char="Ø"/>
            </a:pPr>
            <a:r>
              <a:rPr lang="en-IN" sz="1800" dirty="0"/>
              <a:t>Regular </a:t>
            </a:r>
            <a:r>
              <a:rPr lang="en-IN" sz="1800" b="1" dirty="0"/>
              <a:t>preventive maintenance </a:t>
            </a:r>
            <a:r>
              <a:rPr lang="en-IN" sz="1800" dirty="0"/>
              <a:t>of equipment and machinery.</a:t>
            </a:r>
          </a:p>
          <a:p>
            <a:pPr>
              <a:buFont typeface="Wingdings" panose="05000000000000000000" pitchFamily="2" charset="2"/>
              <a:buChar char="Ø"/>
            </a:pPr>
            <a:endParaRPr lang="en-IN" sz="1100" dirty="0"/>
          </a:p>
          <a:p>
            <a:pPr>
              <a:buFont typeface="Wingdings" panose="05000000000000000000" pitchFamily="2" charset="2"/>
              <a:buChar char="Ø"/>
            </a:pPr>
            <a:r>
              <a:rPr lang="en-IN" sz="1800" u="sng" dirty="0"/>
              <a:t>Preventive maintenance programme shall include –</a:t>
            </a:r>
          </a:p>
          <a:p>
            <a:r>
              <a:rPr lang="en-IN" sz="1800" dirty="0"/>
              <a:t>Devices used to monitor and/or control food safety hazards </a:t>
            </a:r>
          </a:p>
          <a:p>
            <a:r>
              <a:rPr lang="en-IN" sz="1800" dirty="0"/>
              <a:t>Cover maintenance procedure &amp; frequency</a:t>
            </a:r>
          </a:p>
          <a:p>
            <a:r>
              <a:rPr lang="en-IN" sz="1800" dirty="0"/>
              <a:t>Defined responsibility (internal / external agency) for maintenance activity.</a:t>
            </a:r>
          </a:p>
          <a:p>
            <a:pPr>
              <a:buNone/>
            </a:pPr>
            <a:endParaRPr lang="en-IN" sz="1600" dirty="0"/>
          </a:p>
          <a:p>
            <a:pPr>
              <a:buFont typeface="Wingdings" panose="05000000000000000000" pitchFamily="2" charset="2"/>
              <a:buChar char="Ø"/>
            </a:pPr>
            <a:r>
              <a:rPr lang="en-IN" sz="1800" dirty="0"/>
              <a:t>Internal &amp; External calibration schedule for critical food safety equipment</a:t>
            </a:r>
            <a:endParaRPr lang="en-IN" sz="1600" dirty="0"/>
          </a:p>
          <a:p>
            <a:pPr>
              <a:buNone/>
            </a:pPr>
            <a:endParaRPr lang="en-US" sz="1600" b="1" dirty="0"/>
          </a:p>
        </p:txBody>
      </p:sp>
      <p:pic>
        <p:nvPicPr>
          <p:cNvPr id="6" name="Picture 5">
            <a:extLst>
              <a:ext uri="{FF2B5EF4-FFF2-40B4-BE49-F238E27FC236}">
                <a16:creationId xmlns:a16="http://schemas.microsoft.com/office/drawing/2014/main" id="{51D4A23A-807D-4EE1-A269-90016E34B07A}"/>
              </a:ext>
            </a:extLst>
          </p:cNvPr>
          <p:cNvPicPr>
            <a:picLocks noChangeAspect="1"/>
          </p:cNvPicPr>
          <p:nvPr/>
        </p:nvPicPr>
        <p:blipFill>
          <a:blip r:embed="rId2" cstate="print"/>
          <a:stretch>
            <a:fillRect/>
          </a:stretch>
        </p:blipFill>
        <p:spPr>
          <a:xfrm>
            <a:off x="7851271" y="1592952"/>
            <a:ext cx="1036437" cy="1584176"/>
          </a:xfrm>
          <a:prstGeom prst="rect">
            <a:avLst/>
          </a:prstGeom>
        </p:spPr>
      </p:pic>
      <p:sp>
        <p:nvSpPr>
          <p:cNvPr id="4" name="Rectangle: Rounded Corners 3">
            <a:extLst>
              <a:ext uri="{FF2B5EF4-FFF2-40B4-BE49-F238E27FC236}">
                <a16:creationId xmlns:a16="http://schemas.microsoft.com/office/drawing/2014/main" id="{E933BE08-8A10-4E38-975C-AD2ECBFC821B}"/>
              </a:ext>
            </a:extLst>
          </p:cNvPr>
          <p:cNvSpPr/>
          <p:nvPr/>
        </p:nvSpPr>
        <p:spPr>
          <a:xfrm>
            <a:off x="251521" y="4164058"/>
            <a:ext cx="8208912" cy="1425181"/>
          </a:xfrm>
          <a:prstGeom prst="round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7">
            <a:extLst>
              <a:ext uri="{FF2B5EF4-FFF2-40B4-BE49-F238E27FC236}">
                <a16:creationId xmlns:a16="http://schemas.microsoft.com/office/drawing/2014/main" id="{E257792F-E8CA-4A96-B2A4-E2DAB268816C}"/>
              </a:ext>
            </a:extLst>
          </p:cNvPr>
          <p:cNvSpPr>
            <a:spLocks noGrp="1"/>
          </p:cNvSpPr>
          <p:nvPr>
            <p:ph type="sldNum" sz="quarter" idx="12"/>
          </p:nvPr>
        </p:nvSpPr>
        <p:spPr bwMode="auto">
          <a:xfrm>
            <a:off x="3505199" y="6461799"/>
            <a:ext cx="2133600" cy="365125"/>
          </a:xfrm>
          <a:noFill/>
          <a:ln>
            <a:miter lim="800000"/>
            <a:headEnd/>
            <a:tailEnd/>
          </a:ln>
        </p:spPr>
        <p:txBody>
          <a:bodyPr/>
          <a:lstStyle/>
          <a:p>
            <a:fld id="{FDBA7CE1-1C6D-46CB-ACD2-5E6AE52B92D0}" type="slidenum">
              <a:rPr lang="en-US" altLang="en-US" smtClean="0"/>
              <a:pPr/>
              <a:t>191</a:t>
            </a:fld>
            <a:endParaRPr lang="en-US" altLang="en-US"/>
          </a:p>
        </p:txBody>
      </p:sp>
    </p:spTree>
    <p:extLst>
      <p:ext uri="{BB962C8B-B14F-4D97-AF65-F5344CB8AC3E}">
        <p14:creationId xmlns:p14="http://schemas.microsoft.com/office/powerpoint/2010/main" val="387639877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FD9ABF-B3A9-43AA-AAB8-88C5B946F469}"/>
              </a:ext>
            </a:extLst>
          </p:cNvPr>
          <p:cNvPicPr>
            <a:picLocks noChangeAspect="1"/>
          </p:cNvPicPr>
          <p:nvPr/>
        </p:nvPicPr>
        <p:blipFill>
          <a:blip r:embed="rId2" cstate="print"/>
          <a:stretch>
            <a:fillRect/>
          </a:stretch>
        </p:blipFill>
        <p:spPr>
          <a:xfrm>
            <a:off x="6876256" y="3068960"/>
            <a:ext cx="1712172" cy="2103698"/>
          </a:xfrm>
          <a:prstGeom prst="rect">
            <a:avLst/>
          </a:prstGeom>
        </p:spPr>
      </p:pic>
      <p:sp>
        <p:nvSpPr>
          <p:cNvPr id="2" name="Title 1"/>
          <p:cNvSpPr>
            <a:spLocks noGrp="1"/>
          </p:cNvSpPr>
          <p:nvPr>
            <p:ph type="title"/>
          </p:nvPr>
        </p:nvSpPr>
        <p:spPr>
          <a:xfrm>
            <a:off x="457200" y="1369955"/>
            <a:ext cx="8229600" cy="706090"/>
          </a:xfrm>
          <a:noFill/>
          <a:scene3d>
            <a:camera prst="orthographicFront"/>
            <a:lightRig rig="threePt" dir="t"/>
          </a:scene3d>
          <a:sp3d>
            <a:bevelT w="114300" prst="artDeco"/>
          </a:sp3d>
        </p:spPr>
        <p:txBody>
          <a:bodyPr>
            <a:noAutofit/>
          </a:bodyPr>
          <a:lstStyle/>
          <a:p>
            <a:r>
              <a:rPr lang="en-US" sz="2100" b="1" dirty="0"/>
              <a:t>7.0  Support Services  </a:t>
            </a:r>
            <a:br>
              <a:rPr lang="en-US" sz="2100" b="1" dirty="0"/>
            </a:br>
            <a:r>
              <a:rPr lang="en-US" sz="2100" b="1" dirty="0"/>
              <a:t>7.5  Cleaning &amp; Maintenance</a:t>
            </a:r>
            <a:endParaRPr lang="en-IN" sz="2100" dirty="0"/>
          </a:p>
        </p:txBody>
      </p:sp>
      <p:sp>
        <p:nvSpPr>
          <p:cNvPr id="3" name="Content Placeholder 2"/>
          <p:cNvSpPr>
            <a:spLocks noGrp="1"/>
          </p:cNvSpPr>
          <p:nvPr>
            <p:ph idx="1"/>
          </p:nvPr>
        </p:nvSpPr>
        <p:spPr>
          <a:xfrm>
            <a:off x="457200" y="2523289"/>
            <a:ext cx="6419056" cy="3833062"/>
          </a:xfrm>
        </p:spPr>
        <p:txBody>
          <a:bodyPr>
            <a:normAutofit lnSpcReduction="10000"/>
          </a:bodyPr>
          <a:lstStyle/>
          <a:p>
            <a:pPr>
              <a:buNone/>
            </a:pPr>
            <a:r>
              <a:rPr lang="en-US" sz="2000" b="1" u="sng" dirty="0"/>
              <a:t>7.5.4  Maintenance</a:t>
            </a:r>
          </a:p>
          <a:p>
            <a:pPr>
              <a:buNone/>
            </a:pPr>
            <a:endParaRPr lang="en-US" sz="1400" b="1" u="sng" dirty="0"/>
          </a:p>
          <a:p>
            <a:pPr algn="just"/>
            <a:r>
              <a:rPr lang="en-IN" sz="1800" b="1" dirty="0"/>
              <a:t>Corrective maintenance </a:t>
            </a:r>
            <a:r>
              <a:rPr lang="en-IN" sz="1800" dirty="0"/>
              <a:t>shall not pose risk of contamination to production on adjoining lines or equipment</a:t>
            </a:r>
            <a:endParaRPr lang="en-IN" sz="1200" dirty="0"/>
          </a:p>
          <a:p>
            <a:pPr algn="just"/>
            <a:r>
              <a:rPr lang="en-IN" sz="1800" dirty="0"/>
              <a:t>Perform post maintenance verification</a:t>
            </a:r>
            <a:endParaRPr lang="en-IN" sz="1200" dirty="0"/>
          </a:p>
          <a:p>
            <a:pPr algn="just"/>
            <a:r>
              <a:rPr lang="en-IN" sz="1800" dirty="0"/>
              <a:t>Removal of temporary fixes where product safety is at risk</a:t>
            </a:r>
            <a:endParaRPr lang="en-IN" sz="1200" dirty="0"/>
          </a:p>
          <a:p>
            <a:pPr algn="just"/>
            <a:r>
              <a:rPr lang="en-IN" sz="1800" dirty="0"/>
              <a:t>Permanently fixed in a timely manner.</a:t>
            </a:r>
            <a:endParaRPr lang="en-IN" sz="1200" dirty="0"/>
          </a:p>
          <a:p>
            <a:r>
              <a:rPr lang="en-IN" sz="1800" dirty="0"/>
              <a:t>Use food grade lubricants, heat transfer fluids during no risk of direct / indirect contact to product.</a:t>
            </a:r>
            <a:endParaRPr lang="en-IN" sz="1200" dirty="0"/>
          </a:p>
          <a:p>
            <a:r>
              <a:rPr lang="en-IN" sz="1800" dirty="0"/>
              <a:t>Maintain Breakdown records.</a:t>
            </a:r>
            <a:endParaRPr lang="en-IN" sz="1200" dirty="0"/>
          </a:p>
          <a:p>
            <a:r>
              <a:rPr lang="en-IN" sz="1800" dirty="0"/>
              <a:t>Loose items control policy (Nut, bolts, Nails broken pieces, small parts of machine)</a:t>
            </a:r>
          </a:p>
        </p:txBody>
      </p:sp>
      <p:sp>
        <p:nvSpPr>
          <p:cNvPr id="5" name="Rectangle: Rounded Corners 4">
            <a:extLst>
              <a:ext uri="{FF2B5EF4-FFF2-40B4-BE49-F238E27FC236}">
                <a16:creationId xmlns:a16="http://schemas.microsoft.com/office/drawing/2014/main" id="{F5E0BE20-85D4-401D-96E6-87B13217E78C}"/>
              </a:ext>
            </a:extLst>
          </p:cNvPr>
          <p:cNvSpPr/>
          <p:nvPr/>
        </p:nvSpPr>
        <p:spPr>
          <a:xfrm>
            <a:off x="457200" y="2276872"/>
            <a:ext cx="8229600" cy="4079476"/>
          </a:xfrm>
          <a:prstGeom prst="roundRect">
            <a:avLst>
              <a:gd name="adj" fmla="val 8703"/>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7">
            <a:extLst>
              <a:ext uri="{FF2B5EF4-FFF2-40B4-BE49-F238E27FC236}">
                <a16:creationId xmlns:a16="http://schemas.microsoft.com/office/drawing/2014/main" id="{1174F2AB-0ABB-4DA2-9183-31BE6CD7489E}"/>
              </a:ext>
            </a:extLst>
          </p:cNvPr>
          <p:cNvSpPr>
            <a:spLocks noGrp="1"/>
          </p:cNvSpPr>
          <p:nvPr>
            <p:ph type="sldNum" sz="quarter" idx="12"/>
          </p:nvPr>
        </p:nvSpPr>
        <p:spPr bwMode="auto">
          <a:xfrm>
            <a:off x="3666728" y="6420202"/>
            <a:ext cx="2133600" cy="365125"/>
          </a:xfrm>
          <a:noFill/>
          <a:ln>
            <a:miter lim="800000"/>
            <a:headEnd/>
            <a:tailEnd/>
          </a:ln>
        </p:spPr>
        <p:txBody>
          <a:bodyPr/>
          <a:lstStyle/>
          <a:p>
            <a:fld id="{FDBA7CE1-1C6D-46CB-ACD2-5E6AE52B92D0}" type="slidenum">
              <a:rPr lang="en-US" altLang="en-US" smtClean="0"/>
              <a:pPr/>
              <a:t>192</a:t>
            </a:fld>
            <a:endParaRPr lang="en-US" altLang="en-US"/>
          </a:p>
        </p:txBody>
      </p:sp>
    </p:spTree>
    <p:extLst>
      <p:ext uri="{BB962C8B-B14F-4D97-AF65-F5344CB8AC3E}">
        <p14:creationId xmlns:p14="http://schemas.microsoft.com/office/powerpoint/2010/main" val="169835312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50" y="1370856"/>
            <a:ext cx="8420100" cy="762000"/>
          </a:xfrm>
          <a:noFill/>
          <a:scene3d>
            <a:camera prst="orthographicFront"/>
            <a:lightRig rig="threePt" dir="t"/>
          </a:scene3d>
          <a:sp3d>
            <a:bevelT w="114300" prst="artDeco"/>
          </a:sp3d>
        </p:spPr>
        <p:txBody>
          <a:bodyPr>
            <a:normAutofit/>
          </a:bodyPr>
          <a:lstStyle/>
          <a:p>
            <a:pPr>
              <a:defRPr/>
            </a:pPr>
            <a:r>
              <a:rPr lang="en-US" sz="2100" b="1" dirty="0"/>
              <a:t>7.0  Support Services  </a:t>
            </a:r>
            <a:br>
              <a:rPr lang="en-US" sz="2100" b="1" dirty="0"/>
            </a:br>
            <a:r>
              <a:rPr lang="en-US" sz="2100" b="1" dirty="0"/>
              <a:t>7.5  Cleaning &amp; Maintenance</a:t>
            </a:r>
            <a:endParaRPr lang="en-IN" sz="2100" b="1" dirty="0">
              <a:effectLst>
                <a:outerShdw blurRad="38100" dist="38100" dir="2700000" algn="tl">
                  <a:srgbClr val="000000">
                    <a:alpha val="43137"/>
                  </a:srgbClr>
                </a:outerShdw>
              </a:effectLst>
            </a:endParaRPr>
          </a:p>
        </p:txBody>
      </p:sp>
      <p:sp>
        <p:nvSpPr>
          <p:cNvPr id="6147" name="Content Placeholder 2"/>
          <p:cNvSpPr>
            <a:spLocks noGrp="1"/>
          </p:cNvSpPr>
          <p:nvPr>
            <p:ph idx="1"/>
          </p:nvPr>
        </p:nvSpPr>
        <p:spPr>
          <a:xfrm>
            <a:off x="1015194" y="2227112"/>
            <a:ext cx="5025380" cy="365774"/>
          </a:xfrm>
        </p:spPr>
        <p:txBody>
          <a:bodyPr>
            <a:normAutofit/>
          </a:bodyPr>
          <a:lstStyle/>
          <a:p>
            <a:pPr marL="0" indent="0">
              <a:buFont typeface="Arial" charset="0"/>
              <a:buNone/>
              <a:defRPr/>
            </a:pPr>
            <a:r>
              <a:rPr lang="en-IN" sz="1600" b="1" dirty="0"/>
              <a:t>Template  for Cleaning/Sanitation Program</a:t>
            </a:r>
          </a:p>
        </p:txBody>
      </p:sp>
      <p:sp>
        <p:nvSpPr>
          <p:cNvPr id="39940" name="Slide Number Placeholder 4"/>
          <p:cNvSpPr>
            <a:spLocks noGrp="1"/>
          </p:cNvSpPr>
          <p:nvPr>
            <p:ph type="sldNum" sz="quarter" idx="12"/>
          </p:nvPr>
        </p:nvSpPr>
        <p:spPr bwMode="auto">
          <a:noFill/>
          <a:ln>
            <a:miter lim="800000"/>
            <a:headEnd/>
            <a:tailEnd/>
          </a:ln>
        </p:spPr>
        <p:txBody>
          <a:bodyPr/>
          <a:lstStyle/>
          <a:p>
            <a:fld id="{0CE945A7-347B-4B0C-B20C-CA66286423CA}" type="slidenum">
              <a:rPr lang="en-US" altLang="en-US" smtClean="0"/>
              <a:pPr/>
              <a:t>193</a:t>
            </a:fld>
            <a:endParaRPr lang="en-US" altLang="en-US"/>
          </a:p>
        </p:txBody>
      </p:sp>
      <p:pic>
        <p:nvPicPr>
          <p:cNvPr id="39941" name="Picture 6" descr="C:\Users\Lenovo\Desktop\catring manual\images 2\New folder\cleaning and sanitizing program.PNG"/>
          <p:cNvPicPr>
            <a:picLocks noChangeAspect="1" noChangeArrowheads="1"/>
          </p:cNvPicPr>
          <p:nvPr/>
        </p:nvPicPr>
        <p:blipFill>
          <a:blip r:embed="rId2" cstate="print"/>
          <a:srcRect/>
          <a:stretch>
            <a:fillRect/>
          </a:stretch>
        </p:blipFill>
        <p:spPr bwMode="auto">
          <a:xfrm>
            <a:off x="1015194" y="2580637"/>
            <a:ext cx="7113612" cy="3926282"/>
          </a:xfrm>
          <a:prstGeom prst="rect">
            <a:avLst/>
          </a:prstGeom>
          <a:noFill/>
          <a:ln w="9525">
            <a:noFill/>
            <a:miter lim="800000"/>
            <a:headEnd/>
            <a:tailEnd/>
          </a:ln>
        </p:spPr>
      </p:pic>
    </p:spTree>
    <p:extLst>
      <p:ext uri="{BB962C8B-B14F-4D97-AF65-F5344CB8AC3E}">
        <p14:creationId xmlns:p14="http://schemas.microsoft.com/office/powerpoint/2010/main" val="166856458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B7DE57-30EE-4026-88C5-EAC4E61441AF}"/>
              </a:ext>
            </a:extLst>
          </p:cNvPr>
          <p:cNvPicPr>
            <a:picLocks noChangeAspect="1"/>
          </p:cNvPicPr>
          <p:nvPr/>
        </p:nvPicPr>
        <p:blipFill rotWithShape="1">
          <a:blip r:embed="rId2" cstate="print"/>
          <a:srcRect l="40303"/>
          <a:stretch/>
        </p:blipFill>
        <p:spPr>
          <a:xfrm>
            <a:off x="2339752" y="3321211"/>
            <a:ext cx="1648986" cy="2524125"/>
          </a:xfrm>
          <a:prstGeom prst="rect">
            <a:avLst/>
          </a:prstGeom>
        </p:spPr>
      </p:pic>
      <p:sp>
        <p:nvSpPr>
          <p:cNvPr id="3" name="Content Placeholder 2"/>
          <p:cNvSpPr>
            <a:spLocks noGrp="1"/>
          </p:cNvSpPr>
          <p:nvPr>
            <p:ph type="body" idx="1"/>
          </p:nvPr>
        </p:nvSpPr>
        <p:spPr>
          <a:xfrm>
            <a:off x="2483768" y="2348880"/>
            <a:ext cx="5400600" cy="1500187"/>
          </a:xfrm>
        </p:spPr>
        <p:txBody>
          <a:bodyPr>
            <a:normAutofit lnSpcReduction="10000"/>
          </a:bodyPr>
          <a:lstStyle/>
          <a:p>
            <a:pPr>
              <a:buNone/>
            </a:pPr>
            <a:r>
              <a:rPr lang="en-US" sz="3600" b="1" dirty="0">
                <a:solidFill>
                  <a:schemeClr val="tx1"/>
                </a:solidFill>
              </a:rPr>
              <a:t>7.6 </a:t>
            </a:r>
            <a:r>
              <a:rPr lang="en-IN" sz="3600" b="1" dirty="0">
                <a:solidFill>
                  <a:schemeClr val="tx1"/>
                </a:solidFill>
              </a:rPr>
              <a:t>Waste Handling</a:t>
            </a:r>
          </a:p>
          <a:p>
            <a:pPr marL="1828800">
              <a:buNone/>
            </a:pPr>
            <a:r>
              <a:rPr lang="en-US" sz="2400" b="1" dirty="0">
                <a:solidFill>
                  <a:schemeClr val="tx1"/>
                </a:solidFill>
              </a:rPr>
              <a:t>7.6.1 Waste Removal</a:t>
            </a:r>
          </a:p>
          <a:p>
            <a:pPr marL="1828800">
              <a:buNone/>
            </a:pPr>
            <a:r>
              <a:rPr lang="en-US" sz="2400" b="1" dirty="0">
                <a:solidFill>
                  <a:schemeClr val="tx1"/>
                </a:solidFill>
              </a:rPr>
              <a:t>7.6.2  Drainage System</a:t>
            </a:r>
            <a:endParaRPr lang="en-IN" sz="2400" b="1" dirty="0">
              <a:solidFill>
                <a:schemeClr val="tx1"/>
              </a:solidFill>
            </a:endParaRPr>
          </a:p>
        </p:txBody>
      </p:sp>
      <p:sp>
        <p:nvSpPr>
          <p:cNvPr id="5" name="Slide Number Placeholder 4"/>
          <p:cNvSpPr>
            <a:spLocks noGrp="1"/>
          </p:cNvSpPr>
          <p:nvPr>
            <p:ph type="sldNum" sz="quarter" idx="12"/>
          </p:nvPr>
        </p:nvSpPr>
        <p:spPr/>
        <p:txBody>
          <a:bodyPr/>
          <a:lstStyle/>
          <a:p>
            <a:fld id="{BE2412B8-9ECE-40A4-9402-DF6152856802}" type="slidenum">
              <a:rPr lang="en-IN" smtClean="0"/>
              <a:pPr/>
              <a:t>194</a:t>
            </a:fld>
            <a:endParaRPr lang="en-IN"/>
          </a:p>
        </p:txBody>
      </p:sp>
      <p:sp>
        <p:nvSpPr>
          <p:cNvPr id="2" name="Rectangle: Rounded Corners 1">
            <a:extLst>
              <a:ext uri="{FF2B5EF4-FFF2-40B4-BE49-F238E27FC236}">
                <a16:creationId xmlns:a16="http://schemas.microsoft.com/office/drawing/2014/main" id="{89AF7BF7-8F16-4264-84EA-5AA9A3F21367}"/>
              </a:ext>
            </a:extLst>
          </p:cNvPr>
          <p:cNvSpPr/>
          <p:nvPr/>
        </p:nvSpPr>
        <p:spPr>
          <a:xfrm>
            <a:off x="1259632" y="2204864"/>
            <a:ext cx="6984776" cy="3528392"/>
          </a:xfrm>
          <a:prstGeom prst="roundRect">
            <a:avLst>
              <a:gd name="adj" fmla="val 9807"/>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658745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0768"/>
            <a:ext cx="8229600" cy="778098"/>
          </a:xfrm>
          <a:noFill/>
          <a:scene3d>
            <a:camera prst="orthographicFront"/>
            <a:lightRig rig="threePt" dir="t"/>
          </a:scene3d>
          <a:sp3d>
            <a:bevelT w="114300" prst="artDeco"/>
          </a:sp3d>
        </p:spPr>
        <p:txBody>
          <a:bodyPr>
            <a:noAutofit/>
          </a:bodyPr>
          <a:lstStyle/>
          <a:p>
            <a:r>
              <a:rPr lang="en-US" sz="2100" b="1" dirty="0"/>
              <a:t>7.0  Support Services  </a:t>
            </a:r>
            <a:br>
              <a:rPr lang="en-US" sz="2100" b="1" dirty="0"/>
            </a:br>
            <a:r>
              <a:rPr lang="en-US" sz="2100" b="1" dirty="0"/>
              <a:t>7.6  Waste Handling</a:t>
            </a:r>
            <a:endParaRPr lang="en-IN" sz="2100" dirty="0"/>
          </a:p>
        </p:txBody>
      </p:sp>
      <p:sp>
        <p:nvSpPr>
          <p:cNvPr id="3" name="Content Placeholder 2"/>
          <p:cNvSpPr>
            <a:spLocks noGrp="1"/>
          </p:cNvSpPr>
          <p:nvPr>
            <p:ph idx="1"/>
          </p:nvPr>
        </p:nvSpPr>
        <p:spPr>
          <a:xfrm>
            <a:off x="3742046" y="2564904"/>
            <a:ext cx="4762872" cy="4021994"/>
          </a:xfrm>
          <a:ln>
            <a:noFill/>
          </a:ln>
        </p:spPr>
        <p:txBody>
          <a:bodyPr>
            <a:normAutofit/>
          </a:bodyPr>
          <a:lstStyle/>
          <a:p>
            <a:pPr>
              <a:buNone/>
            </a:pPr>
            <a:r>
              <a:rPr lang="en-US" sz="2000" b="1" u="sng" dirty="0"/>
              <a:t>7.6.1 Waste Removal</a:t>
            </a:r>
            <a:endParaRPr lang="en-IN" sz="2200" b="1" u="sng" dirty="0"/>
          </a:p>
          <a:p>
            <a:pPr algn="just"/>
            <a:r>
              <a:rPr lang="en-IN" sz="1800" dirty="0"/>
              <a:t>Ensure periodical removal</a:t>
            </a:r>
          </a:p>
          <a:p>
            <a:pPr algn="just"/>
            <a:r>
              <a:rPr lang="en-IN" sz="1800" dirty="0"/>
              <a:t>Covered pedal operated refuse bins at appropriate location</a:t>
            </a:r>
          </a:p>
          <a:p>
            <a:pPr algn="just"/>
            <a:r>
              <a:rPr lang="en-IN" sz="1800" dirty="0"/>
              <a:t>Regular cleaning and disinfection of refuse bins</a:t>
            </a:r>
          </a:p>
          <a:p>
            <a:pPr algn="just"/>
            <a:r>
              <a:rPr lang="en-IN" sz="1800" dirty="0"/>
              <a:t>Adequate design of refuse store to ensure cleanliness &amp; preventing pest infestation</a:t>
            </a:r>
          </a:p>
          <a:p>
            <a:pPr algn="just"/>
            <a:r>
              <a:rPr lang="en-IN" sz="1800" dirty="0"/>
              <a:t>Segregation of non-biodegradable waste</a:t>
            </a:r>
          </a:p>
          <a:p>
            <a:pPr algn="just"/>
            <a:r>
              <a:rPr lang="en-IN" sz="1800" dirty="0"/>
              <a:t>Waste disposal as per local rules and regulations.</a:t>
            </a:r>
            <a:endParaRPr lang="en-US" sz="2000" dirty="0"/>
          </a:p>
          <a:p>
            <a:pPr>
              <a:buNone/>
            </a:pPr>
            <a:endParaRPr lang="en-IN" sz="2000" dirty="0"/>
          </a:p>
          <a:p>
            <a:endParaRPr lang="en-IN" sz="2000" dirty="0"/>
          </a:p>
        </p:txBody>
      </p:sp>
      <p:sp>
        <p:nvSpPr>
          <p:cNvPr id="4" name="Slide Number Placeholder 7">
            <a:extLst>
              <a:ext uri="{FF2B5EF4-FFF2-40B4-BE49-F238E27FC236}">
                <a16:creationId xmlns:a16="http://schemas.microsoft.com/office/drawing/2014/main" id="{91652B73-FB82-402B-97FC-DDD7F93E0AEA}"/>
              </a:ext>
            </a:extLst>
          </p:cNvPr>
          <p:cNvSpPr>
            <a:spLocks noGrp="1"/>
          </p:cNvSpPr>
          <p:nvPr>
            <p:ph type="sldNum" sz="quarter" idx="12"/>
          </p:nvPr>
        </p:nvSpPr>
        <p:spPr bwMode="auto">
          <a:xfrm>
            <a:off x="3778825" y="6492875"/>
            <a:ext cx="2133600" cy="365125"/>
          </a:xfrm>
          <a:noFill/>
          <a:ln>
            <a:miter lim="800000"/>
            <a:headEnd/>
            <a:tailEnd/>
          </a:ln>
        </p:spPr>
        <p:txBody>
          <a:bodyPr/>
          <a:lstStyle/>
          <a:p>
            <a:fld id="{FDBA7CE1-1C6D-46CB-ACD2-5E6AE52B92D0}" type="slidenum">
              <a:rPr lang="en-US" altLang="en-US" smtClean="0"/>
              <a:pPr/>
              <a:t>195</a:t>
            </a:fld>
            <a:endParaRPr lang="en-US" altLang="en-US" dirty="0"/>
          </a:p>
        </p:txBody>
      </p:sp>
      <p:pic>
        <p:nvPicPr>
          <p:cNvPr id="5" name="Picture 4">
            <a:extLst>
              <a:ext uri="{FF2B5EF4-FFF2-40B4-BE49-F238E27FC236}">
                <a16:creationId xmlns:a16="http://schemas.microsoft.com/office/drawing/2014/main" id="{5177A77B-72B2-4B9C-B8B6-BE88BDBBC60E}"/>
              </a:ext>
            </a:extLst>
          </p:cNvPr>
          <p:cNvPicPr>
            <a:picLocks noChangeAspect="1"/>
          </p:cNvPicPr>
          <p:nvPr/>
        </p:nvPicPr>
        <p:blipFill>
          <a:blip r:embed="rId2" cstate="print"/>
          <a:stretch>
            <a:fillRect/>
          </a:stretch>
        </p:blipFill>
        <p:spPr>
          <a:xfrm>
            <a:off x="251520" y="2924945"/>
            <a:ext cx="3145949" cy="2952328"/>
          </a:xfrm>
          <a:prstGeom prst="rect">
            <a:avLst/>
          </a:prstGeom>
        </p:spPr>
      </p:pic>
      <p:sp>
        <p:nvSpPr>
          <p:cNvPr id="6" name="Rectangle: Rounded Corners 5">
            <a:extLst>
              <a:ext uri="{FF2B5EF4-FFF2-40B4-BE49-F238E27FC236}">
                <a16:creationId xmlns:a16="http://schemas.microsoft.com/office/drawing/2014/main" id="{46571A17-2A30-4320-8057-F1896236223E}"/>
              </a:ext>
            </a:extLst>
          </p:cNvPr>
          <p:cNvSpPr/>
          <p:nvPr/>
        </p:nvSpPr>
        <p:spPr>
          <a:xfrm>
            <a:off x="3567198" y="2430327"/>
            <a:ext cx="5112568" cy="4010520"/>
          </a:xfrm>
          <a:prstGeom prst="roundRect">
            <a:avLst>
              <a:gd name="adj" fmla="val 7279"/>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295928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4704"/>
            <a:ext cx="9161349" cy="530696"/>
          </a:xfrm>
        </p:spPr>
        <p:txBody>
          <a:bodyPr/>
          <a:lstStyle/>
          <a:p>
            <a:pPr>
              <a:defRPr/>
            </a:pPr>
            <a:r>
              <a:rPr lang="en-IN" sz="3200" b="1" dirty="0">
                <a:solidFill>
                  <a:srgbClr val="000000"/>
                </a:solidFill>
                <a:effectLst>
                  <a:outerShdw blurRad="38100" dist="38100" dir="2700000" algn="tl">
                    <a:srgbClr val="000000">
                      <a:alpha val="43137"/>
                    </a:srgbClr>
                  </a:outerShdw>
                </a:effectLst>
              </a:rPr>
              <a:t>Support Services</a:t>
            </a:r>
            <a:endParaRPr lang="en-IN" sz="3200" b="1" dirty="0">
              <a:effectLst>
                <a:outerShdw blurRad="38100" dist="38100" dir="2700000" algn="tl">
                  <a:srgbClr val="000000">
                    <a:alpha val="43137"/>
                  </a:srgbClr>
                </a:outerShdw>
              </a:effectLst>
            </a:endParaRPr>
          </a:p>
        </p:txBody>
      </p:sp>
      <p:sp>
        <p:nvSpPr>
          <p:cNvPr id="46083" name="Content Placeholder 2"/>
          <p:cNvSpPr>
            <a:spLocks noGrp="1"/>
          </p:cNvSpPr>
          <p:nvPr>
            <p:ph idx="1"/>
          </p:nvPr>
        </p:nvSpPr>
        <p:spPr>
          <a:xfrm>
            <a:off x="228600" y="1698782"/>
            <a:ext cx="5639544" cy="533400"/>
          </a:xfrm>
        </p:spPr>
        <p:txBody>
          <a:bodyPr/>
          <a:lstStyle/>
          <a:p>
            <a:pPr algn="ctr">
              <a:buFont typeface="Arial" charset="0"/>
              <a:buNone/>
            </a:pPr>
            <a:r>
              <a:rPr lang="en-IN" sz="2400" u="sng" dirty="0"/>
              <a:t>Drainage and waste disposal</a:t>
            </a:r>
          </a:p>
          <a:p>
            <a:pPr algn="just">
              <a:buFont typeface="Arial" charset="0"/>
              <a:buNone/>
            </a:pPr>
            <a:endParaRPr lang="en-IN" sz="2000" dirty="0"/>
          </a:p>
        </p:txBody>
      </p:sp>
      <p:sp>
        <p:nvSpPr>
          <p:cNvPr id="46084" name="Slide Number Placeholder 3"/>
          <p:cNvSpPr>
            <a:spLocks noGrp="1"/>
          </p:cNvSpPr>
          <p:nvPr>
            <p:ph type="sldNum" sz="quarter" idx="12"/>
          </p:nvPr>
        </p:nvSpPr>
        <p:spPr bwMode="auto">
          <a:noFill/>
          <a:ln>
            <a:miter lim="800000"/>
            <a:headEnd/>
            <a:tailEnd/>
          </a:ln>
        </p:spPr>
        <p:txBody>
          <a:bodyPr/>
          <a:lstStyle/>
          <a:p>
            <a:fld id="{F22D47C6-779F-4B05-BB05-4636F6F75C2E}" type="slidenum">
              <a:rPr lang="en-US" altLang="en-US" smtClean="0"/>
              <a:pPr/>
              <a:t>196</a:t>
            </a:fld>
            <a:endParaRPr lang="en-US" altLang="en-US"/>
          </a:p>
        </p:txBody>
      </p:sp>
      <p:pic>
        <p:nvPicPr>
          <p:cNvPr id="46085" name="Picture 5" descr="Untitledsdvazv.png"/>
          <p:cNvPicPr>
            <a:picLocks noChangeAspect="1"/>
          </p:cNvPicPr>
          <p:nvPr/>
        </p:nvPicPr>
        <p:blipFill>
          <a:blip r:embed="rId2" cstate="print"/>
          <a:srcRect/>
          <a:stretch>
            <a:fillRect/>
          </a:stretch>
        </p:blipFill>
        <p:spPr bwMode="auto">
          <a:xfrm>
            <a:off x="516632" y="2219606"/>
            <a:ext cx="5639544" cy="4244818"/>
          </a:xfrm>
          <a:prstGeom prst="rect">
            <a:avLst/>
          </a:prstGeom>
          <a:noFill/>
          <a:ln w="9525">
            <a:noFill/>
            <a:miter lim="800000"/>
            <a:headEnd/>
            <a:tailEnd/>
          </a:ln>
        </p:spPr>
      </p:pic>
      <p:sp>
        <p:nvSpPr>
          <p:cNvPr id="7" name="Rectangle 6"/>
          <p:cNvSpPr/>
          <p:nvPr/>
        </p:nvSpPr>
        <p:spPr>
          <a:xfrm>
            <a:off x="6156176" y="2954207"/>
            <a:ext cx="2530624" cy="2800767"/>
          </a:xfrm>
          <a:prstGeom prst="rect">
            <a:avLst/>
          </a:prstGeom>
          <a:ln w="19050">
            <a:solidFill>
              <a:schemeClr val="accent3">
                <a:lumMod val="75000"/>
              </a:schemeClr>
            </a:solidFill>
          </a:ln>
        </p:spPr>
        <p:txBody>
          <a:bodyPr wrap="square">
            <a:spAutoFit/>
          </a:bodyPr>
          <a:lstStyle/>
          <a:p>
            <a:pPr>
              <a:defRPr/>
            </a:pPr>
            <a:r>
              <a:rPr lang="en-US" altLang="en-US" sz="1600" b="1" dirty="0">
                <a:solidFill>
                  <a:prstClr val="black"/>
                </a:solidFill>
                <a:latin typeface="+mn-lt"/>
              </a:rPr>
              <a:t>Classification of Wastes</a:t>
            </a:r>
          </a:p>
          <a:p>
            <a:pPr>
              <a:defRPr/>
            </a:pPr>
            <a:endParaRPr lang="en-US" altLang="en-US" sz="1600" dirty="0">
              <a:solidFill>
                <a:prstClr val="black"/>
              </a:solidFill>
              <a:latin typeface="+mn-lt"/>
            </a:endParaRPr>
          </a:p>
          <a:p>
            <a:pPr>
              <a:defRPr/>
            </a:pPr>
            <a:r>
              <a:rPr lang="en-US" altLang="en-US" sz="1600" b="1" dirty="0">
                <a:solidFill>
                  <a:prstClr val="black"/>
                </a:solidFill>
                <a:latin typeface="+mn-lt"/>
              </a:rPr>
              <a:t>Bio-degradable - </a:t>
            </a:r>
            <a:r>
              <a:rPr lang="en-US" altLang="en-US" sz="1600" dirty="0">
                <a:solidFill>
                  <a:prstClr val="black"/>
                </a:solidFill>
                <a:latin typeface="+mn-lt"/>
              </a:rPr>
              <a:t>can be degraded (paper, wood, fruits and others)</a:t>
            </a:r>
          </a:p>
          <a:p>
            <a:pPr>
              <a:defRPr/>
            </a:pPr>
            <a:endParaRPr lang="en-US" altLang="en-US" sz="1600" dirty="0">
              <a:solidFill>
                <a:prstClr val="black"/>
              </a:solidFill>
              <a:latin typeface="+mn-lt"/>
            </a:endParaRPr>
          </a:p>
          <a:p>
            <a:pPr>
              <a:defRPr/>
            </a:pPr>
            <a:r>
              <a:rPr lang="en-US" altLang="en-US" sz="1600" b="1" dirty="0">
                <a:solidFill>
                  <a:prstClr val="black"/>
                </a:solidFill>
                <a:latin typeface="+mn-lt"/>
              </a:rPr>
              <a:t>Non-biodegradable - </a:t>
            </a:r>
            <a:r>
              <a:rPr lang="en-US" altLang="en-US" sz="1600" dirty="0">
                <a:solidFill>
                  <a:prstClr val="black"/>
                </a:solidFill>
                <a:latin typeface="+mn-lt"/>
              </a:rPr>
              <a:t>cannot be degraded (plastics, bottles, old machines, cans, Styrofoam containers and others)</a:t>
            </a:r>
          </a:p>
        </p:txBody>
      </p:sp>
    </p:spTree>
    <p:extLst>
      <p:ext uri="{BB962C8B-B14F-4D97-AF65-F5344CB8AC3E}">
        <p14:creationId xmlns:p14="http://schemas.microsoft.com/office/powerpoint/2010/main" val="121652804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4" y="836712"/>
            <a:ext cx="9144000" cy="504056"/>
          </a:xfrm>
        </p:spPr>
        <p:txBody>
          <a:bodyPr/>
          <a:lstStyle/>
          <a:p>
            <a:pPr>
              <a:defRPr/>
            </a:pPr>
            <a:r>
              <a:rPr lang="en-IN" sz="3200" b="1" dirty="0">
                <a:solidFill>
                  <a:srgbClr val="000000"/>
                </a:solidFill>
                <a:effectLst>
                  <a:outerShdw blurRad="38100" dist="38100" dir="2700000" algn="tl">
                    <a:srgbClr val="000000">
                      <a:alpha val="43137"/>
                    </a:srgbClr>
                  </a:outerShdw>
                </a:effectLst>
              </a:rPr>
              <a:t>Support Services</a:t>
            </a:r>
            <a:endParaRPr lang="en-IN" sz="3200" b="1" dirty="0">
              <a:effectLst>
                <a:outerShdw blurRad="38100" dist="38100" dir="2700000" algn="tl">
                  <a:srgbClr val="000000">
                    <a:alpha val="43137"/>
                  </a:srgbClr>
                </a:outerShdw>
              </a:effectLst>
            </a:endParaRPr>
          </a:p>
        </p:txBody>
      </p:sp>
      <p:pic>
        <p:nvPicPr>
          <p:cNvPr id="32771" name="Picture 2" descr="C:\Users\Lenovo\Desktop\catring manual\For FSSAI book\8 support services\IMG_7307.JPG"/>
          <p:cNvPicPr>
            <a:picLocks noGrp="1" noChangeAspect="1" noChangeArrowheads="1"/>
          </p:cNvPicPr>
          <p:nvPr>
            <p:ph idx="1"/>
          </p:nvPr>
        </p:nvPicPr>
        <p:blipFill>
          <a:blip r:embed="rId2" cstate="print"/>
          <a:srcRect/>
          <a:stretch>
            <a:fillRect/>
          </a:stretch>
        </p:blipFill>
        <p:spPr>
          <a:xfrm>
            <a:off x="400050" y="1511920"/>
            <a:ext cx="8343900" cy="4568042"/>
          </a:xfrm>
          <a:effectLst>
            <a:outerShdw blurRad="190500" algn="tl" rotWithShape="0">
              <a:srgbClr val="000000">
                <a:alpha val="70000"/>
              </a:srgbClr>
            </a:outerShdw>
          </a:effectLst>
        </p:spPr>
      </p:pic>
      <p:sp>
        <p:nvSpPr>
          <p:cNvPr id="47108" name="Rectangle 3"/>
          <p:cNvSpPr>
            <a:spLocks noChangeArrowheads="1"/>
          </p:cNvSpPr>
          <p:nvPr/>
        </p:nvSpPr>
        <p:spPr bwMode="auto">
          <a:xfrm>
            <a:off x="7803" y="6156324"/>
            <a:ext cx="9144000" cy="338138"/>
          </a:xfrm>
          <a:prstGeom prst="rect">
            <a:avLst/>
          </a:prstGeom>
          <a:noFill/>
          <a:ln w="9525">
            <a:noFill/>
            <a:miter lim="800000"/>
            <a:headEnd/>
            <a:tailEnd/>
          </a:ln>
        </p:spPr>
        <p:txBody>
          <a:bodyPr>
            <a:spAutoFit/>
          </a:bodyPr>
          <a:lstStyle/>
          <a:p>
            <a:pPr algn="ctr"/>
            <a:r>
              <a:rPr lang="en-IN" sz="1600" b="1" dirty="0"/>
              <a:t>Clean and sanitized, segregated waste bin system with lids and inner linings</a:t>
            </a:r>
          </a:p>
        </p:txBody>
      </p:sp>
      <p:sp>
        <p:nvSpPr>
          <p:cNvPr id="47109" name="Slide Number Placeholder 4"/>
          <p:cNvSpPr>
            <a:spLocks noGrp="1"/>
          </p:cNvSpPr>
          <p:nvPr>
            <p:ph type="sldNum" sz="quarter" idx="12"/>
          </p:nvPr>
        </p:nvSpPr>
        <p:spPr bwMode="auto">
          <a:noFill/>
          <a:ln>
            <a:miter lim="800000"/>
            <a:headEnd/>
            <a:tailEnd/>
          </a:ln>
        </p:spPr>
        <p:txBody>
          <a:bodyPr/>
          <a:lstStyle/>
          <a:p>
            <a:fld id="{83A2EEE1-8D5C-485B-AC25-6F24BCA97E1C}" type="slidenum">
              <a:rPr lang="en-US" altLang="en-US" smtClean="0"/>
              <a:pPr/>
              <a:t>197</a:t>
            </a:fld>
            <a:endParaRPr lang="en-US" altLang="en-US"/>
          </a:p>
        </p:txBody>
      </p:sp>
    </p:spTree>
    <p:extLst>
      <p:ext uri="{BB962C8B-B14F-4D97-AF65-F5344CB8AC3E}">
        <p14:creationId xmlns:p14="http://schemas.microsoft.com/office/powerpoint/2010/main" val="196751119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542" y="764704"/>
            <a:ext cx="8193258" cy="762000"/>
          </a:xfrm>
        </p:spPr>
        <p:txBody>
          <a:bodyPr/>
          <a:lstStyle/>
          <a:p>
            <a:pPr>
              <a:defRPr/>
            </a:pPr>
            <a:r>
              <a:rPr lang="en-IN" sz="3200" b="1" dirty="0">
                <a:solidFill>
                  <a:srgbClr val="000000"/>
                </a:solidFill>
                <a:effectLst>
                  <a:outerShdw blurRad="38100" dist="38100" dir="2700000" algn="tl">
                    <a:srgbClr val="000000">
                      <a:alpha val="43137"/>
                    </a:srgbClr>
                  </a:outerShdw>
                </a:effectLst>
              </a:rPr>
              <a:t>Support Services</a:t>
            </a:r>
            <a:endParaRPr lang="en-IN" sz="3200" b="1" dirty="0">
              <a:effectLst>
                <a:outerShdw blurRad="38100" dist="38100" dir="2700000" algn="tl">
                  <a:srgbClr val="000000">
                    <a:alpha val="43137"/>
                  </a:srgbClr>
                </a:outerShdw>
              </a:effectLst>
            </a:endParaRPr>
          </a:p>
        </p:txBody>
      </p:sp>
      <p:pic>
        <p:nvPicPr>
          <p:cNvPr id="34819" name="Content Placeholder 4" descr="waste disposal.PNG"/>
          <p:cNvPicPr>
            <a:picLocks noGrp="1" noChangeAspect="1"/>
          </p:cNvPicPr>
          <p:nvPr>
            <p:ph idx="1"/>
          </p:nvPr>
        </p:nvPicPr>
        <p:blipFill>
          <a:blip r:embed="rId2" cstate="print"/>
          <a:srcRect/>
          <a:stretch>
            <a:fillRect/>
          </a:stretch>
        </p:blipFill>
        <p:spPr>
          <a:xfrm>
            <a:off x="590090" y="1512267"/>
            <a:ext cx="7963819" cy="4858521"/>
          </a:xfrm>
          <a:effectLst>
            <a:outerShdw blurRad="190500" algn="tl" rotWithShape="0">
              <a:srgbClr val="000000">
                <a:alpha val="70000"/>
              </a:srgbClr>
            </a:outerShdw>
          </a:effectLst>
        </p:spPr>
      </p:pic>
      <p:sp>
        <p:nvSpPr>
          <p:cNvPr id="49156" name="Slide Number Placeholder 3"/>
          <p:cNvSpPr>
            <a:spLocks noGrp="1"/>
          </p:cNvSpPr>
          <p:nvPr>
            <p:ph type="sldNum" sz="quarter" idx="12"/>
          </p:nvPr>
        </p:nvSpPr>
        <p:spPr bwMode="auto">
          <a:noFill/>
          <a:ln>
            <a:miter lim="800000"/>
            <a:headEnd/>
            <a:tailEnd/>
          </a:ln>
        </p:spPr>
        <p:txBody>
          <a:bodyPr/>
          <a:lstStyle/>
          <a:p>
            <a:fld id="{D0C19880-8E89-4EA5-92DA-6609828D8303}" type="slidenum">
              <a:rPr lang="en-US" altLang="en-US" smtClean="0"/>
              <a:pPr/>
              <a:t>198</a:t>
            </a:fld>
            <a:endParaRPr lang="en-US" altLang="en-US"/>
          </a:p>
        </p:txBody>
      </p:sp>
    </p:spTree>
    <p:extLst>
      <p:ext uri="{BB962C8B-B14F-4D97-AF65-F5344CB8AC3E}">
        <p14:creationId xmlns:p14="http://schemas.microsoft.com/office/powerpoint/2010/main" val="83549319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229600" cy="792088"/>
          </a:xfrm>
          <a:noFill/>
          <a:scene3d>
            <a:camera prst="orthographicFront"/>
            <a:lightRig rig="threePt" dir="t"/>
          </a:scene3d>
          <a:sp3d>
            <a:bevelT w="114300" prst="artDeco"/>
          </a:sp3d>
        </p:spPr>
        <p:txBody>
          <a:bodyPr>
            <a:noAutofit/>
          </a:bodyPr>
          <a:lstStyle/>
          <a:p>
            <a:r>
              <a:rPr lang="en-US" sz="2100" b="1" dirty="0"/>
              <a:t>7.0  Support Services  </a:t>
            </a:r>
            <a:br>
              <a:rPr lang="en-US" sz="2100" b="1" dirty="0"/>
            </a:br>
            <a:r>
              <a:rPr lang="en-US" sz="2100" b="1" dirty="0"/>
              <a:t>7.6  Waste Handling</a:t>
            </a:r>
            <a:endParaRPr lang="en-IN" sz="2100" dirty="0"/>
          </a:p>
        </p:txBody>
      </p:sp>
      <p:sp>
        <p:nvSpPr>
          <p:cNvPr id="3" name="Content Placeholder 2"/>
          <p:cNvSpPr>
            <a:spLocks noGrp="1"/>
          </p:cNvSpPr>
          <p:nvPr>
            <p:ph idx="1"/>
          </p:nvPr>
        </p:nvSpPr>
        <p:spPr>
          <a:xfrm>
            <a:off x="457200" y="2276872"/>
            <a:ext cx="4280979" cy="3960440"/>
          </a:xfrm>
          <a:ln>
            <a:solidFill>
              <a:schemeClr val="accent2">
                <a:lumMod val="50000"/>
              </a:schemeClr>
            </a:solidFill>
          </a:ln>
        </p:spPr>
        <p:txBody>
          <a:bodyPr>
            <a:noAutofit/>
          </a:bodyPr>
          <a:lstStyle/>
          <a:p>
            <a:pPr>
              <a:buNone/>
            </a:pPr>
            <a:r>
              <a:rPr lang="en-US" sz="1600" b="1" u="sng" dirty="0"/>
              <a:t>7.6.2  Drainage System</a:t>
            </a:r>
          </a:p>
          <a:p>
            <a:pPr>
              <a:buNone/>
            </a:pPr>
            <a:endParaRPr lang="en-US" sz="1600" b="1" u="sng" dirty="0"/>
          </a:p>
          <a:p>
            <a:pPr algn="just">
              <a:buFont typeface="Wingdings" panose="05000000000000000000" pitchFamily="2" charset="2"/>
              <a:buChar char="Ø"/>
            </a:pPr>
            <a:r>
              <a:rPr lang="en-IN" sz="1400" dirty="0"/>
              <a:t>Adequate drainage &amp; waste disposal systems to prevent food / potable water supply contamination</a:t>
            </a:r>
          </a:p>
          <a:p>
            <a:pPr algn="just">
              <a:buFont typeface="Wingdings" panose="05000000000000000000" pitchFamily="2" charset="2"/>
              <a:buChar char="Ø"/>
            </a:pPr>
            <a:r>
              <a:rPr lang="en-IN" sz="1400" u="sng" dirty="0"/>
              <a:t>Adequate designed drains to:</a:t>
            </a:r>
          </a:p>
          <a:p>
            <a:pPr algn="just"/>
            <a:r>
              <a:rPr lang="en-IN" sz="1400" dirty="0"/>
              <a:t>Meet expected flow load </a:t>
            </a:r>
          </a:p>
          <a:p>
            <a:pPr algn="just"/>
            <a:r>
              <a:rPr lang="en-IN" sz="1400" dirty="0"/>
              <a:t>Prevent accumulation </a:t>
            </a:r>
          </a:p>
          <a:p>
            <a:pPr algn="just"/>
            <a:r>
              <a:rPr lang="en-IN" sz="1400" dirty="0"/>
              <a:t>Back flow of waste water</a:t>
            </a:r>
          </a:p>
          <a:p>
            <a:pPr algn="just"/>
            <a:r>
              <a:rPr lang="en-IN" sz="1400" dirty="0"/>
              <a:t>Permit easy cleaning and inspection</a:t>
            </a:r>
          </a:p>
          <a:p>
            <a:pPr algn="just">
              <a:buFont typeface="Wingdings" panose="05000000000000000000" pitchFamily="2" charset="2"/>
              <a:buChar char="Ø"/>
            </a:pPr>
            <a:r>
              <a:rPr lang="en-IN" sz="1400" dirty="0"/>
              <a:t>Appropriate traps to capture contaminants</a:t>
            </a:r>
          </a:p>
          <a:p>
            <a:pPr algn="just">
              <a:buFont typeface="Wingdings" panose="05000000000000000000" pitchFamily="2" charset="2"/>
              <a:buChar char="Ø"/>
            </a:pPr>
            <a:r>
              <a:rPr lang="en-IN" sz="1400" dirty="0"/>
              <a:t>Sewage / Effluents disposal (solid, liquid and gas) as per Factory / Environment Pollution Control Board requirements</a:t>
            </a:r>
            <a:endParaRPr lang="en-IN" sz="1600" dirty="0"/>
          </a:p>
        </p:txBody>
      </p:sp>
      <p:sp>
        <p:nvSpPr>
          <p:cNvPr id="4" name="Slide Number Placeholder 7">
            <a:extLst>
              <a:ext uri="{FF2B5EF4-FFF2-40B4-BE49-F238E27FC236}">
                <a16:creationId xmlns:a16="http://schemas.microsoft.com/office/drawing/2014/main" id="{6D8AA016-9D3B-4816-8D1F-7EF99DC651C1}"/>
              </a:ext>
            </a:extLst>
          </p:cNvPr>
          <p:cNvSpPr>
            <a:spLocks noGrp="1"/>
          </p:cNvSpPr>
          <p:nvPr>
            <p:ph type="sldNum" sz="quarter" idx="12"/>
          </p:nvPr>
        </p:nvSpPr>
        <p:spPr bwMode="auto">
          <a:xfrm>
            <a:off x="3515544" y="6381328"/>
            <a:ext cx="2133600" cy="365125"/>
          </a:xfrm>
          <a:noFill/>
          <a:ln>
            <a:miter lim="800000"/>
            <a:headEnd/>
            <a:tailEnd/>
          </a:ln>
        </p:spPr>
        <p:txBody>
          <a:bodyPr/>
          <a:lstStyle/>
          <a:p>
            <a:fld id="{FDBA7CE1-1C6D-46CB-ACD2-5E6AE52B92D0}" type="slidenum">
              <a:rPr lang="en-US" altLang="en-US" smtClean="0"/>
              <a:pPr/>
              <a:t>199</a:t>
            </a:fld>
            <a:endParaRPr lang="en-US" altLang="en-US" dirty="0"/>
          </a:p>
        </p:txBody>
      </p:sp>
      <p:pic>
        <p:nvPicPr>
          <p:cNvPr id="5" name="Picture 4">
            <a:extLst>
              <a:ext uri="{FF2B5EF4-FFF2-40B4-BE49-F238E27FC236}">
                <a16:creationId xmlns:a16="http://schemas.microsoft.com/office/drawing/2014/main" id="{138D2E94-323A-4604-9312-502D36B447BB}"/>
              </a:ext>
            </a:extLst>
          </p:cNvPr>
          <p:cNvPicPr>
            <a:picLocks noChangeAspect="1"/>
          </p:cNvPicPr>
          <p:nvPr/>
        </p:nvPicPr>
        <p:blipFill>
          <a:blip r:embed="rId2" cstate="print"/>
          <a:stretch>
            <a:fillRect/>
          </a:stretch>
        </p:blipFill>
        <p:spPr>
          <a:xfrm>
            <a:off x="5436096" y="2276872"/>
            <a:ext cx="3045937" cy="1731024"/>
          </a:xfrm>
          <a:prstGeom prst="rect">
            <a:avLst/>
          </a:prstGeom>
          <a:ln w="28575">
            <a:solidFill>
              <a:schemeClr val="accent3">
                <a:lumMod val="75000"/>
              </a:schemeClr>
            </a:solidFill>
          </a:ln>
        </p:spPr>
      </p:pic>
      <p:pic>
        <p:nvPicPr>
          <p:cNvPr id="6" name="Picture 5">
            <a:extLst>
              <a:ext uri="{FF2B5EF4-FFF2-40B4-BE49-F238E27FC236}">
                <a16:creationId xmlns:a16="http://schemas.microsoft.com/office/drawing/2014/main" id="{CBDAD379-D4EC-4C07-A421-12C766D55D30}"/>
              </a:ext>
            </a:extLst>
          </p:cNvPr>
          <p:cNvPicPr>
            <a:picLocks noChangeAspect="1"/>
          </p:cNvPicPr>
          <p:nvPr/>
        </p:nvPicPr>
        <p:blipFill>
          <a:blip r:embed="rId3" cstate="print"/>
          <a:stretch>
            <a:fillRect/>
          </a:stretch>
        </p:blipFill>
        <p:spPr>
          <a:xfrm>
            <a:off x="5436096" y="4251871"/>
            <a:ext cx="3045937" cy="1985441"/>
          </a:xfrm>
          <a:prstGeom prst="rect">
            <a:avLst/>
          </a:prstGeom>
          <a:ln w="28575">
            <a:solidFill>
              <a:schemeClr val="accent3">
                <a:lumMod val="75000"/>
              </a:schemeClr>
            </a:solidFill>
          </a:ln>
        </p:spPr>
      </p:pic>
    </p:spTree>
    <p:extLst>
      <p:ext uri="{BB962C8B-B14F-4D97-AF65-F5344CB8AC3E}">
        <p14:creationId xmlns:p14="http://schemas.microsoft.com/office/powerpoint/2010/main" val="3298749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20409"/>
          <a:stretch/>
        </p:blipFill>
        <p:spPr>
          <a:xfrm>
            <a:off x="2411760" y="4869160"/>
            <a:ext cx="1513047" cy="1260207"/>
          </a:xfrm>
          <a:prstGeom prst="rect">
            <a:avLst/>
          </a:prstGeom>
        </p:spPr>
      </p:pic>
      <p:pic>
        <p:nvPicPr>
          <p:cNvPr id="10" name="Picture 9">
            <a:extLst>
              <a:ext uri="{FF2B5EF4-FFF2-40B4-BE49-F238E27FC236}">
                <a16:creationId xmlns:a16="http://schemas.microsoft.com/office/drawing/2014/main" id="{D0CDD70D-DC35-4264-9C5B-0671788DB8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0337" y="6165304"/>
            <a:ext cx="1739344" cy="630197"/>
          </a:xfrm>
          <a:prstGeom prst="rect">
            <a:avLst/>
          </a:prstGeom>
        </p:spPr>
      </p:pic>
      <p:pic>
        <p:nvPicPr>
          <p:cNvPr id="8" name="Picture 7">
            <a:extLst>
              <a:ext uri="{FF2B5EF4-FFF2-40B4-BE49-F238E27FC236}">
                <a16:creationId xmlns:a16="http://schemas.microsoft.com/office/drawing/2014/main" id="{8CBCC690-AF36-4FC0-9832-71C85FB17E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r="8865"/>
          <a:stretch/>
        </p:blipFill>
        <p:spPr>
          <a:xfrm>
            <a:off x="0" y="4869160"/>
            <a:ext cx="2411760" cy="1260208"/>
          </a:xfrm>
          <a:prstGeom prst="rect">
            <a:avLst/>
          </a:prstGeom>
        </p:spPr>
      </p:pic>
      <p:pic>
        <p:nvPicPr>
          <p:cNvPr id="4" name="Picture 3">
            <a:extLst>
              <a:ext uri="{FF2B5EF4-FFF2-40B4-BE49-F238E27FC236}">
                <a16:creationId xmlns:a16="http://schemas.microsoft.com/office/drawing/2014/main" id="{023DF4D2-F7AC-4269-B53F-B538DCC60E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03570" y="4869160"/>
            <a:ext cx="1747285" cy="1260208"/>
          </a:xfrm>
          <a:prstGeom prst="rect">
            <a:avLst/>
          </a:prstGeom>
          <a:ln>
            <a:noFill/>
          </a:ln>
        </p:spPr>
      </p:pic>
      <p:pic>
        <p:nvPicPr>
          <p:cNvPr id="6" name="Picture 5">
            <a:extLst>
              <a:ext uri="{FF2B5EF4-FFF2-40B4-BE49-F238E27FC236}">
                <a16:creationId xmlns:a16="http://schemas.microsoft.com/office/drawing/2014/main" id="{2EC27A22-1A2C-4CD3-B56C-E1BE104E55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60525" y="4869160"/>
            <a:ext cx="1245918" cy="1264226"/>
          </a:xfrm>
          <a:prstGeom prst="rect">
            <a:avLst/>
          </a:prstGeom>
        </p:spPr>
      </p:pic>
      <p:pic>
        <p:nvPicPr>
          <p:cNvPr id="12" name="Picture 11">
            <a:extLst>
              <a:ext uri="{FF2B5EF4-FFF2-40B4-BE49-F238E27FC236}">
                <a16:creationId xmlns:a16="http://schemas.microsoft.com/office/drawing/2014/main" id="{4BBCD452-8F40-4043-953C-24F99670F86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36128"/>
          <a:stretch/>
        </p:blipFill>
        <p:spPr>
          <a:xfrm>
            <a:off x="3889383" y="4869160"/>
            <a:ext cx="2304256" cy="1260208"/>
          </a:xfrm>
          <a:prstGeom prst="rect">
            <a:avLst/>
          </a:prstGeom>
        </p:spPr>
      </p:pic>
      <p:sp>
        <p:nvSpPr>
          <p:cNvPr id="16" name="TextBox 15">
            <a:extLst>
              <a:ext uri="{FF2B5EF4-FFF2-40B4-BE49-F238E27FC236}">
                <a16:creationId xmlns:a16="http://schemas.microsoft.com/office/drawing/2014/main" id="{046CF6A7-7956-4938-915C-D329D7186D90}"/>
              </a:ext>
            </a:extLst>
          </p:cNvPr>
          <p:cNvSpPr txBox="1"/>
          <p:nvPr/>
        </p:nvSpPr>
        <p:spPr>
          <a:xfrm>
            <a:off x="791579" y="2296776"/>
            <a:ext cx="7560841" cy="1708288"/>
          </a:xfrm>
          <a:prstGeom prst="rect">
            <a:avLst/>
          </a:prstGeom>
          <a:noFill/>
          <a:scene3d>
            <a:camera prst="orthographicFront"/>
            <a:lightRig rig="threePt" dir="t"/>
          </a:scene3d>
          <a:sp3d>
            <a:bevelT/>
          </a:sp3d>
        </p:spPr>
        <p:txBody>
          <a:bodyPr wrap="square">
            <a:spAutoFit/>
          </a:bodyPr>
          <a:lstStyle/>
          <a:p>
            <a:pPr algn="ctr">
              <a:lnSpc>
                <a:spcPct val="120000"/>
              </a:lnSpc>
              <a:defRPr/>
            </a:pPr>
            <a:r>
              <a:rPr lang="en-US" sz="3000" b="1" dirty="0">
                <a:solidFill>
                  <a:schemeClr val="accent3">
                    <a:lumMod val="50000"/>
                  </a:schemeClr>
                </a:solidFill>
                <a:latin typeface="Microsoft YaHei UI" panose="020B0503020204020204" pitchFamily="34" charset="-122"/>
                <a:ea typeface="Microsoft YaHei UI" panose="020B0503020204020204" pitchFamily="34" charset="-122"/>
              </a:rPr>
              <a:t>Good Manufacturing, Hygienic and Sanitary Practices for </a:t>
            </a:r>
          </a:p>
          <a:p>
            <a:pPr algn="ctr">
              <a:lnSpc>
                <a:spcPct val="120000"/>
              </a:lnSpc>
              <a:defRPr/>
            </a:pPr>
            <a:r>
              <a:rPr lang="en-US" sz="3000" b="1" dirty="0">
                <a:solidFill>
                  <a:schemeClr val="accent3">
                    <a:lumMod val="50000"/>
                  </a:schemeClr>
                </a:solidFill>
                <a:latin typeface="Microsoft YaHei UI" panose="020B0503020204020204" pitchFamily="34" charset="-122"/>
                <a:ea typeface="Microsoft YaHei UI" panose="020B0503020204020204" pitchFamily="34" charset="-122"/>
              </a:rPr>
              <a:t>Health Supplements  &amp; Nutraceuticals </a:t>
            </a:r>
          </a:p>
        </p:txBody>
      </p:sp>
      <p:sp>
        <p:nvSpPr>
          <p:cNvPr id="18" name="TextBox 17">
            <a:extLst>
              <a:ext uri="{FF2B5EF4-FFF2-40B4-BE49-F238E27FC236}">
                <a16:creationId xmlns:a16="http://schemas.microsoft.com/office/drawing/2014/main" id="{730C2776-FC73-4B02-B0D8-E08136FAC386}"/>
              </a:ext>
            </a:extLst>
          </p:cNvPr>
          <p:cNvSpPr txBox="1"/>
          <p:nvPr/>
        </p:nvSpPr>
        <p:spPr>
          <a:xfrm>
            <a:off x="1348489" y="4211796"/>
            <a:ext cx="6818918" cy="369332"/>
          </a:xfrm>
          <a:prstGeom prst="rect">
            <a:avLst/>
          </a:prstGeom>
          <a:noFill/>
        </p:spPr>
        <p:txBody>
          <a:bodyPr wrap="none" rtlCol="0">
            <a:spAutoFit/>
          </a:bodyPr>
          <a:lstStyle/>
          <a:p>
            <a:r>
              <a:rPr lang="en-US" b="1" i="1" dirty="0">
                <a:latin typeface="Arial" panose="020B0604020202020204" pitchFamily="34" charset="0"/>
                <a:ea typeface="Microsoft YaHei UI" panose="020B0503020204020204" pitchFamily="34" charset="-122"/>
                <a:cs typeface="Arial" panose="020B0604020202020204" pitchFamily="34" charset="0"/>
              </a:rPr>
              <a:t>Based on Schedule 4 Part 2, Food Safety and Standards Act </a:t>
            </a:r>
          </a:p>
        </p:txBody>
      </p:sp>
      <p:sp>
        <p:nvSpPr>
          <p:cNvPr id="19" name="TextBox 18">
            <a:extLst>
              <a:ext uri="{FF2B5EF4-FFF2-40B4-BE49-F238E27FC236}">
                <a16:creationId xmlns:a16="http://schemas.microsoft.com/office/drawing/2014/main" id="{50896893-C7E2-4602-A59D-231706C6F2E7}"/>
              </a:ext>
            </a:extLst>
          </p:cNvPr>
          <p:cNvSpPr txBox="1"/>
          <p:nvPr/>
        </p:nvSpPr>
        <p:spPr>
          <a:xfrm>
            <a:off x="903606" y="1390034"/>
            <a:ext cx="7384965" cy="769441"/>
          </a:xfrm>
          <a:prstGeom prst="rect">
            <a:avLst/>
          </a:prstGeom>
          <a:noFill/>
        </p:spPr>
        <p:txBody>
          <a:bodyPr wrap="square" rtlCol="0">
            <a:spAutoFit/>
          </a:bodyPr>
          <a:lstStyle/>
          <a:p>
            <a:r>
              <a:rPr lang="en-US" sz="4400" dirty="0">
                <a:solidFill>
                  <a:schemeClr val="accent6">
                    <a:lumMod val="75000"/>
                  </a:scheme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Times New Roman" panose="02020603050405020304" pitchFamily="18" charset="0"/>
              </a:rPr>
              <a:t>TRAINING</a:t>
            </a:r>
            <a:r>
              <a:rPr lang="en-US" sz="4400" dirty="0">
                <a:solidFill>
                  <a:schemeClr val="accent6">
                    <a:lumMod val="75000"/>
                  </a:schemeClr>
                </a:solidFill>
                <a:effectLst>
                  <a:outerShdw blurRad="38100" dist="38100" dir="2700000" algn="tl">
                    <a:srgbClr val="000000">
                      <a:alpha val="43137"/>
                    </a:srgbClr>
                  </a:outerShdw>
                </a:effectLst>
                <a:latin typeface="Monotype Corsiva" panose="03010101010201010101" pitchFamily="66" charset="0"/>
                <a:cs typeface="Times New Roman" panose="02020603050405020304" pitchFamily="18" charset="0"/>
              </a:rPr>
              <a:t> </a:t>
            </a:r>
            <a:r>
              <a:rPr lang="en-US" sz="4400" dirty="0">
                <a:solidFill>
                  <a:schemeClr val="accent6">
                    <a:lumMod val="75000"/>
                  </a:scheme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cs typeface="Times New Roman" panose="02020603050405020304" pitchFamily="18" charset="0"/>
              </a:rPr>
              <a:t>PRESENTATION</a:t>
            </a:r>
          </a:p>
        </p:txBody>
      </p:sp>
      <p:pic>
        <p:nvPicPr>
          <p:cNvPr id="20" name="Picture 19">
            <a:extLst>
              <a:ext uri="{FF2B5EF4-FFF2-40B4-BE49-F238E27FC236}">
                <a16:creationId xmlns:a16="http://schemas.microsoft.com/office/drawing/2014/main" id="{32FE8DE7-B152-4745-B9A2-B60EFDFE9FAE}"/>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55561" y="132073"/>
            <a:ext cx="1272035" cy="473315"/>
          </a:xfrm>
          <a:prstGeom prst="rect">
            <a:avLst/>
          </a:prstGeom>
        </p:spPr>
      </p:pic>
      <p:pic>
        <p:nvPicPr>
          <p:cNvPr id="21" name="Picture 8" descr="FSSAI_logo.tif">
            <a:extLst>
              <a:ext uri="{FF2B5EF4-FFF2-40B4-BE49-F238E27FC236}">
                <a16:creationId xmlns:a16="http://schemas.microsoft.com/office/drawing/2014/main" id="{239300E8-1275-4CEA-A42D-6042F20EDE40}"/>
              </a:ext>
            </a:extLst>
          </p:cNvPr>
          <p:cNvPicPr>
            <a:picLocks noChangeAspect="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7978882" y="0"/>
            <a:ext cx="1068281" cy="72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26" y="1403121"/>
            <a:ext cx="8686800" cy="784174"/>
          </a:xfrm>
          <a:noFill/>
          <a:scene3d>
            <a:camera prst="orthographicFront"/>
            <a:lightRig rig="threePt" dir="t"/>
          </a:scene3d>
          <a:sp3d>
            <a:bevelT w="114300" prst="artDeco"/>
          </a:sp3d>
        </p:spPr>
        <p:txBody>
          <a:bodyPr>
            <a:noAutofit/>
          </a:bodyPr>
          <a:lstStyle/>
          <a:p>
            <a:pPr>
              <a:defRPr/>
            </a:pPr>
            <a:br>
              <a:rPr lang="en-US" sz="2100" dirty="0"/>
            </a:br>
            <a:br>
              <a:rPr lang="en-US" sz="2100" dirty="0"/>
            </a:br>
            <a:r>
              <a:rPr lang="en-IN" sz="2100" b="1" dirty="0">
                <a:solidFill>
                  <a:srgbClr val="000000"/>
                </a:solidFill>
                <a:effectLst>
                  <a:outerShdw blurRad="38100" dist="38100" dir="2700000" algn="tl">
                    <a:srgbClr val="000000">
                      <a:alpha val="43137"/>
                    </a:srgbClr>
                  </a:outerShdw>
                </a:effectLst>
              </a:rPr>
              <a:t>1.0 Location, Layout &amp; Facilities</a:t>
            </a:r>
            <a:br>
              <a:rPr lang="en-IN" sz="2100" b="1" dirty="0">
                <a:solidFill>
                  <a:srgbClr val="000000"/>
                </a:solidFill>
                <a:effectLst>
                  <a:outerShdw blurRad="38100" dist="38100" dir="2700000" algn="tl">
                    <a:srgbClr val="000000">
                      <a:alpha val="43137"/>
                    </a:srgbClr>
                  </a:outerShdw>
                </a:effectLst>
              </a:rPr>
            </a:br>
            <a:r>
              <a:rPr lang="en-IN" sz="2100" b="1" dirty="0"/>
              <a:t>1.2 Layout &amp; Building Design </a:t>
            </a:r>
            <a:br>
              <a:rPr lang="en-US" sz="2100" dirty="0"/>
            </a:br>
            <a:br>
              <a:rPr lang="en-IN" sz="2100" b="1" u="sng" dirty="0"/>
            </a:br>
            <a:endParaRPr lang="en-IN" sz="2100" b="1" dirty="0">
              <a:effectLst>
                <a:outerShdw blurRad="38100" dist="38100" dir="2700000" algn="tl">
                  <a:srgbClr val="000000">
                    <a:alpha val="43137"/>
                  </a:srgbClr>
                </a:outerShdw>
              </a:effectLst>
            </a:endParaRPr>
          </a:p>
        </p:txBody>
      </p:sp>
      <p:sp>
        <p:nvSpPr>
          <p:cNvPr id="5123" name="Content Placeholder 2"/>
          <p:cNvSpPr>
            <a:spLocks noGrp="1"/>
          </p:cNvSpPr>
          <p:nvPr>
            <p:ph idx="1"/>
          </p:nvPr>
        </p:nvSpPr>
        <p:spPr>
          <a:xfrm>
            <a:off x="401689" y="2234325"/>
            <a:ext cx="8340622" cy="4122025"/>
          </a:xfrm>
          <a:ln>
            <a:solidFill>
              <a:schemeClr val="accent2">
                <a:lumMod val="75000"/>
              </a:schemeClr>
            </a:solidFill>
          </a:ln>
        </p:spPr>
        <p:txBody>
          <a:bodyPr>
            <a:normAutofit/>
          </a:bodyPr>
          <a:lstStyle/>
          <a:p>
            <a:pPr algn="just">
              <a:buFont typeface="Arial" charset="0"/>
              <a:buNone/>
              <a:defRPr/>
            </a:pPr>
            <a:r>
              <a:rPr lang="en-IN" sz="2000" i="1" dirty="0">
                <a:solidFill>
                  <a:srgbClr val="0070C0"/>
                </a:solidFill>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1.2.2  </a:t>
            </a:r>
            <a:r>
              <a:rPr lang="en-IN" sz="1800" b="1" dirty="0">
                <a:latin typeface="Arial" panose="020B0604020202020204" pitchFamily="34" charset="0"/>
                <a:cs typeface="Arial" panose="020B0604020202020204" pitchFamily="34" charset="0"/>
              </a:rPr>
              <a:t>Internal Structures</a:t>
            </a:r>
            <a:endParaRPr lang="en-IN" sz="1800" b="1" u="sng" dirty="0">
              <a:latin typeface="Arial" panose="020B0604020202020204" pitchFamily="34" charset="0"/>
              <a:cs typeface="Arial" panose="020B0604020202020204" pitchFamily="34" charset="0"/>
            </a:endParaRPr>
          </a:p>
          <a:p>
            <a:pPr algn="just">
              <a:buFont typeface="Arial" charset="0"/>
              <a:buNone/>
              <a:defRPr/>
            </a:pPr>
            <a:r>
              <a:rPr lang="en-IN" sz="1800" b="1" u="sng" dirty="0">
                <a:latin typeface="Arial" panose="020B0604020202020204" pitchFamily="34" charset="0"/>
                <a:cs typeface="Arial" panose="020B0604020202020204" pitchFamily="34" charset="0"/>
              </a:rPr>
              <a:t>1.2.2.1  Walls , Ceilings and Partitions </a:t>
            </a:r>
            <a:endParaRPr lang="en-US" sz="1800" dirty="0">
              <a:latin typeface="Arial" panose="020B0604020202020204" pitchFamily="34" charset="0"/>
              <a:cs typeface="Arial" panose="020B0604020202020204" pitchFamily="34" charset="0"/>
            </a:endParaRPr>
          </a:p>
          <a:p>
            <a:pPr lvl="1"/>
            <a:r>
              <a:rPr lang="en-IN" sz="1800" dirty="0">
                <a:latin typeface="Arial" panose="020B0604020202020204" pitchFamily="34" charset="0"/>
                <a:cs typeface="Arial" panose="020B0604020202020204" pitchFamily="34" charset="0"/>
              </a:rPr>
              <a:t>Durable, cleanable, impervious to food, grease &amp; water.</a:t>
            </a:r>
            <a:endParaRPr lang="en-US" sz="1800" dirty="0">
              <a:latin typeface="Arial" panose="020B0604020202020204" pitchFamily="34" charset="0"/>
              <a:cs typeface="Arial" panose="020B0604020202020204" pitchFamily="34" charset="0"/>
            </a:endParaRPr>
          </a:p>
          <a:p>
            <a:pPr lvl="1"/>
            <a:r>
              <a:rPr lang="en-IN" sz="1800" dirty="0">
                <a:latin typeface="Arial" panose="020B0604020202020204" pitchFamily="34" charset="0"/>
                <a:cs typeface="Arial" panose="020B0604020202020204" pitchFamily="34" charset="0"/>
              </a:rPr>
              <a:t>Free from flaking paint and plaster</a:t>
            </a:r>
            <a:endParaRPr lang="en-US" sz="1800" dirty="0">
              <a:latin typeface="Arial" panose="020B0604020202020204" pitchFamily="34" charset="0"/>
              <a:cs typeface="Arial" panose="020B0604020202020204" pitchFamily="34" charset="0"/>
            </a:endParaRPr>
          </a:p>
          <a:p>
            <a:pPr lvl="1"/>
            <a:r>
              <a:rPr lang="en-IN" sz="1800" dirty="0">
                <a:latin typeface="Arial" panose="020B0604020202020204" pitchFamily="34" charset="0"/>
                <a:cs typeface="Arial" panose="020B0604020202020204" pitchFamily="34" charset="0"/>
              </a:rPr>
              <a:t>Wall and pillar guards (SS) to avoid daily wear and tear of surfaces.</a:t>
            </a:r>
            <a:endParaRPr lang="en-US" sz="180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rPr>
              <a:t>Sealed wall &amp; ceiling joints</a:t>
            </a:r>
            <a:endParaRPr lang="en-IN" sz="1800" dirty="0">
              <a:latin typeface="Arial" panose="020B0604020202020204" pitchFamily="34" charset="0"/>
              <a:cs typeface="Arial" panose="020B0604020202020204" pitchFamily="34" charset="0"/>
            </a:endParaRPr>
          </a:p>
          <a:p>
            <a:pPr lvl="1"/>
            <a:r>
              <a:rPr lang="en-IN" sz="1800" dirty="0">
                <a:latin typeface="Arial" panose="020B0604020202020204" pitchFamily="34" charset="0"/>
                <a:cs typeface="Arial" panose="020B0604020202020204" pitchFamily="34" charset="0"/>
              </a:rPr>
              <a:t>Curved / Coved wall and floor joints in process areas. </a:t>
            </a:r>
          </a:p>
          <a:p>
            <a:pPr marL="457200" lvl="1" indent="0">
              <a:buNone/>
            </a:pPr>
            <a:endParaRPr lang="en-IN" sz="1800" dirty="0">
              <a:latin typeface="Arial" panose="020B0604020202020204" pitchFamily="34" charset="0"/>
              <a:cs typeface="Arial" panose="020B0604020202020204" pitchFamily="34" charset="0"/>
            </a:endParaRPr>
          </a:p>
          <a:p>
            <a:pPr lvl="0">
              <a:buNone/>
            </a:pPr>
            <a:r>
              <a:rPr lang="en-IN" sz="1800" b="1" u="sng" dirty="0">
                <a:latin typeface="Arial" panose="020B0604020202020204" pitchFamily="34" charset="0"/>
                <a:cs typeface="Arial" panose="020B0604020202020204" pitchFamily="34" charset="0"/>
              </a:rPr>
              <a:t>1.2.2.2  Overhead fixtures</a:t>
            </a:r>
            <a:endParaRPr lang="en-US" sz="1800" dirty="0">
              <a:latin typeface="Arial" panose="020B0604020202020204" pitchFamily="34" charset="0"/>
              <a:cs typeface="Arial" panose="020B0604020202020204" pitchFamily="34" charset="0"/>
            </a:endParaRPr>
          </a:p>
          <a:p>
            <a:pPr lvl="1"/>
            <a:r>
              <a:rPr lang="en-IN" sz="1800" dirty="0">
                <a:latin typeface="Arial" panose="020B0604020202020204" pitchFamily="34" charset="0"/>
                <a:cs typeface="Arial" panose="020B0604020202020204" pitchFamily="34" charset="0"/>
              </a:rPr>
              <a:t>Suitably protected </a:t>
            </a:r>
            <a:r>
              <a:rPr lang="en-US" sz="1800" dirty="0">
                <a:latin typeface="Arial" panose="020B0604020202020204" pitchFamily="34" charset="0"/>
                <a:cs typeface="Arial" panose="020B0604020202020204" pitchFamily="34" charset="0"/>
              </a:rPr>
              <a:t>to avoid </a:t>
            </a:r>
          </a:p>
          <a:p>
            <a:pPr marL="457200" lvl="1" indent="0">
              <a:buNone/>
            </a:pPr>
            <a:r>
              <a:rPr lang="en-US" sz="1800" dirty="0">
                <a:latin typeface="Arial" panose="020B0604020202020204" pitchFamily="34" charset="0"/>
                <a:cs typeface="Arial" panose="020B0604020202020204" pitchFamily="34" charset="0"/>
              </a:rPr>
              <a:t>     contamination in case of breakage.</a:t>
            </a:r>
            <a:endParaRPr lang="en-IN" sz="7200" dirty="0">
              <a:latin typeface="Arial" panose="020B0604020202020204" pitchFamily="34" charset="0"/>
              <a:cs typeface="Arial" panose="020B0604020202020204" pitchFamily="34" charset="0"/>
            </a:endParaRPr>
          </a:p>
        </p:txBody>
      </p:sp>
      <p:sp>
        <p:nvSpPr>
          <p:cNvPr id="8196" name="Slide Number Placeholder 3"/>
          <p:cNvSpPr>
            <a:spLocks noGrp="1"/>
          </p:cNvSpPr>
          <p:nvPr>
            <p:ph type="sldNum" sz="quarter" idx="12"/>
          </p:nvPr>
        </p:nvSpPr>
        <p:spPr bwMode="auto">
          <a:noFill/>
          <a:ln>
            <a:miter lim="800000"/>
            <a:headEnd/>
            <a:tailEnd/>
          </a:ln>
        </p:spPr>
        <p:txBody>
          <a:bodyPr/>
          <a:lstStyle/>
          <a:p>
            <a:fld id="{4C3BC3EA-FB40-4865-9EC6-3BB32E1C6309}" type="slidenum">
              <a:rPr lang="en-US" altLang="en-US" smtClean="0"/>
              <a:pPr/>
              <a:t>20</a:t>
            </a:fld>
            <a:endParaRPr lang="en-US" altLang="en-US"/>
          </a:p>
        </p:txBody>
      </p:sp>
      <p:pic>
        <p:nvPicPr>
          <p:cNvPr id="4" name="Picture 3">
            <a:extLst>
              <a:ext uri="{FF2B5EF4-FFF2-40B4-BE49-F238E27FC236}">
                <a16:creationId xmlns:a16="http://schemas.microsoft.com/office/drawing/2014/main" id="{C1DE2495-4A0D-4E38-8934-4D9C48D4C3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120" y="4814668"/>
            <a:ext cx="2952328" cy="1410926"/>
          </a:xfrm>
          <a:prstGeom prst="rect">
            <a:avLst/>
          </a:prstGeom>
          <a:ln w="38100">
            <a:solidFill>
              <a:schemeClr val="accent3">
                <a:lumMod val="75000"/>
              </a:schemeClr>
            </a:solidFill>
          </a:ln>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835696" y="1727355"/>
            <a:ext cx="6264696" cy="1500187"/>
          </a:xfrm>
        </p:spPr>
        <p:txBody>
          <a:bodyPr>
            <a:normAutofit fontScale="85000" lnSpcReduction="20000"/>
          </a:bodyPr>
          <a:lstStyle/>
          <a:p>
            <a:pPr>
              <a:buNone/>
            </a:pPr>
            <a:r>
              <a:rPr lang="en-IN" sz="3600" b="1" dirty="0">
                <a:solidFill>
                  <a:schemeClr val="tx1"/>
                </a:solidFill>
              </a:rPr>
              <a:t>7.7 Training</a:t>
            </a:r>
          </a:p>
          <a:p>
            <a:pPr marL="968375">
              <a:buNone/>
            </a:pPr>
            <a:r>
              <a:rPr lang="en-US" sz="2400" b="1" dirty="0">
                <a:solidFill>
                  <a:schemeClr val="tx1"/>
                </a:solidFill>
              </a:rPr>
              <a:t>7.7.1</a:t>
            </a:r>
            <a:r>
              <a:rPr lang="en-US" sz="2400" dirty="0">
                <a:solidFill>
                  <a:schemeClr val="tx1"/>
                </a:solidFill>
              </a:rPr>
              <a:t>  </a:t>
            </a:r>
            <a:r>
              <a:rPr lang="en-IN" sz="2400" b="1" dirty="0">
                <a:solidFill>
                  <a:schemeClr val="tx1"/>
                </a:solidFill>
              </a:rPr>
              <a:t>Awareness and Responsibilities</a:t>
            </a:r>
          </a:p>
          <a:p>
            <a:pPr marL="968375">
              <a:buNone/>
            </a:pPr>
            <a:r>
              <a:rPr lang="en-US" sz="2400" b="1" dirty="0">
                <a:solidFill>
                  <a:schemeClr val="tx1"/>
                </a:solidFill>
              </a:rPr>
              <a:t>7.7.2</a:t>
            </a:r>
            <a:r>
              <a:rPr lang="en-US" sz="2400" dirty="0">
                <a:solidFill>
                  <a:schemeClr val="tx1"/>
                </a:solidFill>
              </a:rPr>
              <a:t> </a:t>
            </a:r>
            <a:r>
              <a:rPr lang="en-IN" sz="2400" b="1" dirty="0">
                <a:solidFill>
                  <a:schemeClr val="tx1"/>
                </a:solidFill>
              </a:rPr>
              <a:t>Training Programmes</a:t>
            </a:r>
          </a:p>
          <a:p>
            <a:pPr marL="968375">
              <a:buNone/>
            </a:pPr>
            <a:r>
              <a:rPr lang="en-US" sz="2400" b="1" dirty="0">
                <a:solidFill>
                  <a:schemeClr val="tx1"/>
                </a:solidFill>
              </a:rPr>
              <a:t>7.7.3 </a:t>
            </a:r>
            <a:r>
              <a:rPr lang="en-IN" sz="2400" b="1" dirty="0">
                <a:solidFill>
                  <a:schemeClr val="tx1"/>
                </a:solidFill>
              </a:rPr>
              <a:t>Refresher Training</a:t>
            </a:r>
            <a:endParaRPr lang="en-IN" sz="2400" dirty="0">
              <a:solidFill>
                <a:schemeClr val="tx1"/>
              </a:solidFill>
            </a:endParaRPr>
          </a:p>
        </p:txBody>
      </p:sp>
      <p:sp>
        <p:nvSpPr>
          <p:cNvPr id="5" name="Slide Number Placeholder 4"/>
          <p:cNvSpPr>
            <a:spLocks noGrp="1"/>
          </p:cNvSpPr>
          <p:nvPr>
            <p:ph type="sldNum" sz="quarter" idx="12"/>
          </p:nvPr>
        </p:nvSpPr>
        <p:spPr/>
        <p:txBody>
          <a:bodyPr/>
          <a:lstStyle/>
          <a:p>
            <a:fld id="{BE2412B8-9ECE-40A4-9402-DF6152856802}" type="slidenum">
              <a:rPr lang="en-IN" smtClean="0"/>
              <a:pPr/>
              <a:t>200</a:t>
            </a:fld>
            <a:endParaRPr lang="en-IN"/>
          </a:p>
        </p:txBody>
      </p:sp>
      <p:sp>
        <p:nvSpPr>
          <p:cNvPr id="2" name="Rectangle: Rounded Corners 1">
            <a:extLst>
              <a:ext uri="{FF2B5EF4-FFF2-40B4-BE49-F238E27FC236}">
                <a16:creationId xmlns:a16="http://schemas.microsoft.com/office/drawing/2014/main" id="{3F606E9E-8C6D-4A42-8C75-D235CA97380C}"/>
              </a:ext>
            </a:extLst>
          </p:cNvPr>
          <p:cNvSpPr/>
          <p:nvPr/>
        </p:nvSpPr>
        <p:spPr>
          <a:xfrm>
            <a:off x="1115616" y="1556792"/>
            <a:ext cx="7128792" cy="4464496"/>
          </a:xfrm>
          <a:prstGeom prst="roundRect">
            <a:avLst>
              <a:gd name="adj" fmla="val 9438"/>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B120C04-DB26-4488-B39E-5BA5673F760A}"/>
              </a:ext>
            </a:extLst>
          </p:cNvPr>
          <p:cNvPicPr>
            <a:picLocks noChangeAspect="1"/>
          </p:cNvPicPr>
          <p:nvPr/>
        </p:nvPicPr>
        <p:blipFill rotWithShape="1">
          <a:blip r:embed="rId2" cstate="print"/>
          <a:srcRect l="9804" t="10182" r="7843" b="8992"/>
          <a:stretch/>
        </p:blipFill>
        <p:spPr>
          <a:xfrm>
            <a:off x="1331640" y="3531869"/>
            <a:ext cx="3384376" cy="2417411"/>
          </a:xfrm>
          <a:prstGeom prst="rect">
            <a:avLst/>
          </a:prstGeom>
        </p:spPr>
      </p:pic>
    </p:spTree>
    <p:extLst>
      <p:ext uri="{BB962C8B-B14F-4D97-AF65-F5344CB8AC3E}">
        <p14:creationId xmlns:p14="http://schemas.microsoft.com/office/powerpoint/2010/main" val="330134053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1341070"/>
            <a:ext cx="8229600" cy="792088"/>
          </a:xfrm>
          <a:noFill/>
          <a:scene3d>
            <a:camera prst="orthographicFront"/>
            <a:lightRig rig="threePt" dir="t"/>
          </a:scene3d>
          <a:sp3d>
            <a:bevelT w="114300" prst="artDeco"/>
          </a:sp3d>
        </p:spPr>
        <p:txBody>
          <a:bodyPr>
            <a:normAutofit/>
          </a:bodyPr>
          <a:lstStyle/>
          <a:p>
            <a:r>
              <a:rPr lang="en-US" sz="2100" b="1" dirty="0"/>
              <a:t>7.0  Support Services  </a:t>
            </a:r>
            <a:br>
              <a:rPr lang="en-US" sz="2100" b="1" dirty="0"/>
            </a:br>
            <a:r>
              <a:rPr lang="en-US" sz="2100" b="1" dirty="0"/>
              <a:t>7.7  Training</a:t>
            </a:r>
            <a:endParaRPr lang="en-IN" sz="2100" dirty="0"/>
          </a:p>
        </p:txBody>
      </p:sp>
      <p:sp>
        <p:nvSpPr>
          <p:cNvPr id="3" name="Content Placeholder 2"/>
          <p:cNvSpPr>
            <a:spLocks noGrp="1"/>
          </p:cNvSpPr>
          <p:nvPr>
            <p:ph idx="1"/>
          </p:nvPr>
        </p:nvSpPr>
        <p:spPr>
          <a:xfrm>
            <a:off x="457200" y="2299841"/>
            <a:ext cx="8229600" cy="3937471"/>
          </a:xfrm>
          <a:ln>
            <a:solidFill>
              <a:schemeClr val="accent5">
                <a:lumMod val="75000"/>
              </a:schemeClr>
            </a:solidFill>
          </a:ln>
        </p:spPr>
        <p:txBody>
          <a:bodyPr>
            <a:normAutofit/>
          </a:bodyPr>
          <a:lstStyle/>
          <a:p>
            <a:pPr>
              <a:buNone/>
            </a:pPr>
            <a:r>
              <a:rPr lang="en-US" sz="2000" b="1" u="sng" dirty="0"/>
              <a:t>7.7.1</a:t>
            </a:r>
            <a:r>
              <a:rPr lang="en-US" sz="2000" u="sng" dirty="0"/>
              <a:t>  </a:t>
            </a:r>
            <a:r>
              <a:rPr lang="en-IN" sz="2000" b="1" u="sng" dirty="0"/>
              <a:t>Awareness and Responsibilities</a:t>
            </a:r>
            <a:endParaRPr lang="en-IN" sz="2000" u="sng" dirty="0"/>
          </a:p>
          <a:p>
            <a:pPr algn="just">
              <a:buFont typeface="Wingdings" panose="05000000000000000000" pitchFamily="2" charset="2"/>
              <a:buChar char="Ø"/>
            </a:pPr>
            <a:r>
              <a:rPr lang="en-IN" sz="1800" u="sng" dirty="0"/>
              <a:t>Food handlers must -</a:t>
            </a:r>
            <a:r>
              <a:rPr lang="en-IN" sz="1800" dirty="0"/>
              <a:t> </a:t>
            </a:r>
          </a:p>
          <a:p>
            <a:pPr algn="just"/>
            <a:r>
              <a:rPr lang="en-IN" sz="1800" dirty="0"/>
              <a:t>Know their role and responsibility to protect food from spoilage </a:t>
            </a:r>
          </a:p>
          <a:p>
            <a:pPr algn="just"/>
            <a:r>
              <a:rPr lang="en-IN" sz="1800" dirty="0"/>
              <a:t>Have necessary knowledge &amp; skills to handle food hygienically.</a:t>
            </a:r>
          </a:p>
          <a:p>
            <a:pPr algn="just"/>
            <a:r>
              <a:rPr lang="en-IN" sz="1800" dirty="0"/>
              <a:t>Adequately trained in safe handling procedures and techniques. (Specially those handling hazardous chemicals)</a:t>
            </a:r>
            <a:endParaRPr lang="en-US" sz="1800" b="1" dirty="0"/>
          </a:p>
          <a:p>
            <a:pPr algn="just">
              <a:buNone/>
            </a:pPr>
            <a:r>
              <a:rPr lang="en-US" sz="2000" b="1" u="sng" dirty="0"/>
              <a:t>7.7.2</a:t>
            </a:r>
            <a:r>
              <a:rPr lang="en-US" sz="2000" u="sng" dirty="0"/>
              <a:t> </a:t>
            </a:r>
            <a:r>
              <a:rPr lang="en-IN" sz="2000" b="1" u="sng" dirty="0"/>
              <a:t>Training Programmes</a:t>
            </a:r>
          </a:p>
          <a:p>
            <a:pPr algn="just">
              <a:buNone/>
            </a:pPr>
            <a:endParaRPr lang="en-IN" sz="1800" u="sng" dirty="0"/>
          </a:p>
          <a:p>
            <a:pPr algn="just"/>
            <a:r>
              <a:rPr lang="en-IN" sz="1800" dirty="0"/>
              <a:t>GMP and GHP training for all food handlers </a:t>
            </a:r>
          </a:p>
          <a:p>
            <a:pPr algn="just"/>
            <a:r>
              <a:rPr lang="en-IN" sz="1800" dirty="0"/>
              <a:t>Trained by qualified and experienced trainer</a:t>
            </a:r>
          </a:p>
        </p:txBody>
      </p:sp>
      <p:sp>
        <p:nvSpPr>
          <p:cNvPr id="4" name="Slide Number Placeholder 7">
            <a:extLst>
              <a:ext uri="{FF2B5EF4-FFF2-40B4-BE49-F238E27FC236}">
                <a16:creationId xmlns:a16="http://schemas.microsoft.com/office/drawing/2014/main" id="{EF45B4A2-2918-47C2-829E-AB0B89232AE1}"/>
              </a:ext>
            </a:extLst>
          </p:cNvPr>
          <p:cNvSpPr>
            <a:spLocks noGrp="1"/>
          </p:cNvSpPr>
          <p:nvPr>
            <p:ph type="sldNum" sz="quarter" idx="12"/>
          </p:nvPr>
        </p:nvSpPr>
        <p:spPr bwMode="auto">
          <a:xfrm>
            <a:off x="3505200" y="6473403"/>
            <a:ext cx="2133600" cy="365125"/>
          </a:xfrm>
          <a:noFill/>
          <a:ln>
            <a:miter lim="800000"/>
            <a:headEnd/>
            <a:tailEnd/>
          </a:ln>
        </p:spPr>
        <p:txBody>
          <a:bodyPr/>
          <a:lstStyle/>
          <a:p>
            <a:fld id="{FDBA7CE1-1C6D-46CB-ACD2-5E6AE52B92D0}" type="slidenum">
              <a:rPr lang="en-US" altLang="en-US" smtClean="0"/>
              <a:pPr/>
              <a:t>201</a:t>
            </a:fld>
            <a:endParaRPr lang="en-US" altLang="en-US"/>
          </a:p>
        </p:txBody>
      </p:sp>
      <p:pic>
        <p:nvPicPr>
          <p:cNvPr id="5" name="Picture 4">
            <a:extLst>
              <a:ext uri="{FF2B5EF4-FFF2-40B4-BE49-F238E27FC236}">
                <a16:creationId xmlns:a16="http://schemas.microsoft.com/office/drawing/2014/main" id="{250949A4-5DE5-4F7B-B0E3-31840AB4707B}"/>
              </a:ext>
            </a:extLst>
          </p:cNvPr>
          <p:cNvPicPr>
            <a:picLocks noChangeAspect="1"/>
          </p:cNvPicPr>
          <p:nvPr/>
        </p:nvPicPr>
        <p:blipFill rotWithShape="1">
          <a:blip r:embed="rId2" cstate="print"/>
          <a:srcRect t="11188" b="16087"/>
          <a:stretch/>
        </p:blipFill>
        <p:spPr>
          <a:xfrm>
            <a:off x="5426828" y="4077072"/>
            <a:ext cx="3249628" cy="1872208"/>
          </a:xfrm>
          <a:prstGeom prst="rect">
            <a:avLst/>
          </a:prstGeom>
        </p:spPr>
      </p:pic>
    </p:spTree>
    <p:extLst>
      <p:ext uri="{BB962C8B-B14F-4D97-AF65-F5344CB8AC3E}">
        <p14:creationId xmlns:p14="http://schemas.microsoft.com/office/powerpoint/2010/main" val="372102683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1295114"/>
            <a:ext cx="8229600" cy="706090"/>
          </a:xfrm>
          <a:noFill/>
          <a:scene3d>
            <a:camera prst="orthographicFront"/>
            <a:lightRig rig="threePt" dir="t"/>
          </a:scene3d>
          <a:sp3d>
            <a:bevelT w="114300" prst="artDeco"/>
          </a:sp3d>
        </p:spPr>
        <p:txBody>
          <a:bodyPr>
            <a:noAutofit/>
          </a:bodyPr>
          <a:lstStyle/>
          <a:p>
            <a:r>
              <a:rPr lang="en-US" sz="2100" b="1" dirty="0"/>
              <a:t>7.0  Support Services  </a:t>
            </a:r>
            <a:br>
              <a:rPr lang="en-US" sz="2100" b="1" dirty="0"/>
            </a:br>
            <a:r>
              <a:rPr lang="en-US" sz="2100" b="1" dirty="0"/>
              <a:t>7.7  Training</a:t>
            </a:r>
            <a:endParaRPr lang="en-IN" sz="2100" dirty="0"/>
          </a:p>
        </p:txBody>
      </p:sp>
      <p:sp>
        <p:nvSpPr>
          <p:cNvPr id="3" name="Content Placeholder 2"/>
          <p:cNvSpPr>
            <a:spLocks noGrp="1"/>
          </p:cNvSpPr>
          <p:nvPr>
            <p:ph idx="1"/>
          </p:nvPr>
        </p:nvSpPr>
        <p:spPr>
          <a:xfrm>
            <a:off x="446856" y="1963862"/>
            <a:ext cx="8229600" cy="4392488"/>
          </a:xfrm>
          <a:ln w="19050">
            <a:solidFill>
              <a:schemeClr val="accent3">
                <a:lumMod val="75000"/>
              </a:schemeClr>
            </a:solidFill>
          </a:ln>
        </p:spPr>
        <p:txBody>
          <a:bodyPr>
            <a:normAutofit/>
          </a:bodyPr>
          <a:lstStyle/>
          <a:p>
            <a:pPr>
              <a:buNone/>
            </a:pPr>
            <a:r>
              <a:rPr lang="en-US" sz="1800" b="1" u="sng" dirty="0"/>
              <a:t>7.7.2</a:t>
            </a:r>
            <a:r>
              <a:rPr lang="en-US" sz="1800" u="sng" dirty="0"/>
              <a:t> </a:t>
            </a:r>
            <a:r>
              <a:rPr lang="en-IN" sz="1800" b="1" u="sng" dirty="0"/>
              <a:t>Training Programmes</a:t>
            </a:r>
          </a:p>
          <a:p>
            <a:pPr>
              <a:buNone/>
            </a:pPr>
            <a:endParaRPr lang="en-IN" sz="1100" u="sng" dirty="0"/>
          </a:p>
          <a:p>
            <a:pPr marL="0" indent="0" algn="just">
              <a:buNone/>
            </a:pPr>
            <a:r>
              <a:rPr lang="en-IN" sz="1600" u="sng" dirty="0"/>
              <a:t>Training for each employee can cover following:</a:t>
            </a:r>
            <a:r>
              <a:rPr lang="en-IN" sz="1600" dirty="0"/>
              <a:t> </a:t>
            </a:r>
          </a:p>
          <a:p>
            <a:pPr lvl="0" algn="just">
              <a:buFont typeface="Wingdings" pitchFamily="2" charset="2"/>
              <a:buChar char="ü"/>
            </a:pPr>
            <a:r>
              <a:rPr lang="en-IN" sz="1600" dirty="0"/>
              <a:t>Skill Matrix of the employee,</a:t>
            </a:r>
          </a:p>
          <a:p>
            <a:pPr lvl="0" algn="just">
              <a:buFont typeface="Wingdings" pitchFamily="2" charset="2"/>
              <a:buChar char="ü"/>
            </a:pPr>
            <a:r>
              <a:rPr lang="en-IN" sz="1600" dirty="0"/>
              <a:t>Gap analysis on training needs;</a:t>
            </a:r>
          </a:p>
          <a:p>
            <a:pPr lvl="0" algn="just">
              <a:buFont typeface="Wingdings" pitchFamily="2" charset="2"/>
              <a:buChar char="ü"/>
            </a:pPr>
            <a:r>
              <a:rPr lang="en-IN" sz="1600" dirty="0"/>
              <a:t>Tasks relevant to employee's specific role; </a:t>
            </a:r>
            <a:endParaRPr lang="en-IN" sz="1100" dirty="0"/>
          </a:p>
          <a:p>
            <a:pPr algn="just">
              <a:buFont typeface="Wingdings" panose="05000000000000000000" pitchFamily="2" charset="2"/>
              <a:buChar char="Ø"/>
            </a:pPr>
            <a:r>
              <a:rPr lang="en-IN" sz="1600" dirty="0"/>
              <a:t>Induction training for each new employee</a:t>
            </a:r>
            <a:endParaRPr lang="en-IN" sz="1100" dirty="0"/>
          </a:p>
          <a:p>
            <a:pPr algn="just">
              <a:buFont typeface="Wingdings" panose="05000000000000000000" pitchFamily="2" charset="2"/>
              <a:buChar char="Ø"/>
            </a:pPr>
            <a:r>
              <a:rPr lang="en-IN" sz="1600" dirty="0"/>
              <a:t>Periodical upgradation / modification in training  process as required. </a:t>
            </a:r>
            <a:endParaRPr lang="en-IN" sz="1100" dirty="0"/>
          </a:p>
          <a:p>
            <a:pPr algn="just">
              <a:buFont typeface="Wingdings" panose="05000000000000000000" pitchFamily="2" charset="2"/>
              <a:buChar char="Ø"/>
            </a:pPr>
            <a:r>
              <a:rPr lang="en-IN" sz="1600" dirty="0"/>
              <a:t>Applicable for all levels of employees (i.e. part- time, full-time, temporary staff, management, visitors, contract personnel)</a:t>
            </a:r>
            <a:endParaRPr lang="en-IN" sz="1000" dirty="0"/>
          </a:p>
          <a:p>
            <a:pPr algn="just">
              <a:buFont typeface="Wingdings" panose="05000000000000000000" pitchFamily="2" charset="2"/>
              <a:buChar char="Ø"/>
            </a:pPr>
            <a:r>
              <a:rPr lang="en-IN" sz="1600" u="sng" dirty="0"/>
              <a:t>Training procedures to define:</a:t>
            </a:r>
          </a:p>
          <a:p>
            <a:pPr algn="just"/>
            <a:r>
              <a:rPr lang="en-IN" sz="1600" dirty="0"/>
              <a:t>Short and long-term training requirements, </a:t>
            </a:r>
          </a:p>
          <a:p>
            <a:pPr algn="just"/>
            <a:r>
              <a:rPr lang="en-IN" sz="1600" dirty="0"/>
              <a:t>Retraining &amp; Refresher training</a:t>
            </a:r>
          </a:p>
          <a:p>
            <a:pPr algn="just"/>
            <a:r>
              <a:rPr lang="en-IN" sz="1600" dirty="0"/>
              <a:t>Qualification steps </a:t>
            </a:r>
          </a:p>
          <a:p>
            <a:pPr algn="just"/>
            <a:r>
              <a:rPr lang="en-IN" sz="1600" dirty="0"/>
              <a:t>Experience level needed for Trainers.</a:t>
            </a:r>
          </a:p>
        </p:txBody>
      </p:sp>
      <p:sp>
        <p:nvSpPr>
          <p:cNvPr id="4" name="Slide Number Placeholder 7">
            <a:extLst>
              <a:ext uri="{FF2B5EF4-FFF2-40B4-BE49-F238E27FC236}">
                <a16:creationId xmlns:a16="http://schemas.microsoft.com/office/drawing/2014/main" id="{9F8F653E-9E35-42CB-9085-746356C68752}"/>
              </a:ext>
            </a:extLst>
          </p:cNvPr>
          <p:cNvSpPr>
            <a:spLocks noGrp="1"/>
          </p:cNvSpPr>
          <p:nvPr>
            <p:ph type="sldNum" sz="quarter" idx="12"/>
          </p:nvPr>
        </p:nvSpPr>
        <p:spPr bwMode="auto">
          <a:xfrm>
            <a:off x="3320820" y="6492875"/>
            <a:ext cx="2133600" cy="365125"/>
          </a:xfrm>
          <a:noFill/>
          <a:ln>
            <a:miter lim="800000"/>
            <a:headEnd/>
            <a:tailEnd/>
          </a:ln>
        </p:spPr>
        <p:txBody>
          <a:bodyPr/>
          <a:lstStyle/>
          <a:p>
            <a:fld id="{FDBA7CE1-1C6D-46CB-ACD2-5E6AE52B92D0}" type="slidenum">
              <a:rPr lang="en-US" altLang="en-US" smtClean="0"/>
              <a:pPr/>
              <a:t>202</a:t>
            </a:fld>
            <a:endParaRPr lang="en-US" altLang="en-US" dirty="0"/>
          </a:p>
        </p:txBody>
      </p:sp>
      <p:pic>
        <p:nvPicPr>
          <p:cNvPr id="6" name="Picture 5">
            <a:extLst>
              <a:ext uri="{FF2B5EF4-FFF2-40B4-BE49-F238E27FC236}">
                <a16:creationId xmlns:a16="http://schemas.microsoft.com/office/drawing/2014/main" id="{CB95467E-ED95-4D59-85D4-C9ACB9375D5A}"/>
              </a:ext>
            </a:extLst>
          </p:cNvPr>
          <p:cNvPicPr>
            <a:picLocks noChangeAspect="1"/>
          </p:cNvPicPr>
          <p:nvPr/>
        </p:nvPicPr>
        <p:blipFill>
          <a:blip r:embed="rId2" cstate="print"/>
          <a:stretch>
            <a:fillRect/>
          </a:stretch>
        </p:blipFill>
        <p:spPr>
          <a:xfrm>
            <a:off x="5436096" y="4671377"/>
            <a:ext cx="2800246" cy="1577956"/>
          </a:xfrm>
          <a:prstGeom prst="rect">
            <a:avLst/>
          </a:prstGeom>
        </p:spPr>
      </p:pic>
    </p:spTree>
    <p:extLst>
      <p:ext uri="{BB962C8B-B14F-4D97-AF65-F5344CB8AC3E}">
        <p14:creationId xmlns:p14="http://schemas.microsoft.com/office/powerpoint/2010/main" val="128745316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169" y="1340768"/>
            <a:ext cx="8229600" cy="792088"/>
          </a:xfrm>
          <a:noFill/>
          <a:scene3d>
            <a:camera prst="orthographicFront"/>
            <a:lightRig rig="threePt" dir="t"/>
          </a:scene3d>
          <a:sp3d>
            <a:bevelT w="114300" prst="artDeco"/>
          </a:sp3d>
        </p:spPr>
        <p:txBody>
          <a:bodyPr>
            <a:normAutofit/>
          </a:bodyPr>
          <a:lstStyle/>
          <a:p>
            <a:r>
              <a:rPr lang="en-US" sz="2100" b="1" dirty="0"/>
              <a:t>7.0  Support Services  </a:t>
            </a:r>
            <a:br>
              <a:rPr lang="en-US" sz="2100" b="1" dirty="0"/>
            </a:br>
            <a:r>
              <a:rPr lang="en-US" sz="2100" b="1" dirty="0"/>
              <a:t>7.7  Training</a:t>
            </a:r>
            <a:endParaRPr lang="en-IN" sz="2100" dirty="0"/>
          </a:p>
        </p:txBody>
      </p:sp>
      <p:sp>
        <p:nvSpPr>
          <p:cNvPr id="3" name="Content Placeholder 2"/>
          <p:cNvSpPr>
            <a:spLocks noGrp="1"/>
          </p:cNvSpPr>
          <p:nvPr>
            <p:ph idx="1"/>
          </p:nvPr>
        </p:nvSpPr>
        <p:spPr>
          <a:xfrm>
            <a:off x="457200" y="2348880"/>
            <a:ext cx="8229600" cy="3863454"/>
          </a:xfrm>
          <a:ln w="19050">
            <a:solidFill>
              <a:schemeClr val="accent3">
                <a:lumMod val="75000"/>
              </a:schemeClr>
            </a:solidFill>
          </a:ln>
        </p:spPr>
        <p:txBody>
          <a:bodyPr>
            <a:normAutofit/>
          </a:bodyPr>
          <a:lstStyle/>
          <a:p>
            <a:pPr algn="just">
              <a:buFont typeface="Wingdings" panose="05000000000000000000" pitchFamily="2" charset="2"/>
              <a:buChar char="Ø"/>
            </a:pPr>
            <a:r>
              <a:rPr lang="en-IN" sz="1600" dirty="0"/>
              <a:t>Retain training records</a:t>
            </a:r>
          </a:p>
          <a:p>
            <a:pPr algn="just">
              <a:buFont typeface="Wingdings" panose="05000000000000000000" pitchFamily="2" charset="2"/>
              <a:buChar char="Ø"/>
            </a:pPr>
            <a:r>
              <a:rPr lang="en-IN" sz="1600" dirty="0"/>
              <a:t>Qualifications / training experience of consultants to be recorded on appointment </a:t>
            </a:r>
          </a:p>
          <a:p>
            <a:pPr algn="just">
              <a:lnSpc>
                <a:spcPct val="150000"/>
              </a:lnSpc>
              <a:buFont typeface="Wingdings" panose="05000000000000000000" pitchFamily="2" charset="2"/>
              <a:buChar char="Ø"/>
            </a:pPr>
            <a:r>
              <a:rPr lang="en-IN" sz="1600" dirty="0"/>
              <a:t>Maintain training &amp; qualification records for all personnel with relevant details: </a:t>
            </a:r>
          </a:p>
          <a:p>
            <a:pPr algn="just">
              <a:lnSpc>
                <a:spcPct val="150000"/>
              </a:lnSpc>
            </a:pPr>
            <a:r>
              <a:rPr lang="en-IN" sz="1600" dirty="0"/>
              <a:t>Date, </a:t>
            </a:r>
          </a:p>
          <a:p>
            <a:pPr algn="just">
              <a:lnSpc>
                <a:spcPct val="150000"/>
              </a:lnSpc>
            </a:pPr>
            <a:r>
              <a:rPr lang="en-IN" sz="1600" dirty="0"/>
              <a:t>Topic, </a:t>
            </a:r>
          </a:p>
          <a:p>
            <a:pPr algn="just">
              <a:lnSpc>
                <a:spcPct val="150000"/>
              </a:lnSpc>
            </a:pPr>
            <a:r>
              <a:rPr lang="en-IN" sz="1600" dirty="0"/>
              <a:t>Name of Instructor, </a:t>
            </a:r>
          </a:p>
          <a:p>
            <a:pPr algn="just">
              <a:lnSpc>
                <a:spcPct val="150000"/>
              </a:lnSpc>
            </a:pPr>
            <a:r>
              <a:rPr lang="en-IN" sz="1600" dirty="0"/>
              <a:t>Appropriate duration, </a:t>
            </a:r>
          </a:p>
          <a:p>
            <a:pPr algn="just">
              <a:lnSpc>
                <a:spcPct val="150000"/>
              </a:lnSpc>
            </a:pPr>
            <a:r>
              <a:rPr lang="en-IN" sz="1600" dirty="0"/>
              <a:t>Employee Signatures</a:t>
            </a:r>
          </a:p>
          <a:p>
            <a:pPr algn="just">
              <a:lnSpc>
                <a:spcPct val="150000"/>
              </a:lnSpc>
              <a:buFont typeface="Wingdings" panose="05000000000000000000" pitchFamily="2" charset="2"/>
              <a:buChar char="Ø"/>
            </a:pPr>
            <a:r>
              <a:rPr lang="en-IN" sz="1600" dirty="0"/>
              <a:t>Periodic assessments of the effectiveness of training.</a:t>
            </a:r>
            <a:endParaRPr lang="en-IN" sz="1800" dirty="0"/>
          </a:p>
          <a:p>
            <a:endParaRPr lang="en-IN" sz="1800" dirty="0"/>
          </a:p>
        </p:txBody>
      </p:sp>
      <p:sp>
        <p:nvSpPr>
          <p:cNvPr id="4" name="Slide Number Placeholder 7">
            <a:extLst>
              <a:ext uri="{FF2B5EF4-FFF2-40B4-BE49-F238E27FC236}">
                <a16:creationId xmlns:a16="http://schemas.microsoft.com/office/drawing/2014/main" id="{0A176B15-8013-4B8C-9989-2D70A3AFF424}"/>
              </a:ext>
            </a:extLst>
          </p:cNvPr>
          <p:cNvSpPr>
            <a:spLocks noGrp="1"/>
          </p:cNvSpPr>
          <p:nvPr>
            <p:ph type="sldNum" sz="quarter" idx="12"/>
          </p:nvPr>
        </p:nvSpPr>
        <p:spPr bwMode="auto">
          <a:xfrm>
            <a:off x="3502169" y="6422138"/>
            <a:ext cx="2133600" cy="365125"/>
          </a:xfrm>
          <a:noFill/>
          <a:ln>
            <a:miter lim="800000"/>
            <a:headEnd/>
            <a:tailEnd/>
          </a:ln>
        </p:spPr>
        <p:txBody>
          <a:bodyPr/>
          <a:lstStyle/>
          <a:p>
            <a:fld id="{FDBA7CE1-1C6D-46CB-ACD2-5E6AE52B92D0}" type="slidenum">
              <a:rPr lang="en-US" altLang="en-US" smtClean="0"/>
              <a:pPr/>
              <a:t>203</a:t>
            </a:fld>
            <a:endParaRPr lang="en-US" altLang="en-US"/>
          </a:p>
        </p:txBody>
      </p:sp>
      <p:pic>
        <p:nvPicPr>
          <p:cNvPr id="5" name="Picture 4">
            <a:extLst>
              <a:ext uri="{FF2B5EF4-FFF2-40B4-BE49-F238E27FC236}">
                <a16:creationId xmlns:a16="http://schemas.microsoft.com/office/drawing/2014/main" id="{7A002B57-E7EB-4FEC-9CB1-E6C14232B2B2}"/>
              </a:ext>
            </a:extLst>
          </p:cNvPr>
          <p:cNvPicPr>
            <a:picLocks noChangeAspect="1"/>
          </p:cNvPicPr>
          <p:nvPr/>
        </p:nvPicPr>
        <p:blipFill>
          <a:blip r:embed="rId2" cstate="print"/>
          <a:stretch>
            <a:fillRect/>
          </a:stretch>
        </p:blipFill>
        <p:spPr>
          <a:xfrm>
            <a:off x="6156176" y="3636884"/>
            <a:ext cx="2250857" cy="2215410"/>
          </a:xfrm>
          <a:prstGeom prst="rect">
            <a:avLst/>
          </a:prstGeom>
        </p:spPr>
      </p:pic>
    </p:spTree>
    <p:extLst>
      <p:ext uri="{BB962C8B-B14F-4D97-AF65-F5344CB8AC3E}">
        <p14:creationId xmlns:p14="http://schemas.microsoft.com/office/powerpoint/2010/main" val="419305388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0768"/>
            <a:ext cx="8229600" cy="792088"/>
          </a:xfrm>
          <a:noFill/>
          <a:scene3d>
            <a:camera prst="orthographicFront"/>
            <a:lightRig rig="threePt" dir="t"/>
          </a:scene3d>
          <a:sp3d>
            <a:bevelT w="114300" prst="artDeco"/>
          </a:sp3d>
        </p:spPr>
        <p:txBody>
          <a:bodyPr>
            <a:normAutofit/>
          </a:bodyPr>
          <a:lstStyle/>
          <a:p>
            <a:r>
              <a:rPr lang="en-US" sz="2100" b="1" dirty="0"/>
              <a:t>7.0  Support Services  </a:t>
            </a:r>
            <a:br>
              <a:rPr lang="en-US" sz="2100" b="1" dirty="0"/>
            </a:br>
            <a:r>
              <a:rPr lang="en-US" sz="2100" b="1" dirty="0"/>
              <a:t>7.7  Training</a:t>
            </a:r>
            <a:endParaRPr lang="en-IN" sz="2100" dirty="0"/>
          </a:p>
        </p:txBody>
      </p:sp>
      <p:sp>
        <p:nvSpPr>
          <p:cNvPr id="3" name="Content Placeholder 2"/>
          <p:cNvSpPr>
            <a:spLocks noGrp="1"/>
          </p:cNvSpPr>
          <p:nvPr>
            <p:ph idx="1"/>
          </p:nvPr>
        </p:nvSpPr>
        <p:spPr>
          <a:xfrm>
            <a:off x="457200" y="2348880"/>
            <a:ext cx="8229600" cy="1800200"/>
          </a:xfrm>
          <a:ln w="19050">
            <a:solidFill>
              <a:schemeClr val="accent3">
                <a:lumMod val="75000"/>
              </a:schemeClr>
            </a:solidFill>
          </a:ln>
        </p:spPr>
        <p:txBody>
          <a:bodyPr>
            <a:normAutofit/>
          </a:bodyPr>
          <a:lstStyle/>
          <a:p>
            <a:pPr>
              <a:buNone/>
            </a:pPr>
            <a:r>
              <a:rPr lang="en-IN" sz="2000" b="1" u="sng" dirty="0"/>
              <a:t>7.7.3    Refresher Training</a:t>
            </a:r>
          </a:p>
          <a:p>
            <a:pPr>
              <a:buNone/>
            </a:pPr>
            <a:endParaRPr lang="en-IN" sz="2000" u="sng" dirty="0"/>
          </a:p>
          <a:p>
            <a:pPr algn="just"/>
            <a:r>
              <a:rPr lang="en-IN" sz="1800" dirty="0"/>
              <a:t>Review and update refresher training programmes</a:t>
            </a:r>
          </a:p>
          <a:p>
            <a:pPr algn="just"/>
            <a:r>
              <a:rPr lang="en-IN" sz="1800" dirty="0"/>
              <a:t>Ensure food handlers are aware of all necessary procedures for hygienic production of health supplements/ Nutraceuticals.</a:t>
            </a:r>
          </a:p>
        </p:txBody>
      </p:sp>
      <p:pic>
        <p:nvPicPr>
          <p:cNvPr id="4" name="Picture 1">
            <a:extLst>
              <a:ext uri="{FF2B5EF4-FFF2-40B4-BE49-F238E27FC236}">
                <a16:creationId xmlns:a16="http://schemas.microsoft.com/office/drawing/2014/main" id="{F7C04E4F-536A-4100-8641-C33F35732AC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8510" y="4293096"/>
            <a:ext cx="2706979" cy="236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Slide Number Placeholder 7">
            <a:extLst>
              <a:ext uri="{FF2B5EF4-FFF2-40B4-BE49-F238E27FC236}">
                <a16:creationId xmlns:a16="http://schemas.microsoft.com/office/drawing/2014/main" id="{13E1B13E-F721-4BB1-A5BE-8DC0C7B1ADC0}"/>
              </a:ext>
            </a:extLst>
          </p:cNvPr>
          <p:cNvSpPr>
            <a:spLocks noGrp="1"/>
          </p:cNvSpPr>
          <p:nvPr>
            <p:ph type="sldNum" sz="quarter" idx="12"/>
          </p:nvPr>
        </p:nvSpPr>
        <p:spPr bwMode="auto">
          <a:xfrm>
            <a:off x="4858689" y="6460152"/>
            <a:ext cx="2133600" cy="365125"/>
          </a:xfrm>
          <a:noFill/>
          <a:ln>
            <a:miter lim="800000"/>
            <a:headEnd/>
            <a:tailEnd/>
          </a:ln>
        </p:spPr>
        <p:txBody>
          <a:bodyPr/>
          <a:lstStyle/>
          <a:p>
            <a:fld id="{FDBA7CE1-1C6D-46CB-ACD2-5E6AE52B92D0}" type="slidenum">
              <a:rPr lang="en-US" altLang="en-US" smtClean="0"/>
              <a:pPr/>
              <a:t>204</a:t>
            </a:fld>
            <a:endParaRPr lang="en-US" altLang="en-US"/>
          </a:p>
        </p:txBody>
      </p:sp>
    </p:spTree>
    <p:extLst>
      <p:ext uri="{BB962C8B-B14F-4D97-AF65-F5344CB8AC3E}">
        <p14:creationId xmlns:p14="http://schemas.microsoft.com/office/powerpoint/2010/main" val="395850938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611560" y="1703386"/>
            <a:ext cx="7344816" cy="1368152"/>
          </a:xfrm>
        </p:spPr>
        <p:txBody>
          <a:bodyPr>
            <a:normAutofit/>
          </a:bodyPr>
          <a:lstStyle/>
          <a:p>
            <a:pPr>
              <a:buNone/>
            </a:pPr>
            <a:r>
              <a:rPr lang="en-US" sz="2800" b="1" dirty="0">
                <a:solidFill>
                  <a:schemeClr val="tx1"/>
                </a:solidFill>
              </a:rPr>
              <a:t>7.8</a:t>
            </a:r>
            <a:r>
              <a:rPr lang="en-IN" sz="2800" b="1" dirty="0">
                <a:solidFill>
                  <a:schemeClr val="tx1"/>
                </a:solidFill>
              </a:rPr>
              <a:t>  Record Keeping</a:t>
            </a:r>
          </a:p>
          <a:p>
            <a:pPr>
              <a:buNone/>
            </a:pPr>
            <a:r>
              <a:rPr lang="en-IN" b="1" dirty="0">
                <a:solidFill>
                  <a:schemeClr val="tx1"/>
                </a:solidFill>
              </a:rPr>
              <a:t>7.8.1  Internal Audits</a:t>
            </a:r>
          </a:p>
          <a:p>
            <a:pPr>
              <a:buNone/>
            </a:pPr>
            <a:r>
              <a:rPr lang="en-IN" b="1" dirty="0">
                <a:solidFill>
                  <a:schemeClr val="tx1"/>
                </a:solidFill>
              </a:rPr>
              <a:t>7.8.2  Manufacturing Documentation &amp; Records</a:t>
            </a:r>
            <a:endParaRPr lang="en-IN" dirty="0">
              <a:solidFill>
                <a:schemeClr val="tx1"/>
              </a:solidFill>
            </a:endParaRPr>
          </a:p>
        </p:txBody>
      </p:sp>
      <p:sp>
        <p:nvSpPr>
          <p:cNvPr id="6" name="Slide Number Placeholder 5"/>
          <p:cNvSpPr>
            <a:spLocks noGrp="1"/>
          </p:cNvSpPr>
          <p:nvPr>
            <p:ph type="sldNum" sz="quarter" idx="12"/>
          </p:nvPr>
        </p:nvSpPr>
        <p:spPr/>
        <p:txBody>
          <a:bodyPr/>
          <a:lstStyle/>
          <a:p>
            <a:fld id="{BE2412B8-9ECE-40A4-9402-DF6152856802}" type="slidenum">
              <a:rPr lang="en-IN" smtClean="0"/>
              <a:pPr/>
              <a:t>205</a:t>
            </a:fld>
            <a:endParaRPr lang="en-IN"/>
          </a:p>
        </p:txBody>
      </p:sp>
      <p:sp>
        <p:nvSpPr>
          <p:cNvPr id="2" name="Rectangle 1">
            <a:extLst>
              <a:ext uri="{FF2B5EF4-FFF2-40B4-BE49-F238E27FC236}">
                <a16:creationId xmlns:a16="http://schemas.microsoft.com/office/drawing/2014/main" id="{8298563A-BE25-46C0-98CE-BC986060A4CA}"/>
              </a:ext>
            </a:extLst>
          </p:cNvPr>
          <p:cNvSpPr/>
          <p:nvPr/>
        </p:nvSpPr>
        <p:spPr>
          <a:xfrm>
            <a:off x="1691680" y="764704"/>
            <a:ext cx="6624736" cy="5040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F9806CB2-F536-45FA-B8DA-1BB39CDF6371}"/>
              </a:ext>
            </a:extLst>
          </p:cNvPr>
          <p:cNvSpPr/>
          <p:nvPr/>
        </p:nvSpPr>
        <p:spPr>
          <a:xfrm>
            <a:off x="395536" y="1700809"/>
            <a:ext cx="7776864" cy="4032447"/>
          </a:xfrm>
          <a:prstGeom prst="roundRect">
            <a:avLst>
              <a:gd name="adj" fmla="val 11665"/>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 name="Picture 4">
            <a:extLst>
              <a:ext uri="{FF2B5EF4-FFF2-40B4-BE49-F238E27FC236}">
                <a16:creationId xmlns:a16="http://schemas.microsoft.com/office/drawing/2014/main" id="{243D6BC6-33AD-4621-95FD-FE26DB56584F}"/>
              </a:ext>
            </a:extLst>
          </p:cNvPr>
          <p:cNvPicPr>
            <a:picLocks noChangeAspect="1"/>
          </p:cNvPicPr>
          <p:nvPr/>
        </p:nvPicPr>
        <p:blipFill>
          <a:blip r:embed="rId2" cstate="print"/>
          <a:stretch>
            <a:fillRect/>
          </a:stretch>
        </p:blipFill>
        <p:spPr>
          <a:xfrm>
            <a:off x="2951820" y="3256516"/>
            <a:ext cx="3240360" cy="2260716"/>
          </a:xfrm>
          <a:prstGeom prst="rect">
            <a:avLst/>
          </a:prstGeom>
        </p:spPr>
      </p:pic>
    </p:spTree>
    <p:extLst>
      <p:ext uri="{BB962C8B-B14F-4D97-AF65-F5344CB8AC3E}">
        <p14:creationId xmlns:p14="http://schemas.microsoft.com/office/powerpoint/2010/main" val="284557697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64" y="1350569"/>
            <a:ext cx="8229600" cy="778098"/>
          </a:xfrm>
          <a:noFill/>
          <a:scene3d>
            <a:camera prst="orthographicFront"/>
            <a:lightRig rig="threePt" dir="t"/>
          </a:scene3d>
          <a:sp3d>
            <a:bevelT w="114300" prst="artDeco"/>
          </a:sp3d>
        </p:spPr>
        <p:txBody>
          <a:bodyPr>
            <a:normAutofit/>
          </a:bodyPr>
          <a:lstStyle/>
          <a:p>
            <a:r>
              <a:rPr lang="en-US" sz="2100" b="1" dirty="0"/>
              <a:t>7.0  Support Services  </a:t>
            </a:r>
            <a:br>
              <a:rPr lang="en-US" sz="2100" b="1" dirty="0"/>
            </a:br>
            <a:r>
              <a:rPr lang="en-US" sz="2100" b="1" dirty="0"/>
              <a:t>7.8  Record Keeping</a:t>
            </a:r>
            <a:endParaRPr lang="en-IN" sz="2100" dirty="0"/>
          </a:p>
        </p:txBody>
      </p:sp>
      <p:sp>
        <p:nvSpPr>
          <p:cNvPr id="3" name="Content Placeholder 2"/>
          <p:cNvSpPr>
            <a:spLocks noGrp="1"/>
          </p:cNvSpPr>
          <p:nvPr>
            <p:ph idx="1"/>
          </p:nvPr>
        </p:nvSpPr>
        <p:spPr>
          <a:xfrm>
            <a:off x="444126" y="2204864"/>
            <a:ext cx="8160322" cy="4032448"/>
          </a:xfrm>
          <a:ln w="19050">
            <a:solidFill>
              <a:schemeClr val="accent3">
                <a:lumMod val="75000"/>
              </a:schemeClr>
            </a:solidFill>
          </a:ln>
        </p:spPr>
        <p:txBody>
          <a:bodyPr>
            <a:normAutofit/>
          </a:bodyPr>
          <a:lstStyle/>
          <a:p>
            <a:pPr>
              <a:buNone/>
            </a:pPr>
            <a:r>
              <a:rPr lang="en-IN" sz="1800" b="1" u="sng" dirty="0"/>
              <a:t>7.8.1   Internal Audits</a:t>
            </a:r>
          </a:p>
          <a:p>
            <a:pPr>
              <a:buNone/>
            </a:pPr>
            <a:endParaRPr lang="en-IN" sz="2000" u="sng" dirty="0"/>
          </a:p>
          <a:p>
            <a:pPr algn="just"/>
            <a:r>
              <a:rPr lang="en-IN" sz="1800" dirty="0"/>
              <a:t>To check implementation &amp; compliance with GMP principles once a year, </a:t>
            </a:r>
          </a:p>
          <a:p>
            <a:pPr algn="just"/>
            <a:r>
              <a:rPr lang="en-IN" sz="1800" dirty="0"/>
              <a:t>To propose remedial actions if required. </a:t>
            </a:r>
            <a:endParaRPr lang="en-IN" sz="2400" dirty="0"/>
          </a:p>
          <a:p>
            <a:pPr>
              <a:buNone/>
            </a:pPr>
            <a:r>
              <a:rPr lang="en-IN" sz="1800" u="sng" dirty="0"/>
              <a:t>These shall cover:</a:t>
            </a:r>
          </a:p>
          <a:p>
            <a:r>
              <a:rPr lang="en-IN" sz="1800" dirty="0"/>
              <a:t>Premises</a:t>
            </a:r>
          </a:p>
          <a:p>
            <a:r>
              <a:rPr lang="en-IN" sz="1800" dirty="0"/>
              <a:t>Equipment</a:t>
            </a:r>
          </a:p>
          <a:p>
            <a:r>
              <a:rPr lang="en-IN" sz="1800" dirty="0"/>
              <a:t>Production</a:t>
            </a:r>
          </a:p>
          <a:p>
            <a:r>
              <a:rPr lang="en-IN" sz="1800" dirty="0"/>
              <a:t>Quality control</a:t>
            </a:r>
          </a:p>
          <a:p>
            <a:r>
              <a:rPr lang="en-IN" sz="1800" dirty="0"/>
              <a:t>Distribution of the products</a:t>
            </a:r>
          </a:p>
          <a:p>
            <a:r>
              <a:rPr lang="en-IN" sz="1800" dirty="0"/>
              <a:t>Documentation</a:t>
            </a:r>
          </a:p>
          <a:p>
            <a:r>
              <a:rPr lang="en-IN" sz="1800" dirty="0"/>
              <a:t>Systems for dealing with complaints, withdrawals and recalls.</a:t>
            </a:r>
          </a:p>
        </p:txBody>
      </p:sp>
      <p:sp>
        <p:nvSpPr>
          <p:cNvPr id="4" name="Slide Number Placeholder 7">
            <a:extLst>
              <a:ext uri="{FF2B5EF4-FFF2-40B4-BE49-F238E27FC236}">
                <a16:creationId xmlns:a16="http://schemas.microsoft.com/office/drawing/2014/main" id="{8B5549E0-AA25-4155-92E3-A70D71926529}"/>
              </a:ext>
            </a:extLst>
          </p:cNvPr>
          <p:cNvSpPr>
            <a:spLocks noGrp="1"/>
          </p:cNvSpPr>
          <p:nvPr>
            <p:ph type="sldNum" sz="quarter" idx="12"/>
          </p:nvPr>
        </p:nvSpPr>
        <p:spPr bwMode="auto">
          <a:xfrm>
            <a:off x="3677317" y="6492875"/>
            <a:ext cx="2133600" cy="365125"/>
          </a:xfrm>
          <a:noFill/>
          <a:ln>
            <a:miter lim="800000"/>
            <a:headEnd/>
            <a:tailEnd/>
          </a:ln>
        </p:spPr>
        <p:txBody>
          <a:bodyPr/>
          <a:lstStyle/>
          <a:p>
            <a:fld id="{FDBA7CE1-1C6D-46CB-ACD2-5E6AE52B92D0}" type="slidenum">
              <a:rPr lang="en-US" altLang="en-US" smtClean="0"/>
              <a:pPr/>
              <a:t>206</a:t>
            </a:fld>
            <a:endParaRPr lang="en-US" altLang="en-US" dirty="0"/>
          </a:p>
        </p:txBody>
      </p:sp>
      <p:pic>
        <p:nvPicPr>
          <p:cNvPr id="5" name="Picture 4">
            <a:extLst>
              <a:ext uri="{FF2B5EF4-FFF2-40B4-BE49-F238E27FC236}">
                <a16:creationId xmlns:a16="http://schemas.microsoft.com/office/drawing/2014/main" id="{94100887-6EBA-4AC2-B5C0-4B08FCC8EBE1}"/>
              </a:ext>
            </a:extLst>
          </p:cNvPr>
          <p:cNvPicPr>
            <a:picLocks noChangeAspect="1"/>
          </p:cNvPicPr>
          <p:nvPr/>
        </p:nvPicPr>
        <p:blipFill>
          <a:blip r:embed="rId2" cstate="print"/>
          <a:stretch>
            <a:fillRect/>
          </a:stretch>
        </p:blipFill>
        <p:spPr>
          <a:xfrm>
            <a:off x="5868144" y="3356992"/>
            <a:ext cx="2436751" cy="2406481"/>
          </a:xfrm>
          <a:prstGeom prst="rect">
            <a:avLst/>
          </a:prstGeom>
        </p:spPr>
      </p:pic>
    </p:spTree>
    <p:extLst>
      <p:ext uri="{BB962C8B-B14F-4D97-AF65-F5344CB8AC3E}">
        <p14:creationId xmlns:p14="http://schemas.microsoft.com/office/powerpoint/2010/main" val="218651092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0768"/>
            <a:ext cx="8229600" cy="778098"/>
          </a:xfrm>
          <a:noFill/>
          <a:scene3d>
            <a:camera prst="orthographicFront"/>
            <a:lightRig rig="threePt" dir="t"/>
          </a:scene3d>
          <a:sp3d>
            <a:bevelT w="114300" prst="artDeco"/>
          </a:sp3d>
        </p:spPr>
        <p:txBody>
          <a:bodyPr>
            <a:noAutofit/>
          </a:bodyPr>
          <a:lstStyle/>
          <a:p>
            <a:r>
              <a:rPr lang="en-US" sz="2100" b="1" dirty="0"/>
              <a:t>7.0  Support Services  </a:t>
            </a:r>
            <a:br>
              <a:rPr lang="en-US" sz="2100" b="1" dirty="0"/>
            </a:br>
            <a:r>
              <a:rPr lang="en-US" sz="2100" b="1" dirty="0"/>
              <a:t>7.8  Record Keeping</a:t>
            </a:r>
            <a:endParaRPr lang="en-IN" sz="2100" dirty="0"/>
          </a:p>
        </p:txBody>
      </p:sp>
      <p:pic>
        <p:nvPicPr>
          <p:cNvPr id="5" name="Picture 4">
            <a:extLst>
              <a:ext uri="{FF2B5EF4-FFF2-40B4-BE49-F238E27FC236}">
                <a16:creationId xmlns:a16="http://schemas.microsoft.com/office/drawing/2014/main" id="{B920DB60-0ED4-4628-8774-D23C1C0DDDE8}"/>
              </a:ext>
            </a:extLst>
          </p:cNvPr>
          <p:cNvPicPr>
            <a:picLocks noChangeAspect="1"/>
          </p:cNvPicPr>
          <p:nvPr/>
        </p:nvPicPr>
        <p:blipFill>
          <a:blip r:embed="rId2" cstate="print"/>
          <a:stretch>
            <a:fillRect/>
          </a:stretch>
        </p:blipFill>
        <p:spPr>
          <a:xfrm>
            <a:off x="5859768" y="4288110"/>
            <a:ext cx="3032712" cy="1805186"/>
          </a:xfrm>
          <a:prstGeom prst="rect">
            <a:avLst/>
          </a:prstGeom>
        </p:spPr>
      </p:pic>
      <p:sp>
        <p:nvSpPr>
          <p:cNvPr id="3" name="Content Placeholder 2"/>
          <p:cNvSpPr>
            <a:spLocks noGrp="1"/>
          </p:cNvSpPr>
          <p:nvPr>
            <p:ph idx="1"/>
          </p:nvPr>
        </p:nvSpPr>
        <p:spPr>
          <a:xfrm>
            <a:off x="438150" y="2381920"/>
            <a:ext cx="8526338" cy="3860378"/>
          </a:xfrm>
          <a:ln>
            <a:solidFill>
              <a:schemeClr val="accent3">
                <a:lumMod val="50000"/>
              </a:schemeClr>
            </a:solidFill>
          </a:ln>
        </p:spPr>
        <p:txBody>
          <a:bodyPr>
            <a:normAutofit/>
          </a:bodyPr>
          <a:lstStyle/>
          <a:p>
            <a:pPr>
              <a:spcAft>
                <a:spcPts val="600"/>
              </a:spcAft>
              <a:buNone/>
            </a:pPr>
            <a:r>
              <a:rPr lang="en-IN" sz="2000" b="1" u="sng" dirty="0"/>
              <a:t>7.8.1   Internal Audits</a:t>
            </a:r>
            <a:endParaRPr lang="en-IN" sz="2000" u="sng" dirty="0"/>
          </a:p>
          <a:p>
            <a:pPr algn="just">
              <a:spcAft>
                <a:spcPts val="600"/>
              </a:spcAft>
            </a:pPr>
            <a:r>
              <a:rPr lang="en-IN" sz="1800" dirty="0"/>
              <a:t>By Competent person(s) / External experts in an independent way </a:t>
            </a:r>
          </a:p>
          <a:p>
            <a:pPr algn="just">
              <a:spcAft>
                <a:spcPts val="600"/>
              </a:spcAft>
            </a:pPr>
            <a:r>
              <a:rPr lang="en-IN" sz="1800" dirty="0"/>
              <a:t>Check on absence of prohibitive substances in RM</a:t>
            </a:r>
          </a:p>
          <a:p>
            <a:pPr algn="just">
              <a:spcAft>
                <a:spcPts val="600"/>
              </a:spcAft>
            </a:pPr>
            <a:r>
              <a:rPr lang="en-IN" sz="1800" dirty="0"/>
              <a:t>Completion of agreed corrections &amp; corrective actions within specified time</a:t>
            </a:r>
          </a:p>
          <a:p>
            <a:pPr algn="just">
              <a:spcAft>
                <a:spcPts val="600"/>
              </a:spcAft>
            </a:pPr>
            <a:r>
              <a:rPr lang="en-IN" sz="1800" dirty="0"/>
              <a:t>Record observation made during inspection</a:t>
            </a:r>
          </a:p>
          <a:p>
            <a:pPr algn="just">
              <a:spcAft>
                <a:spcPts val="600"/>
              </a:spcAft>
            </a:pPr>
            <a:r>
              <a:rPr lang="en-IN" sz="1800" dirty="0"/>
              <a:t>Taking proposed actions within relevant time frames</a:t>
            </a:r>
          </a:p>
          <a:p>
            <a:pPr algn="just">
              <a:spcAft>
                <a:spcPts val="600"/>
              </a:spcAft>
            </a:pPr>
            <a:r>
              <a:rPr lang="en-IN" sz="1800" dirty="0"/>
              <a:t>Record Retention</a:t>
            </a:r>
          </a:p>
          <a:p>
            <a:pPr algn="just">
              <a:spcAft>
                <a:spcPts val="600"/>
              </a:spcAft>
            </a:pPr>
            <a:r>
              <a:rPr lang="en-IN" sz="1800" dirty="0"/>
              <a:t>Training Plan Vs Actuals</a:t>
            </a:r>
          </a:p>
        </p:txBody>
      </p:sp>
      <p:sp>
        <p:nvSpPr>
          <p:cNvPr id="4" name="Slide Number Placeholder 7">
            <a:extLst>
              <a:ext uri="{FF2B5EF4-FFF2-40B4-BE49-F238E27FC236}">
                <a16:creationId xmlns:a16="http://schemas.microsoft.com/office/drawing/2014/main" id="{11B4B471-187A-4F5A-97E2-11D38DBE05FA}"/>
              </a:ext>
            </a:extLst>
          </p:cNvPr>
          <p:cNvSpPr>
            <a:spLocks noGrp="1"/>
          </p:cNvSpPr>
          <p:nvPr>
            <p:ph type="sldNum" sz="quarter" idx="12"/>
          </p:nvPr>
        </p:nvSpPr>
        <p:spPr bwMode="auto">
          <a:xfrm>
            <a:off x="3203848" y="6492875"/>
            <a:ext cx="2133600" cy="365125"/>
          </a:xfrm>
          <a:noFill/>
          <a:ln>
            <a:miter lim="800000"/>
            <a:headEnd/>
            <a:tailEnd/>
          </a:ln>
        </p:spPr>
        <p:txBody>
          <a:bodyPr/>
          <a:lstStyle/>
          <a:p>
            <a:fld id="{FDBA7CE1-1C6D-46CB-ACD2-5E6AE52B92D0}" type="slidenum">
              <a:rPr lang="en-US" altLang="en-US" smtClean="0"/>
              <a:pPr/>
              <a:t>207</a:t>
            </a:fld>
            <a:endParaRPr lang="en-US" altLang="en-US"/>
          </a:p>
        </p:txBody>
      </p:sp>
    </p:spTree>
    <p:extLst>
      <p:ext uri="{BB962C8B-B14F-4D97-AF65-F5344CB8AC3E}">
        <p14:creationId xmlns:p14="http://schemas.microsoft.com/office/powerpoint/2010/main" val="173100885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16" y="692696"/>
            <a:ext cx="7884368" cy="720080"/>
          </a:xfrm>
          <a:noFill/>
          <a:scene3d>
            <a:camera prst="orthographicFront"/>
            <a:lightRig rig="threePt" dir="t"/>
          </a:scene3d>
          <a:sp3d>
            <a:bevelT w="114300" prst="artDeco"/>
          </a:sp3d>
        </p:spPr>
        <p:txBody>
          <a:bodyPr>
            <a:noAutofit/>
          </a:bodyPr>
          <a:lstStyle/>
          <a:p>
            <a:pPr>
              <a:defRPr/>
            </a:pPr>
            <a:r>
              <a:rPr lang="en-US" sz="2100" b="1" dirty="0"/>
              <a:t>7.0  Support Services  </a:t>
            </a:r>
            <a:br>
              <a:rPr lang="en-US" sz="2100" b="1" dirty="0"/>
            </a:br>
            <a:r>
              <a:rPr lang="en-US" sz="2100" b="1" dirty="0"/>
              <a:t>7.8  Record Keeping</a:t>
            </a:r>
            <a:endParaRPr lang="en-IN" sz="2100" b="1" dirty="0">
              <a:effectLst>
                <a:outerShdw blurRad="38100" dist="38100" dir="2700000" algn="tl">
                  <a:srgbClr val="000000">
                    <a:alpha val="43137"/>
                  </a:srgbClr>
                </a:outerShdw>
              </a:effectLst>
            </a:endParaRPr>
          </a:p>
        </p:txBody>
      </p:sp>
      <p:sp>
        <p:nvSpPr>
          <p:cNvPr id="58371" name="Content Placeholder 2"/>
          <p:cNvSpPr>
            <a:spLocks noGrp="1"/>
          </p:cNvSpPr>
          <p:nvPr>
            <p:ph idx="1"/>
          </p:nvPr>
        </p:nvSpPr>
        <p:spPr>
          <a:xfrm>
            <a:off x="228600" y="1555469"/>
            <a:ext cx="8686800" cy="378024"/>
          </a:xfrm>
        </p:spPr>
        <p:txBody>
          <a:bodyPr>
            <a:normAutofit lnSpcReduction="10000"/>
          </a:bodyPr>
          <a:lstStyle/>
          <a:p>
            <a:pPr marL="0" indent="0" algn="ctr">
              <a:buNone/>
            </a:pPr>
            <a:r>
              <a:rPr lang="en-IN" sz="2000" b="1" u="sng" dirty="0"/>
              <a:t>7.8.1   Internal Audits</a:t>
            </a:r>
          </a:p>
        </p:txBody>
      </p:sp>
      <p:pic>
        <p:nvPicPr>
          <p:cNvPr id="58372" name="Picture 3" descr="Services-ExposureAudit1.jpg"/>
          <p:cNvPicPr>
            <a:picLocks noChangeAspect="1"/>
          </p:cNvPicPr>
          <p:nvPr/>
        </p:nvPicPr>
        <p:blipFill>
          <a:blip r:embed="rId2" cstate="print"/>
          <a:srcRect/>
          <a:stretch>
            <a:fillRect/>
          </a:stretch>
        </p:blipFill>
        <p:spPr bwMode="auto">
          <a:xfrm>
            <a:off x="1088664" y="1933493"/>
            <a:ext cx="7002019" cy="4320486"/>
          </a:xfrm>
          <a:prstGeom prst="rect">
            <a:avLst/>
          </a:prstGeom>
          <a:noFill/>
          <a:ln w="9525">
            <a:noFill/>
            <a:miter lim="800000"/>
            <a:headEnd/>
            <a:tailEnd/>
          </a:ln>
        </p:spPr>
      </p:pic>
      <p:sp>
        <p:nvSpPr>
          <p:cNvPr id="58373" name="Rectangle 4"/>
          <p:cNvSpPr>
            <a:spLocks noChangeArrowheads="1"/>
          </p:cNvSpPr>
          <p:nvPr/>
        </p:nvSpPr>
        <p:spPr bwMode="auto">
          <a:xfrm>
            <a:off x="1066800" y="6331222"/>
            <a:ext cx="7010400" cy="338138"/>
          </a:xfrm>
          <a:prstGeom prst="rect">
            <a:avLst/>
          </a:prstGeom>
          <a:noFill/>
          <a:ln w="9525">
            <a:noFill/>
            <a:miter lim="800000"/>
            <a:headEnd/>
            <a:tailEnd/>
          </a:ln>
        </p:spPr>
        <p:txBody>
          <a:bodyPr>
            <a:spAutoFit/>
          </a:bodyPr>
          <a:lstStyle/>
          <a:p>
            <a:pPr algn="ctr"/>
            <a:r>
              <a:rPr lang="en-IN" sz="1600" b="1" dirty="0"/>
              <a:t>Periodic audit of the whole system to ensure food safety </a:t>
            </a:r>
          </a:p>
        </p:txBody>
      </p:sp>
      <p:sp>
        <p:nvSpPr>
          <p:cNvPr id="58374" name="Slide Number Placeholder 5"/>
          <p:cNvSpPr>
            <a:spLocks noGrp="1"/>
          </p:cNvSpPr>
          <p:nvPr>
            <p:ph type="sldNum" sz="quarter" idx="12"/>
          </p:nvPr>
        </p:nvSpPr>
        <p:spPr bwMode="auto">
          <a:xfrm>
            <a:off x="3707904" y="6520259"/>
            <a:ext cx="2133600" cy="365125"/>
          </a:xfrm>
          <a:noFill/>
          <a:ln>
            <a:miter lim="800000"/>
            <a:headEnd/>
            <a:tailEnd/>
          </a:ln>
        </p:spPr>
        <p:txBody>
          <a:bodyPr/>
          <a:lstStyle/>
          <a:p>
            <a:fld id="{ADF4424D-E467-4C51-B245-191720F585CF}" type="slidenum">
              <a:rPr lang="en-US" altLang="en-US" smtClean="0"/>
              <a:pPr/>
              <a:t>208</a:t>
            </a:fld>
            <a:endParaRPr lang="en-US" altLang="en-US"/>
          </a:p>
        </p:txBody>
      </p:sp>
    </p:spTree>
    <p:extLst>
      <p:ext uri="{BB962C8B-B14F-4D97-AF65-F5344CB8AC3E}">
        <p14:creationId xmlns:p14="http://schemas.microsoft.com/office/powerpoint/2010/main" val="71323727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0768"/>
            <a:ext cx="8229600" cy="792088"/>
          </a:xfrm>
          <a:noFill/>
          <a:scene3d>
            <a:camera prst="orthographicFront"/>
            <a:lightRig rig="threePt" dir="t"/>
          </a:scene3d>
          <a:sp3d>
            <a:bevelT w="114300" prst="artDeco"/>
          </a:sp3d>
        </p:spPr>
        <p:txBody>
          <a:bodyPr>
            <a:normAutofit/>
          </a:bodyPr>
          <a:lstStyle/>
          <a:p>
            <a:r>
              <a:rPr lang="en-US" sz="2100" b="1" dirty="0"/>
              <a:t>7.0  Support Services  </a:t>
            </a:r>
            <a:br>
              <a:rPr lang="en-US" sz="2100" b="1" dirty="0"/>
            </a:br>
            <a:r>
              <a:rPr lang="en-US" sz="2100" b="1" dirty="0"/>
              <a:t>7.8  Record Keeping</a:t>
            </a:r>
            <a:endParaRPr lang="en-IN" sz="2100" dirty="0"/>
          </a:p>
        </p:txBody>
      </p:sp>
      <p:sp>
        <p:nvSpPr>
          <p:cNvPr id="3" name="Content Placeholder 2"/>
          <p:cNvSpPr>
            <a:spLocks noGrp="1"/>
          </p:cNvSpPr>
          <p:nvPr>
            <p:ph idx="1"/>
          </p:nvPr>
        </p:nvSpPr>
        <p:spPr>
          <a:xfrm>
            <a:off x="457200" y="2168860"/>
            <a:ext cx="5915000" cy="4284476"/>
          </a:xfrm>
          <a:ln w="19050">
            <a:solidFill>
              <a:schemeClr val="accent3">
                <a:lumMod val="75000"/>
              </a:schemeClr>
            </a:solidFill>
          </a:ln>
        </p:spPr>
        <p:txBody>
          <a:bodyPr>
            <a:noAutofit/>
          </a:bodyPr>
          <a:lstStyle/>
          <a:p>
            <a:pPr>
              <a:buNone/>
            </a:pPr>
            <a:r>
              <a:rPr lang="en-IN" sz="1600" b="1" u="sng" dirty="0"/>
              <a:t>7.8.2  Manufacturing Documentation &amp; Records</a:t>
            </a:r>
          </a:p>
          <a:p>
            <a:pPr>
              <a:buNone/>
            </a:pPr>
            <a:endParaRPr lang="en-IN" sz="1600" b="1" dirty="0"/>
          </a:p>
          <a:p>
            <a:pPr algn="just">
              <a:buFont typeface="Wingdings" panose="05000000000000000000" pitchFamily="2" charset="2"/>
              <a:buChar char="Ø"/>
            </a:pPr>
            <a:r>
              <a:rPr lang="en-IN" sz="1600" dirty="0"/>
              <a:t>Checking manufacturing or Batch Records at each level and QA approval.</a:t>
            </a:r>
          </a:p>
          <a:p>
            <a:pPr algn="just">
              <a:buFont typeface="Wingdings" panose="05000000000000000000" pitchFamily="2" charset="2"/>
              <a:buChar char="Ø"/>
            </a:pPr>
            <a:r>
              <a:rPr lang="en-IN" sz="1600" dirty="0"/>
              <a:t> Deviations documented, justified and approved by QA. </a:t>
            </a:r>
          </a:p>
          <a:p>
            <a:pPr algn="just">
              <a:buFont typeface="Wingdings" panose="05000000000000000000" pitchFamily="2" charset="2"/>
              <a:buChar char="Ø"/>
            </a:pPr>
            <a:r>
              <a:rPr lang="en-IN" sz="1600" u="sng" dirty="0"/>
              <a:t>Manufacturing / Batch Records shall include following -</a:t>
            </a:r>
            <a:r>
              <a:rPr lang="en-IN" sz="1600" dirty="0"/>
              <a:t> </a:t>
            </a:r>
          </a:p>
          <a:p>
            <a:pPr algn="just"/>
            <a:r>
              <a:rPr lang="en-IN" sz="1600" dirty="0"/>
              <a:t>Bill of material (BOM), </a:t>
            </a:r>
          </a:p>
          <a:p>
            <a:pPr algn="just"/>
            <a:r>
              <a:rPr lang="en-IN" sz="1600" dirty="0"/>
              <a:t>Manufacturing formula, </a:t>
            </a:r>
          </a:p>
          <a:p>
            <a:pPr algn="just"/>
            <a:r>
              <a:rPr lang="en-IN" sz="1600" dirty="0"/>
              <a:t>Process flow chart</a:t>
            </a:r>
          </a:p>
          <a:p>
            <a:pPr algn="just"/>
            <a:r>
              <a:rPr lang="en-IN" sz="1600" dirty="0"/>
              <a:t>Manufacturing Instructions, Packaging list, Packaging Instruction, Labels </a:t>
            </a:r>
          </a:p>
          <a:p>
            <a:pPr algn="just"/>
            <a:r>
              <a:rPr lang="en-IN" sz="1600" dirty="0"/>
              <a:t>Documentation for each significant manufacturing process step </a:t>
            </a:r>
          </a:p>
          <a:p>
            <a:pPr algn="just"/>
            <a:r>
              <a:rPr lang="en-IN" sz="1600" dirty="0"/>
              <a:t>Procedures for production line start-up, shutdowns and change-overs.</a:t>
            </a:r>
          </a:p>
          <a:p>
            <a:pPr>
              <a:buNone/>
            </a:pPr>
            <a:endParaRPr lang="en-IN" sz="1600" dirty="0"/>
          </a:p>
          <a:p>
            <a:pPr>
              <a:buNone/>
            </a:pPr>
            <a:endParaRPr lang="en-IN" sz="1600" dirty="0"/>
          </a:p>
        </p:txBody>
      </p:sp>
      <p:sp>
        <p:nvSpPr>
          <p:cNvPr id="4" name="Slide Number Placeholder 7">
            <a:extLst>
              <a:ext uri="{FF2B5EF4-FFF2-40B4-BE49-F238E27FC236}">
                <a16:creationId xmlns:a16="http://schemas.microsoft.com/office/drawing/2014/main" id="{F76DE7D9-AD33-4511-B781-F38A4EE80B71}"/>
              </a:ext>
            </a:extLst>
          </p:cNvPr>
          <p:cNvSpPr>
            <a:spLocks noGrp="1"/>
          </p:cNvSpPr>
          <p:nvPr>
            <p:ph type="sldNum" sz="quarter" idx="12"/>
          </p:nvPr>
        </p:nvSpPr>
        <p:spPr bwMode="auto">
          <a:xfrm>
            <a:off x="3414700" y="6492875"/>
            <a:ext cx="2133600" cy="365125"/>
          </a:xfrm>
          <a:noFill/>
          <a:ln>
            <a:miter lim="800000"/>
            <a:headEnd/>
            <a:tailEnd/>
          </a:ln>
        </p:spPr>
        <p:txBody>
          <a:bodyPr/>
          <a:lstStyle/>
          <a:p>
            <a:fld id="{FDBA7CE1-1C6D-46CB-ACD2-5E6AE52B92D0}" type="slidenum">
              <a:rPr lang="en-US" altLang="en-US" smtClean="0"/>
              <a:pPr/>
              <a:t>209</a:t>
            </a:fld>
            <a:endParaRPr lang="en-US" altLang="en-US"/>
          </a:p>
        </p:txBody>
      </p:sp>
      <p:pic>
        <p:nvPicPr>
          <p:cNvPr id="5" name="Picture 4">
            <a:extLst>
              <a:ext uri="{FF2B5EF4-FFF2-40B4-BE49-F238E27FC236}">
                <a16:creationId xmlns:a16="http://schemas.microsoft.com/office/drawing/2014/main" id="{CDFDCF6A-07CC-4E8B-B7F8-0E518D60ABF4}"/>
              </a:ext>
            </a:extLst>
          </p:cNvPr>
          <p:cNvPicPr>
            <a:picLocks noChangeAspect="1"/>
          </p:cNvPicPr>
          <p:nvPr/>
        </p:nvPicPr>
        <p:blipFill>
          <a:blip r:embed="rId2" cstate="print"/>
          <a:stretch>
            <a:fillRect/>
          </a:stretch>
        </p:blipFill>
        <p:spPr>
          <a:xfrm>
            <a:off x="6553200" y="3139889"/>
            <a:ext cx="2209428" cy="2209428"/>
          </a:xfrm>
          <a:prstGeom prst="rect">
            <a:avLst/>
          </a:prstGeom>
          <a:ln w="19050">
            <a:solidFill>
              <a:schemeClr val="accent3">
                <a:lumMod val="75000"/>
              </a:schemeClr>
            </a:solidFill>
          </a:ln>
        </p:spPr>
      </p:pic>
    </p:spTree>
    <p:extLst>
      <p:ext uri="{BB962C8B-B14F-4D97-AF65-F5344CB8AC3E}">
        <p14:creationId xmlns:p14="http://schemas.microsoft.com/office/powerpoint/2010/main" val="1258004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Content Placeholder 3" descr="06"/>
          <p:cNvPicPr>
            <a:picLocks noGrp="1" noChangeAspect="1" noChangeArrowheads="1"/>
          </p:cNvPicPr>
          <p:nvPr>
            <p:ph idx="1"/>
          </p:nvPr>
        </p:nvPicPr>
        <p:blipFill>
          <a:blip r:embed="rId2" cstate="print"/>
          <a:srcRect/>
          <a:stretch>
            <a:fillRect/>
          </a:stretch>
        </p:blipFill>
        <p:spPr>
          <a:xfrm>
            <a:off x="962025" y="2760859"/>
            <a:ext cx="7219950" cy="2676525"/>
          </a:xfrm>
          <a:prstGeom prst="rect">
            <a:avLst/>
          </a:prstGeom>
          <a:noFill/>
          <a:ln w="38100">
            <a:solidFill>
              <a:schemeClr val="accent3">
                <a:lumMod val="75000"/>
              </a:schemeClr>
            </a:solidFill>
          </a:ln>
        </p:spPr>
      </p:pic>
      <p:sp>
        <p:nvSpPr>
          <p:cNvPr id="12292" name="Text Box 4"/>
          <p:cNvSpPr txBox="1">
            <a:spLocks noChangeArrowheads="1"/>
          </p:cNvSpPr>
          <p:nvPr/>
        </p:nvSpPr>
        <p:spPr bwMode="auto">
          <a:xfrm>
            <a:off x="1187624" y="5520111"/>
            <a:ext cx="2590800" cy="581025"/>
          </a:xfrm>
          <a:prstGeom prst="rect">
            <a:avLst/>
          </a:prstGeom>
          <a:noFill/>
          <a:ln w="9525">
            <a:noFill/>
            <a:miter lim="800000"/>
            <a:headEnd/>
            <a:tailEnd/>
          </a:ln>
        </p:spPr>
        <p:txBody>
          <a:bodyPr>
            <a:spAutoFit/>
          </a:bodyPr>
          <a:lstStyle/>
          <a:p>
            <a:pPr algn="ctr">
              <a:spcBef>
                <a:spcPct val="50000"/>
              </a:spcBef>
            </a:pPr>
            <a:r>
              <a:rPr lang="en-US" altLang="en-US" sz="1600" b="1" dirty="0">
                <a:latin typeface="Arial" charset="0"/>
                <a:cs typeface="Arial" charset="0"/>
              </a:rPr>
              <a:t>Cleanable, durable, impervious to moisture</a:t>
            </a:r>
          </a:p>
        </p:txBody>
      </p:sp>
      <p:sp>
        <p:nvSpPr>
          <p:cNvPr id="12293" name="Text Box 5"/>
          <p:cNvSpPr txBox="1">
            <a:spLocks noChangeArrowheads="1"/>
          </p:cNvSpPr>
          <p:nvPr/>
        </p:nvSpPr>
        <p:spPr bwMode="auto">
          <a:xfrm>
            <a:off x="5362382" y="5517232"/>
            <a:ext cx="2667000" cy="581025"/>
          </a:xfrm>
          <a:prstGeom prst="rect">
            <a:avLst/>
          </a:prstGeom>
          <a:noFill/>
          <a:ln w="9525">
            <a:noFill/>
            <a:miter lim="800000"/>
            <a:headEnd/>
            <a:tailEnd/>
          </a:ln>
        </p:spPr>
        <p:txBody>
          <a:bodyPr>
            <a:spAutoFit/>
          </a:bodyPr>
          <a:lstStyle/>
          <a:p>
            <a:pPr algn="ctr">
              <a:spcBef>
                <a:spcPct val="50000"/>
              </a:spcBef>
            </a:pPr>
            <a:r>
              <a:rPr lang="en-US" altLang="en-US" sz="1600" b="1" dirty="0">
                <a:latin typeface="Arial" charset="0"/>
                <a:cs typeface="Arial" charset="0"/>
              </a:rPr>
              <a:t>Cracks allow bacteria and molds to accumulate</a:t>
            </a:r>
          </a:p>
        </p:txBody>
      </p:sp>
      <p:sp>
        <p:nvSpPr>
          <p:cNvPr id="12294" name="Rectangle 5"/>
          <p:cNvSpPr>
            <a:spLocks noChangeArrowheads="1"/>
          </p:cNvSpPr>
          <p:nvPr/>
        </p:nvSpPr>
        <p:spPr bwMode="auto">
          <a:xfrm>
            <a:off x="827584" y="2276872"/>
            <a:ext cx="3376613" cy="369888"/>
          </a:xfrm>
          <a:prstGeom prst="rect">
            <a:avLst/>
          </a:prstGeom>
          <a:noFill/>
          <a:ln w="9525">
            <a:noFill/>
            <a:miter lim="800000"/>
            <a:headEnd/>
            <a:tailEnd/>
          </a:ln>
        </p:spPr>
        <p:txBody>
          <a:bodyPr wrap="none">
            <a:spAutoFit/>
          </a:bodyPr>
          <a:lstStyle/>
          <a:p>
            <a:r>
              <a:rPr lang="en-IN" b="1" dirty="0">
                <a:latin typeface="Arial" panose="020B0604020202020204" pitchFamily="34" charset="0"/>
                <a:cs typeface="Arial" panose="020B0604020202020204" pitchFamily="34" charset="0"/>
              </a:rPr>
              <a:t>Floors, ceilings and walls -  </a:t>
            </a:r>
          </a:p>
        </p:txBody>
      </p:sp>
      <p:pic>
        <p:nvPicPr>
          <p:cNvPr id="12295" name="Picture 2" descr="C:\Users\Lenovo\Desktop\catring manual2\images 2\Check-mark-clip-art-at-vector-clip-art-2.png"/>
          <p:cNvPicPr>
            <a:picLocks noChangeAspect="1" noChangeArrowheads="1"/>
          </p:cNvPicPr>
          <p:nvPr/>
        </p:nvPicPr>
        <p:blipFill>
          <a:blip r:embed="rId3" cstate="print"/>
          <a:srcRect/>
          <a:stretch>
            <a:fillRect/>
          </a:stretch>
        </p:blipFill>
        <p:spPr bwMode="auto">
          <a:xfrm>
            <a:off x="1187624" y="2884487"/>
            <a:ext cx="687388" cy="636588"/>
          </a:xfrm>
          <a:prstGeom prst="rect">
            <a:avLst/>
          </a:prstGeom>
          <a:noFill/>
          <a:ln w="9525">
            <a:noFill/>
            <a:miter lim="800000"/>
            <a:headEnd/>
            <a:tailEnd/>
          </a:ln>
        </p:spPr>
      </p:pic>
      <p:pic>
        <p:nvPicPr>
          <p:cNvPr id="12296" name="Picture 3" descr="C:\Users\Lenovo\Desktop\catring manual2\images 2\12065738771352376078Arnoud999_Right_or_wrong_5.svg.hi.png"/>
          <p:cNvPicPr>
            <a:picLocks noChangeAspect="1" noChangeArrowheads="1"/>
          </p:cNvPicPr>
          <p:nvPr/>
        </p:nvPicPr>
        <p:blipFill>
          <a:blip r:embed="rId4" cstate="print"/>
          <a:srcRect/>
          <a:stretch>
            <a:fillRect/>
          </a:stretch>
        </p:blipFill>
        <p:spPr bwMode="auto">
          <a:xfrm>
            <a:off x="5436096" y="2859881"/>
            <a:ext cx="685800" cy="685800"/>
          </a:xfrm>
          <a:prstGeom prst="rect">
            <a:avLst/>
          </a:prstGeom>
          <a:noFill/>
          <a:ln w="9525">
            <a:noFill/>
            <a:miter lim="800000"/>
            <a:headEnd/>
            <a:tailEnd/>
          </a:ln>
        </p:spPr>
      </p:pic>
      <p:sp>
        <p:nvSpPr>
          <p:cNvPr id="12297" name="Slide Number Placeholder 8"/>
          <p:cNvSpPr>
            <a:spLocks noGrp="1"/>
          </p:cNvSpPr>
          <p:nvPr>
            <p:ph type="sldNum" sz="quarter" idx="12"/>
          </p:nvPr>
        </p:nvSpPr>
        <p:spPr bwMode="auto">
          <a:noFill/>
          <a:ln>
            <a:miter lim="800000"/>
            <a:headEnd/>
            <a:tailEnd/>
          </a:ln>
        </p:spPr>
        <p:txBody>
          <a:bodyPr/>
          <a:lstStyle/>
          <a:p>
            <a:fld id="{973DA000-2A11-4FFA-BEE0-D2398F8326A8}" type="slidenum">
              <a:rPr lang="en-US" altLang="en-US" smtClean="0"/>
              <a:pPr/>
              <a:t>21</a:t>
            </a:fld>
            <a:endParaRPr lang="en-US" altLang="en-US"/>
          </a:p>
        </p:txBody>
      </p:sp>
      <p:sp>
        <p:nvSpPr>
          <p:cNvPr id="12" name="Title 1">
            <a:extLst>
              <a:ext uri="{FF2B5EF4-FFF2-40B4-BE49-F238E27FC236}">
                <a16:creationId xmlns:a16="http://schemas.microsoft.com/office/drawing/2014/main" id="{A69CB505-F79F-468C-96E3-6734474EB8A9}"/>
              </a:ext>
            </a:extLst>
          </p:cNvPr>
          <p:cNvSpPr>
            <a:spLocks noGrp="1"/>
          </p:cNvSpPr>
          <p:nvPr>
            <p:ph type="title"/>
          </p:nvPr>
        </p:nvSpPr>
        <p:spPr>
          <a:xfrm>
            <a:off x="228600" y="1196752"/>
            <a:ext cx="8686800" cy="1020336"/>
          </a:xfrm>
          <a:noFill/>
          <a:scene3d>
            <a:camera prst="orthographicFront"/>
            <a:lightRig rig="threePt" dir="t"/>
          </a:scene3d>
          <a:sp3d>
            <a:bevelT w="114300" prst="artDeco"/>
          </a:sp3d>
        </p:spPr>
        <p:txBody>
          <a:bodyPr>
            <a:noAutofit/>
          </a:bodyPr>
          <a:lstStyle/>
          <a:p>
            <a:pPr>
              <a:lnSpc>
                <a:spcPct val="120000"/>
              </a:lnSpc>
              <a:defRPr/>
            </a:pPr>
            <a:r>
              <a:rPr lang="en-IN" sz="2100" b="1" dirty="0">
                <a:solidFill>
                  <a:srgbClr val="000000"/>
                </a:solidFill>
                <a:effectLst>
                  <a:outerShdw blurRad="38100" dist="38100" dir="2700000" algn="tl">
                    <a:srgbClr val="000000">
                      <a:alpha val="43137"/>
                    </a:srgbClr>
                  </a:outerShdw>
                </a:effectLst>
              </a:rPr>
              <a:t> </a:t>
            </a:r>
            <a:br>
              <a:rPr lang="en-IN" sz="2100" b="1" dirty="0">
                <a:solidFill>
                  <a:srgbClr val="000000"/>
                </a:solidFill>
                <a:effectLst>
                  <a:outerShdw blurRad="38100" dist="38100" dir="2700000" algn="tl">
                    <a:srgbClr val="000000">
                      <a:alpha val="43137"/>
                    </a:srgbClr>
                  </a:outerShdw>
                </a:effectLst>
              </a:rPr>
            </a:br>
            <a:r>
              <a:rPr lang="en-IN" sz="2100" b="1" dirty="0">
                <a:solidFill>
                  <a:srgbClr val="000000"/>
                </a:solidFill>
                <a:effectLst>
                  <a:outerShdw blurRad="38100" dist="38100" dir="2700000" algn="tl">
                    <a:srgbClr val="000000">
                      <a:alpha val="43137"/>
                    </a:srgbClr>
                  </a:outerShdw>
                </a:effectLst>
              </a:rPr>
              <a:t>1.0 Location, Layout &amp; Facilities</a:t>
            </a:r>
            <a:br>
              <a:rPr lang="en-IN" sz="2100" b="1" dirty="0">
                <a:solidFill>
                  <a:srgbClr val="000000"/>
                </a:solidFill>
                <a:effectLst>
                  <a:outerShdw blurRad="38100" dist="38100" dir="2700000" algn="tl">
                    <a:srgbClr val="000000">
                      <a:alpha val="43137"/>
                    </a:srgbClr>
                  </a:outerShdw>
                </a:effectLst>
              </a:rPr>
            </a:br>
            <a:r>
              <a:rPr lang="en-IN" sz="2100" b="1" dirty="0"/>
              <a:t>1.2 Layout &amp; Building Design </a:t>
            </a:r>
            <a:r>
              <a:rPr lang="en-IN" sz="2100" b="1" u="sng" dirty="0"/>
              <a:t> </a:t>
            </a:r>
            <a:br>
              <a:rPr lang="en-IN" sz="2100" b="1" u="sng" dirty="0"/>
            </a:br>
            <a:endParaRPr lang="en-IN" sz="2100" b="1" dirty="0">
              <a:effectLst>
                <a:outerShdw blurRad="38100" dist="38100" dir="2700000" algn="tl">
                  <a:srgbClr val="000000">
                    <a:alpha val="43137"/>
                  </a:srgbClr>
                </a:outerShdw>
              </a:effectLst>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20875"/>
            <a:ext cx="8229600" cy="720080"/>
          </a:xfrm>
          <a:noFill/>
          <a:scene3d>
            <a:camera prst="orthographicFront"/>
            <a:lightRig rig="threePt" dir="t"/>
          </a:scene3d>
          <a:sp3d>
            <a:bevelT w="114300" prst="artDeco"/>
          </a:sp3d>
        </p:spPr>
        <p:txBody>
          <a:bodyPr>
            <a:noAutofit/>
          </a:bodyPr>
          <a:lstStyle/>
          <a:p>
            <a:r>
              <a:rPr lang="en-US" sz="2100" b="1" dirty="0"/>
              <a:t>7.0  Support Services  </a:t>
            </a:r>
            <a:br>
              <a:rPr lang="en-US" sz="2100" b="1" dirty="0"/>
            </a:br>
            <a:r>
              <a:rPr lang="en-US" sz="2100" b="1" dirty="0"/>
              <a:t>7.8  Record Keeping</a:t>
            </a:r>
            <a:endParaRPr lang="en-IN" sz="2100" dirty="0"/>
          </a:p>
        </p:txBody>
      </p:sp>
      <p:pic>
        <p:nvPicPr>
          <p:cNvPr id="5" name="Picture 4">
            <a:extLst>
              <a:ext uri="{FF2B5EF4-FFF2-40B4-BE49-F238E27FC236}">
                <a16:creationId xmlns:a16="http://schemas.microsoft.com/office/drawing/2014/main" id="{B7DDD717-4FFF-4F90-9212-6011B60E8F19}"/>
              </a:ext>
            </a:extLst>
          </p:cNvPr>
          <p:cNvPicPr>
            <a:picLocks noChangeAspect="1"/>
          </p:cNvPicPr>
          <p:nvPr/>
        </p:nvPicPr>
        <p:blipFill rotWithShape="1">
          <a:blip r:embed="rId2" cstate="print"/>
          <a:srcRect l="10793" t="11789" r="11500" b="9119"/>
          <a:stretch/>
        </p:blipFill>
        <p:spPr>
          <a:xfrm>
            <a:off x="5796136" y="3913163"/>
            <a:ext cx="2592288" cy="2304256"/>
          </a:xfrm>
          <a:prstGeom prst="rect">
            <a:avLst/>
          </a:prstGeom>
        </p:spPr>
      </p:pic>
      <p:sp>
        <p:nvSpPr>
          <p:cNvPr id="3" name="Content Placeholder 2"/>
          <p:cNvSpPr>
            <a:spLocks noGrp="1"/>
          </p:cNvSpPr>
          <p:nvPr>
            <p:ph idx="1"/>
          </p:nvPr>
        </p:nvSpPr>
        <p:spPr>
          <a:xfrm>
            <a:off x="463642" y="2179886"/>
            <a:ext cx="8208912" cy="4176464"/>
          </a:xfrm>
          <a:ln w="19050">
            <a:solidFill>
              <a:schemeClr val="accent3">
                <a:lumMod val="75000"/>
              </a:schemeClr>
            </a:solidFill>
          </a:ln>
        </p:spPr>
        <p:txBody>
          <a:bodyPr>
            <a:normAutofit/>
          </a:bodyPr>
          <a:lstStyle/>
          <a:p>
            <a:pPr>
              <a:buNone/>
            </a:pPr>
            <a:r>
              <a:rPr lang="en-IN" sz="1600" b="1" u="sng" dirty="0"/>
              <a:t>7.8.2  Manufacturing Documentation &amp; Records</a:t>
            </a:r>
          </a:p>
          <a:p>
            <a:pPr>
              <a:buNone/>
            </a:pPr>
            <a:endParaRPr lang="en-IN" sz="900" b="1" u="sng" dirty="0"/>
          </a:p>
          <a:p>
            <a:pPr marL="0" indent="0" algn="just">
              <a:buNone/>
            </a:pPr>
            <a:r>
              <a:rPr lang="en-US" sz="1400" u="sng" dirty="0"/>
              <a:t>Records to be maintained by FBO:</a:t>
            </a:r>
            <a:r>
              <a:rPr lang="en-US" sz="1400" dirty="0"/>
              <a:t> </a:t>
            </a:r>
            <a:endParaRPr lang="en-IN" sz="1400" dirty="0"/>
          </a:p>
          <a:p>
            <a:pPr algn="just"/>
            <a:r>
              <a:rPr lang="en-US" sz="1400" dirty="0"/>
              <a:t>Incoming materials checks – raw materials, ingredients, packaging materials</a:t>
            </a:r>
            <a:endParaRPr lang="en-IN" sz="1400" dirty="0"/>
          </a:p>
          <a:p>
            <a:pPr algn="just"/>
            <a:r>
              <a:rPr lang="en-US" sz="1400" dirty="0"/>
              <a:t>Inspection and testing </a:t>
            </a:r>
            <a:endParaRPr lang="en-IN" sz="1400" dirty="0"/>
          </a:p>
          <a:p>
            <a:pPr algn="just"/>
            <a:r>
              <a:rPr lang="en-US" sz="1400" dirty="0"/>
              <a:t>Operational controls such as temperature, pressure, time etc. </a:t>
            </a:r>
            <a:endParaRPr lang="en-IN" sz="1400" dirty="0"/>
          </a:p>
          <a:p>
            <a:pPr algn="just"/>
            <a:r>
              <a:rPr lang="en-US" sz="1400" dirty="0"/>
              <a:t>Product recall and traceability </a:t>
            </a:r>
            <a:endParaRPr lang="en-IN" sz="1400" dirty="0"/>
          </a:p>
          <a:p>
            <a:pPr algn="just"/>
            <a:r>
              <a:rPr lang="en-US" sz="1400" dirty="0"/>
              <a:t>Storage </a:t>
            </a:r>
            <a:endParaRPr lang="en-IN" sz="1400" dirty="0"/>
          </a:p>
          <a:p>
            <a:pPr algn="just"/>
            <a:r>
              <a:rPr lang="en-US" sz="1400" dirty="0"/>
              <a:t>Cleaning and sanitation </a:t>
            </a:r>
            <a:endParaRPr lang="en-IN" sz="1400" dirty="0"/>
          </a:p>
          <a:p>
            <a:pPr algn="just"/>
            <a:r>
              <a:rPr lang="en-US" sz="1400" dirty="0"/>
              <a:t>Pest control </a:t>
            </a:r>
            <a:endParaRPr lang="en-IN" sz="1400" dirty="0"/>
          </a:p>
          <a:p>
            <a:pPr algn="just"/>
            <a:r>
              <a:rPr lang="en-US" sz="1400" dirty="0"/>
              <a:t>Medical examination and health status </a:t>
            </a:r>
            <a:endParaRPr lang="en-IN" sz="1400" dirty="0"/>
          </a:p>
          <a:p>
            <a:pPr algn="just"/>
            <a:r>
              <a:rPr lang="en-US" sz="1400" dirty="0"/>
              <a:t>Training </a:t>
            </a:r>
            <a:endParaRPr lang="en-IN" sz="1400" dirty="0"/>
          </a:p>
          <a:p>
            <a:pPr algn="just"/>
            <a:r>
              <a:rPr lang="en-US" sz="1400" dirty="0"/>
              <a:t>Calibration </a:t>
            </a:r>
            <a:endParaRPr lang="en-IN" sz="1400" dirty="0"/>
          </a:p>
          <a:p>
            <a:pPr algn="just"/>
            <a:r>
              <a:rPr lang="en-US" sz="1400" dirty="0"/>
              <a:t>Complaints and customer feedback </a:t>
            </a:r>
          </a:p>
          <a:p>
            <a:pPr algn="just"/>
            <a:r>
              <a:rPr lang="en-US" sz="1400" dirty="0"/>
              <a:t>Internal Audit Records</a:t>
            </a:r>
            <a:endParaRPr lang="en-IN" sz="1400" dirty="0"/>
          </a:p>
          <a:p>
            <a:pPr algn="just"/>
            <a:r>
              <a:rPr lang="en-US" sz="1400" dirty="0"/>
              <a:t>Corrective and preventive actions</a:t>
            </a:r>
            <a:endParaRPr lang="en-IN" sz="1400" dirty="0"/>
          </a:p>
        </p:txBody>
      </p:sp>
      <p:sp>
        <p:nvSpPr>
          <p:cNvPr id="4" name="Slide Number Placeholder 7">
            <a:extLst>
              <a:ext uri="{FF2B5EF4-FFF2-40B4-BE49-F238E27FC236}">
                <a16:creationId xmlns:a16="http://schemas.microsoft.com/office/drawing/2014/main" id="{44DC6CC6-CAFD-4ACC-956D-D52F874A1663}"/>
              </a:ext>
            </a:extLst>
          </p:cNvPr>
          <p:cNvSpPr>
            <a:spLocks noGrp="1"/>
          </p:cNvSpPr>
          <p:nvPr>
            <p:ph type="sldNum" sz="quarter" idx="12"/>
          </p:nvPr>
        </p:nvSpPr>
        <p:spPr bwMode="auto">
          <a:xfrm>
            <a:off x="3662334" y="6474929"/>
            <a:ext cx="2133600" cy="365125"/>
          </a:xfrm>
          <a:noFill/>
          <a:ln>
            <a:miter lim="800000"/>
            <a:headEnd/>
            <a:tailEnd/>
          </a:ln>
        </p:spPr>
        <p:txBody>
          <a:bodyPr/>
          <a:lstStyle/>
          <a:p>
            <a:fld id="{FDBA7CE1-1C6D-46CB-ACD2-5E6AE52B92D0}" type="slidenum">
              <a:rPr lang="en-US" altLang="en-US" smtClean="0"/>
              <a:pPr/>
              <a:t>210</a:t>
            </a:fld>
            <a:endParaRPr lang="en-US" altLang="en-US"/>
          </a:p>
        </p:txBody>
      </p:sp>
    </p:spTree>
    <p:extLst>
      <p:ext uri="{BB962C8B-B14F-4D97-AF65-F5344CB8AC3E}">
        <p14:creationId xmlns:p14="http://schemas.microsoft.com/office/powerpoint/2010/main" val="84158111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395536" y="1883817"/>
            <a:ext cx="7772400" cy="1914004"/>
          </a:xfrm>
        </p:spPr>
        <p:txBody>
          <a:bodyPr>
            <a:normAutofit fontScale="85000" lnSpcReduction="20000"/>
          </a:bodyPr>
          <a:lstStyle/>
          <a:p>
            <a:pPr>
              <a:buNone/>
            </a:pPr>
            <a:r>
              <a:rPr lang="en-IN" sz="3600" b="1" dirty="0">
                <a:solidFill>
                  <a:schemeClr val="tx1"/>
                </a:solidFill>
              </a:rPr>
              <a:t>7.9  </a:t>
            </a:r>
            <a:r>
              <a:rPr lang="en-IN" sz="2800" b="1" dirty="0">
                <a:solidFill>
                  <a:schemeClr val="tx1"/>
                </a:solidFill>
              </a:rPr>
              <a:t>Product Information &amp;  Consumer Aw</a:t>
            </a:r>
            <a:r>
              <a:rPr lang="en-US" sz="2800" b="1" dirty="0" err="1">
                <a:solidFill>
                  <a:schemeClr val="tx1"/>
                </a:solidFill>
              </a:rPr>
              <a:t>areness</a:t>
            </a:r>
            <a:endParaRPr lang="en-IN" sz="2000" b="1" dirty="0">
              <a:solidFill>
                <a:schemeClr val="tx1"/>
              </a:solidFill>
            </a:endParaRPr>
          </a:p>
          <a:p>
            <a:pPr algn="just">
              <a:buNone/>
            </a:pPr>
            <a:r>
              <a:rPr lang="en-IN" sz="2000" b="1" dirty="0">
                <a:solidFill>
                  <a:schemeClr val="tx1"/>
                </a:solidFill>
              </a:rPr>
              <a:t>        7.9.1   Product Information and Labelling on Principal Display Panel</a:t>
            </a:r>
          </a:p>
          <a:p>
            <a:pPr algn="just">
              <a:buNone/>
            </a:pPr>
            <a:r>
              <a:rPr lang="en-US" sz="2000" b="1" dirty="0">
                <a:solidFill>
                  <a:schemeClr val="tx1"/>
                </a:solidFill>
              </a:rPr>
              <a:t>        7.9.2   Declaration on Nutrition Label </a:t>
            </a:r>
            <a:r>
              <a:rPr lang="en-GB" sz="2000" b="1" dirty="0">
                <a:solidFill>
                  <a:schemeClr val="tx1"/>
                </a:solidFill>
              </a:rPr>
              <a:t>Panel</a:t>
            </a:r>
          </a:p>
          <a:p>
            <a:pPr algn="just">
              <a:buNone/>
            </a:pPr>
            <a:r>
              <a:rPr lang="en-US" sz="2000" b="1" dirty="0">
                <a:solidFill>
                  <a:schemeClr val="tx1"/>
                </a:solidFill>
              </a:rPr>
              <a:t>        7.9.3  General Labeling</a:t>
            </a:r>
          </a:p>
          <a:p>
            <a:pPr algn="just">
              <a:buNone/>
            </a:pPr>
            <a:r>
              <a:rPr lang="en-IN" sz="2000" b="1" dirty="0">
                <a:solidFill>
                  <a:schemeClr val="tx1"/>
                </a:solidFill>
              </a:rPr>
              <a:t>        7.9.4  Consumer Awareness</a:t>
            </a:r>
          </a:p>
          <a:p>
            <a:pPr algn="just">
              <a:buNone/>
            </a:pPr>
            <a:r>
              <a:rPr lang="en-IN" sz="2000" b="1" dirty="0">
                <a:solidFill>
                  <a:schemeClr val="tx1"/>
                </a:solidFill>
              </a:rPr>
              <a:t>        7.9.5  Complaint Handling</a:t>
            </a:r>
          </a:p>
        </p:txBody>
      </p:sp>
      <p:sp>
        <p:nvSpPr>
          <p:cNvPr id="5" name="Slide Number Placeholder 4"/>
          <p:cNvSpPr>
            <a:spLocks noGrp="1"/>
          </p:cNvSpPr>
          <p:nvPr>
            <p:ph type="sldNum" sz="quarter" idx="12"/>
          </p:nvPr>
        </p:nvSpPr>
        <p:spPr/>
        <p:txBody>
          <a:bodyPr/>
          <a:lstStyle/>
          <a:p>
            <a:fld id="{BE2412B8-9ECE-40A4-9402-DF6152856802}" type="slidenum">
              <a:rPr lang="en-IN" smtClean="0"/>
              <a:pPr/>
              <a:t>211</a:t>
            </a:fld>
            <a:endParaRPr lang="en-IN"/>
          </a:p>
        </p:txBody>
      </p:sp>
      <p:sp>
        <p:nvSpPr>
          <p:cNvPr id="2" name="Rectangle: Rounded Corners 1">
            <a:extLst>
              <a:ext uri="{FF2B5EF4-FFF2-40B4-BE49-F238E27FC236}">
                <a16:creationId xmlns:a16="http://schemas.microsoft.com/office/drawing/2014/main" id="{92239EBA-E78B-4F23-86C6-148A3B544A80}"/>
              </a:ext>
            </a:extLst>
          </p:cNvPr>
          <p:cNvSpPr/>
          <p:nvPr/>
        </p:nvSpPr>
        <p:spPr>
          <a:xfrm>
            <a:off x="395536" y="1700808"/>
            <a:ext cx="7772400" cy="4536504"/>
          </a:xfrm>
          <a:prstGeom prst="roundRect">
            <a:avLst>
              <a:gd name="adj" fmla="val 8959"/>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0940516-7DA6-4273-BAFD-600E1AAB52E0}"/>
              </a:ext>
            </a:extLst>
          </p:cNvPr>
          <p:cNvPicPr>
            <a:picLocks noChangeAspect="1"/>
          </p:cNvPicPr>
          <p:nvPr/>
        </p:nvPicPr>
        <p:blipFill rotWithShape="1">
          <a:blip r:embed="rId2" cstate="print"/>
          <a:srcRect l="34359"/>
          <a:stretch/>
        </p:blipFill>
        <p:spPr>
          <a:xfrm>
            <a:off x="3896015" y="3645024"/>
            <a:ext cx="3730500" cy="2448273"/>
          </a:xfrm>
          <a:prstGeom prst="rect">
            <a:avLst/>
          </a:prstGeom>
        </p:spPr>
      </p:pic>
    </p:spTree>
    <p:extLst>
      <p:ext uri="{BB962C8B-B14F-4D97-AF65-F5344CB8AC3E}">
        <p14:creationId xmlns:p14="http://schemas.microsoft.com/office/powerpoint/2010/main" val="28043458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845" y="1340768"/>
            <a:ext cx="8418309" cy="720080"/>
          </a:xfrm>
          <a:noFill/>
          <a:scene3d>
            <a:camera prst="orthographicFront"/>
            <a:lightRig rig="threePt" dir="t"/>
          </a:scene3d>
          <a:sp3d>
            <a:bevelT w="114300" prst="artDeco"/>
          </a:sp3d>
        </p:spPr>
        <p:txBody>
          <a:bodyPr>
            <a:noAutofit/>
          </a:bodyPr>
          <a:lstStyle/>
          <a:p>
            <a:r>
              <a:rPr lang="en-US" sz="2100" b="1" dirty="0"/>
              <a:t>7.0  Support Services  </a:t>
            </a:r>
            <a:br>
              <a:rPr lang="en-US" sz="2100" b="1" dirty="0"/>
            </a:br>
            <a:r>
              <a:rPr lang="en-US" sz="2100" b="1" dirty="0"/>
              <a:t>7.9  Product Information &amp; Consumer Awareness</a:t>
            </a:r>
            <a:endParaRPr lang="en-IN" sz="2100" dirty="0"/>
          </a:p>
        </p:txBody>
      </p:sp>
      <p:sp>
        <p:nvSpPr>
          <p:cNvPr id="3" name="Content Placeholder 2"/>
          <p:cNvSpPr>
            <a:spLocks noGrp="1"/>
          </p:cNvSpPr>
          <p:nvPr>
            <p:ph idx="1"/>
          </p:nvPr>
        </p:nvSpPr>
        <p:spPr>
          <a:xfrm>
            <a:off x="348944" y="2284963"/>
            <a:ext cx="5688632" cy="4007470"/>
          </a:xfrm>
          <a:ln>
            <a:solidFill>
              <a:schemeClr val="accent2">
                <a:lumMod val="75000"/>
              </a:schemeClr>
            </a:solidFill>
          </a:ln>
        </p:spPr>
        <p:txBody>
          <a:bodyPr>
            <a:noAutofit/>
          </a:bodyPr>
          <a:lstStyle/>
          <a:p>
            <a:pPr>
              <a:spcAft>
                <a:spcPts val="600"/>
              </a:spcAft>
              <a:buNone/>
            </a:pPr>
            <a:r>
              <a:rPr lang="en-IN" sz="1800" b="1" u="sng" dirty="0"/>
              <a:t>7.9.1   Product Information and Labelling</a:t>
            </a:r>
            <a:endParaRPr lang="en-IN" sz="1100" u="sng" dirty="0"/>
          </a:p>
          <a:p>
            <a:pPr algn="just">
              <a:spcAft>
                <a:spcPts val="600"/>
              </a:spcAft>
            </a:pPr>
            <a:r>
              <a:rPr lang="en-IN" sz="1600" dirty="0"/>
              <a:t>Label &amp; Requisite information (as per legal requirement) on all packaged food products</a:t>
            </a:r>
            <a:endParaRPr lang="en-IN" sz="1100" dirty="0"/>
          </a:p>
          <a:p>
            <a:pPr algn="just">
              <a:spcAft>
                <a:spcPts val="600"/>
              </a:spcAft>
            </a:pPr>
            <a:r>
              <a:rPr lang="en-IN" sz="1600" dirty="0"/>
              <a:t>Adequate &amp; accessible information on the product to handle, store, process, prepare and display the food products safely and correctly.</a:t>
            </a:r>
            <a:endParaRPr lang="en-IN" sz="1100" dirty="0"/>
          </a:p>
          <a:p>
            <a:pPr algn="just">
              <a:spcAft>
                <a:spcPts val="600"/>
              </a:spcAft>
            </a:pPr>
            <a:r>
              <a:rPr lang="en-IN" sz="1600" dirty="0"/>
              <a:t>Lot or Batch No. to easily trace and recall if necessary. </a:t>
            </a:r>
            <a:endParaRPr lang="en-IN" sz="1100" dirty="0"/>
          </a:p>
          <a:p>
            <a:pPr algn="just">
              <a:spcAft>
                <a:spcPts val="600"/>
              </a:spcAft>
            </a:pPr>
            <a:r>
              <a:rPr lang="en-IN" sz="1600" dirty="0"/>
              <a:t>Disclose Information on food allergens, if any</a:t>
            </a:r>
            <a:endParaRPr lang="en-IN" sz="1100" dirty="0"/>
          </a:p>
          <a:p>
            <a:pPr algn="just">
              <a:spcAft>
                <a:spcPts val="600"/>
              </a:spcAft>
            </a:pPr>
            <a:r>
              <a:rPr lang="en-IN" sz="1600" dirty="0"/>
              <a:t>Product identification / Stages of processing / Inspection and test status etc. to avoid their inadvertent use. </a:t>
            </a:r>
            <a:endParaRPr lang="en-IN" sz="1100" dirty="0"/>
          </a:p>
          <a:p>
            <a:pPr algn="just">
              <a:spcAft>
                <a:spcPts val="600"/>
              </a:spcAft>
            </a:pPr>
            <a:r>
              <a:rPr lang="en-IN" sz="1600" dirty="0"/>
              <a:t>Lot identification to facilitate traceability, product recall, effective stock rotation.</a:t>
            </a:r>
            <a:endParaRPr lang="en-IN" sz="1800" dirty="0"/>
          </a:p>
        </p:txBody>
      </p:sp>
      <p:sp>
        <p:nvSpPr>
          <p:cNvPr id="4" name="Slide Number Placeholder 7">
            <a:extLst>
              <a:ext uri="{FF2B5EF4-FFF2-40B4-BE49-F238E27FC236}">
                <a16:creationId xmlns:a16="http://schemas.microsoft.com/office/drawing/2014/main" id="{5B81460C-E3FE-409F-B491-EBFE60D0EA96}"/>
              </a:ext>
            </a:extLst>
          </p:cNvPr>
          <p:cNvSpPr>
            <a:spLocks noGrp="1"/>
          </p:cNvSpPr>
          <p:nvPr>
            <p:ph type="sldNum" sz="quarter" idx="12"/>
          </p:nvPr>
        </p:nvSpPr>
        <p:spPr bwMode="auto">
          <a:xfrm>
            <a:off x="3347864" y="6492875"/>
            <a:ext cx="2133600" cy="365125"/>
          </a:xfrm>
          <a:noFill/>
          <a:ln>
            <a:miter lim="800000"/>
            <a:headEnd/>
            <a:tailEnd/>
          </a:ln>
        </p:spPr>
        <p:txBody>
          <a:bodyPr/>
          <a:lstStyle/>
          <a:p>
            <a:fld id="{FDBA7CE1-1C6D-46CB-ACD2-5E6AE52B92D0}" type="slidenum">
              <a:rPr lang="en-US" altLang="en-US" smtClean="0"/>
              <a:pPr/>
              <a:t>212</a:t>
            </a:fld>
            <a:endParaRPr lang="en-US" altLang="en-US"/>
          </a:p>
        </p:txBody>
      </p:sp>
      <p:pic>
        <p:nvPicPr>
          <p:cNvPr id="5" name="Picture 4">
            <a:extLst>
              <a:ext uri="{FF2B5EF4-FFF2-40B4-BE49-F238E27FC236}">
                <a16:creationId xmlns:a16="http://schemas.microsoft.com/office/drawing/2014/main" id="{D43F6650-207C-425B-8FA5-74A98933D416}"/>
              </a:ext>
            </a:extLst>
          </p:cNvPr>
          <p:cNvPicPr>
            <a:picLocks noChangeAspect="1"/>
          </p:cNvPicPr>
          <p:nvPr/>
        </p:nvPicPr>
        <p:blipFill>
          <a:blip r:embed="rId2" cstate="print"/>
          <a:stretch>
            <a:fillRect/>
          </a:stretch>
        </p:blipFill>
        <p:spPr>
          <a:xfrm>
            <a:off x="6387394" y="2284963"/>
            <a:ext cx="2163909" cy="2058568"/>
          </a:xfrm>
          <a:prstGeom prst="rect">
            <a:avLst/>
          </a:prstGeom>
        </p:spPr>
      </p:pic>
      <p:pic>
        <p:nvPicPr>
          <p:cNvPr id="6" name="Picture 5">
            <a:extLst>
              <a:ext uri="{FF2B5EF4-FFF2-40B4-BE49-F238E27FC236}">
                <a16:creationId xmlns:a16="http://schemas.microsoft.com/office/drawing/2014/main" id="{96FE39FD-AE09-40D5-B4BA-FD6E28A57B19}"/>
              </a:ext>
            </a:extLst>
          </p:cNvPr>
          <p:cNvPicPr>
            <a:picLocks noChangeAspect="1"/>
          </p:cNvPicPr>
          <p:nvPr/>
        </p:nvPicPr>
        <p:blipFill>
          <a:blip r:embed="rId3" cstate="print"/>
          <a:stretch>
            <a:fillRect/>
          </a:stretch>
        </p:blipFill>
        <p:spPr>
          <a:xfrm>
            <a:off x="6387394" y="4455315"/>
            <a:ext cx="2145046" cy="1837118"/>
          </a:xfrm>
          <a:prstGeom prst="rect">
            <a:avLst/>
          </a:prstGeom>
        </p:spPr>
      </p:pic>
    </p:spTree>
    <p:extLst>
      <p:ext uri="{BB962C8B-B14F-4D97-AF65-F5344CB8AC3E}">
        <p14:creationId xmlns:p14="http://schemas.microsoft.com/office/powerpoint/2010/main" val="32936374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52187215"/>
              </p:ext>
            </p:extLst>
          </p:nvPr>
        </p:nvGraphicFramePr>
        <p:xfrm>
          <a:off x="281889" y="2722938"/>
          <a:ext cx="8610600" cy="3592482"/>
        </p:xfrm>
        <a:graphic>
          <a:graphicData uri="http://schemas.openxmlformats.org/drawingml/2006/table">
            <a:tbl>
              <a:tblPr firstRow="1" bandRow="1">
                <a:tableStyleId>{EB344D84-9AFB-497E-A393-DC336BA19D2E}</a:tableStyleId>
              </a:tblPr>
              <a:tblGrid>
                <a:gridCol w="2235105">
                  <a:extLst>
                    <a:ext uri="{9D8B030D-6E8A-4147-A177-3AD203B41FA5}">
                      <a16:colId xmlns:a16="http://schemas.microsoft.com/office/drawing/2014/main" val="20000"/>
                    </a:ext>
                  </a:extLst>
                </a:gridCol>
                <a:gridCol w="879967">
                  <a:extLst>
                    <a:ext uri="{9D8B030D-6E8A-4147-A177-3AD203B41FA5}">
                      <a16:colId xmlns:a16="http://schemas.microsoft.com/office/drawing/2014/main" val="20001"/>
                    </a:ext>
                  </a:extLst>
                </a:gridCol>
                <a:gridCol w="1468763">
                  <a:extLst>
                    <a:ext uri="{9D8B030D-6E8A-4147-A177-3AD203B41FA5}">
                      <a16:colId xmlns:a16="http://schemas.microsoft.com/office/drawing/2014/main" val="20002"/>
                    </a:ext>
                  </a:extLst>
                </a:gridCol>
                <a:gridCol w="4026765">
                  <a:extLst>
                    <a:ext uri="{9D8B030D-6E8A-4147-A177-3AD203B41FA5}">
                      <a16:colId xmlns:a16="http://schemas.microsoft.com/office/drawing/2014/main" val="20003"/>
                    </a:ext>
                  </a:extLst>
                </a:gridCol>
              </a:tblGrid>
              <a:tr h="293017">
                <a:tc>
                  <a:txBody>
                    <a:bodyPr/>
                    <a:lstStyle/>
                    <a:p>
                      <a:r>
                        <a:rPr lang="en-US" sz="1200" dirty="0"/>
                        <a:t>Clause No.</a:t>
                      </a:r>
                      <a:endParaRPr lang="en-US" sz="1200" b="1" dirty="0">
                        <a:solidFill>
                          <a:schemeClr val="tx1"/>
                        </a:solidFill>
                      </a:endParaRPr>
                    </a:p>
                  </a:txBody>
                  <a:tcPr/>
                </a:tc>
                <a:tc>
                  <a:txBody>
                    <a:bodyPr/>
                    <a:lstStyle/>
                    <a:p>
                      <a:r>
                        <a:rPr lang="en-US" sz="1200" dirty="0"/>
                        <a:t>No</a:t>
                      </a:r>
                      <a:endParaRPr lang="en-US" sz="1200" b="1" dirty="0">
                        <a:solidFill>
                          <a:schemeClr val="tx1"/>
                        </a:solidFill>
                      </a:endParaRPr>
                    </a:p>
                  </a:txBody>
                  <a:tcPr/>
                </a:tc>
                <a:tc>
                  <a:txBody>
                    <a:bodyPr/>
                    <a:lstStyle/>
                    <a:p>
                      <a:r>
                        <a:rPr lang="en-US" sz="1200" dirty="0"/>
                        <a:t>Requirement</a:t>
                      </a:r>
                      <a:endParaRPr lang="en-US" sz="1200" b="1" dirty="0">
                        <a:solidFill>
                          <a:schemeClr val="tx1"/>
                        </a:solidFill>
                      </a:endParaRPr>
                    </a:p>
                  </a:txBody>
                  <a:tcPr/>
                </a:tc>
                <a:tc>
                  <a:txBody>
                    <a:bodyPr/>
                    <a:lstStyle/>
                    <a:p>
                      <a:r>
                        <a:rPr lang="en-US" sz="1200" dirty="0"/>
                        <a:t>Description</a:t>
                      </a:r>
                      <a:r>
                        <a:rPr lang="en-US" sz="1200" baseline="0" dirty="0"/>
                        <a:t> of requirement </a:t>
                      </a:r>
                      <a:endParaRPr lang="en-US" sz="1200" b="1" dirty="0">
                        <a:solidFill>
                          <a:schemeClr val="tx1"/>
                        </a:solidFill>
                      </a:endParaRPr>
                    </a:p>
                  </a:txBody>
                  <a:tcPr/>
                </a:tc>
                <a:extLst>
                  <a:ext uri="{0D108BD9-81ED-4DB2-BD59-A6C34878D82A}">
                    <a16:rowId xmlns:a16="http://schemas.microsoft.com/office/drawing/2014/main" val="10000"/>
                  </a:ext>
                </a:extLst>
              </a:tr>
              <a:tr h="293017">
                <a:tc>
                  <a:txBody>
                    <a:bodyPr/>
                    <a:lstStyle/>
                    <a:p>
                      <a:endParaRPr lang="en-US" sz="1200" b="1" dirty="0"/>
                    </a:p>
                  </a:txBody>
                  <a:tcPr/>
                </a:tc>
                <a:tc>
                  <a:txBody>
                    <a:bodyPr/>
                    <a:lstStyle/>
                    <a:p>
                      <a:endParaRPr lang="en-US" sz="1200" b="1" dirty="0"/>
                    </a:p>
                  </a:txBody>
                  <a:tcPr/>
                </a:tc>
                <a:tc>
                  <a:txBody>
                    <a:bodyPr/>
                    <a:lstStyle/>
                    <a:p>
                      <a:endParaRPr lang="en-US" sz="1200" b="1" dirty="0"/>
                    </a:p>
                  </a:txBody>
                  <a:tcPr/>
                </a:tc>
                <a:tc>
                  <a:txBody>
                    <a:bodyPr/>
                    <a:lstStyle/>
                    <a:p>
                      <a:endParaRPr lang="en-US" sz="1200" b="1" dirty="0"/>
                    </a:p>
                  </a:txBody>
                  <a:tcPr/>
                </a:tc>
                <a:extLst>
                  <a:ext uri="{0D108BD9-81ED-4DB2-BD59-A6C34878D82A}">
                    <a16:rowId xmlns:a16="http://schemas.microsoft.com/office/drawing/2014/main" val="10001"/>
                  </a:ext>
                </a:extLst>
              </a:tr>
              <a:tr h="498129">
                <a:tc>
                  <a:txBody>
                    <a:bodyPr/>
                    <a:lstStyle/>
                    <a:p>
                      <a:r>
                        <a:rPr lang="en-US" sz="1200" dirty="0"/>
                        <a:t>FSS(HSN)</a:t>
                      </a:r>
                      <a:r>
                        <a:rPr lang="en-US" sz="1200" baseline="0" dirty="0"/>
                        <a:t> 2016 -  6(3)(iii)(a)</a:t>
                      </a:r>
                      <a:endParaRPr lang="en-US" sz="1200" b="0" dirty="0"/>
                    </a:p>
                  </a:txBody>
                  <a:tcPr/>
                </a:tc>
                <a:tc>
                  <a:txBody>
                    <a:bodyPr/>
                    <a:lstStyle/>
                    <a:p>
                      <a:r>
                        <a:rPr lang="en-US" sz="1200" dirty="0"/>
                        <a:t>7.9.1.1</a:t>
                      </a:r>
                      <a:endParaRPr lang="en-US" sz="1200" b="0" dirty="0"/>
                    </a:p>
                  </a:txBody>
                  <a:tcPr/>
                </a:tc>
                <a:tc>
                  <a:txBody>
                    <a:bodyPr/>
                    <a:lstStyle/>
                    <a:p>
                      <a:r>
                        <a:rPr lang="en-US" sz="1200" dirty="0"/>
                        <a:t>Name</a:t>
                      </a:r>
                      <a:r>
                        <a:rPr lang="en-US" sz="1200" baseline="0" dirty="0"/>
                        <a:t> of Category</a:t>
                      </a:r>
                      <a:endParaRPr lang="en-US" sz="1200" b="0" dirty="0"/>
                    </a:p>
                  </a:txBody>
                  <a:tcPr/>
                </a:tc>
                <a:tc>
                  <a:txBody>
                    <a:bodyPr/>
                    <a:lstStyle/>
                    <a:p>
                      <a:r>
                        <a:rPr lang="en-US" sz="1200" baseline="0" dirty="0"/>
                        <a:t>Health Supplement or </a:t>
                      </a:r>
                      <a:r>
                        <a:rPr lang="en-US" sz="1200" baseline="0" dirty="0" err="1"/>
                        <a:t>Nutraceuticals</a:t>
                      </a:r>
                      <a:r>
                        <a:rPr lang="en-US" sz="1200" baseline="0" dirty="0"/>
                        <a:t> </a:t>
                      </a:r>
                      <a:endParaRPr lang="en-US" sz="1200" b="0" dirty="0"/>
                    </a:p>
                  </a:txBody>
                  <a:tcPr/>
                </a:tc>
                <a:extLst>
                  <a:ext uri="{0D108BD9-81ED-4DB2-BD59-A6C34878D82A}">
                    <a16:rowId xmlns:a16="http://schemas.microsoft.com/office/drawing/2014/main" val="10002"/>
                  </a:ext>
                </a:extLst>
              </a:tr>
              <a:tr h="293017">
                <a:tc>
                  <a:txBody>
                    <a:bodyPr/>
                    <a:lstStyle/>
                    <a:p>
                      <a:endParaRPr lang="en-US" sz="1200" b="0" dirty="0"/>
                    </a:p>
                  </a:txBody>
                  <a:tcPr/>
                </a:tc>
                <a:tc>
                  <a:txBody>
                    <a:bodyPr/>
                    <a:lstStyle/>
                    <a:p>
                      <a:endParaRPr lang="en-US" sz="1200" b="0" dirty="0"/>
                    </a:p>
                  </a:txBody>
                  <a:tcPr/>
                </a:tc>
                <a:tc>
                  <a:txBody>
                    <a:bodyPr/>
                    <a:lstStyle/>
                    <a:p>
                      <a:endParaRPr lang="en-US" sz="1200" b="0" dirty="0"/>
                    </a:p>
                  </a:txBody>
                  <a:tcPr/>
                </a:tc>
                <a:tc>
                  <a:txBody>
                    <a:bodyPr/>
                    <a:lstStyle/>
                    <a:p>
                      <a:endParaRPr lang="en-US" sz="1200" b="0" dirty="0"/>
                    </a:p>
                  </a:txBody>
                  <a:tcPr/>
                </a:tc>
                <a:extLst>
                  <a:ext uri="{0D108BD9-81ED-4DB2-BD59-A6C34878D82A}">
                    <a16:rowId xmlns:a16="http://schemas.microsoft.com/office/drawing/2014/main" val="10003"/>
                  </a:ext>
                </a:extLst>
              </a:tr>
              <a:tr h="29301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FSS(HSN)</a:t>
                      </a:r>
                      <a:r>
                        <a:rPr lang="en-US" sz="1200" baseline="0" dirty="0"/>
                        <a:t> 2016 -  6(3)(iii)(b)</a:t>
                      </a:r>
                      <a:endParaRPr lang="en-US" sz="1200" b="0" dirty="0"/>
                    </a:p>
                  </a:txBody>
                  <a:tcPr/>
                </a:tc>
                <a:tc>
                  <a:txBody>
                    <a:bodyPr/>
                    <a:lstStyle/>
                    <a:p>
                      <a:r>
                        <a:rPr lang="en-US" sz="1200" dirty="0"/>
                        <a:t>7.9.1.2</a:t>
                      </a:r>
                      <a:endParaRPr lang="en-US" sz="1200" b="0" dirty="0"/>
                    </a:p>
                  </a:txBody>
                  <a:tcPr/>
                </a:tc>
                <a:tc>
                  <a:txBody>
                    <a:bodyPr/>
                    <a:lstStyle/>
                    <a:p>
                      <a:r>
                        <a:rPr lang="en-US" sz="1200" dirty="0"/>
                        <a:t>Name of Food</a:t>
                      </a:r>
                      <a:endParaRPr lang="en-US" sz="1200" b="0" dirty="0"/>
                    </a:p>
                  </a:txBody>
                  <a:tcPr/>
                </a:tc>
                <a:tc>
                  <a:txBody>
                    <a:bodyPr/>
                    <a:lstStyle/>
                    <a:p>
                      <a:r>
                        <a:rPr lang="en-US" sz="1200" dirty="0"/>
                        <a:t>Common name or description, true nature of food</a:t>
                      </a:r>
                      <a:endParaRPr lang="en-US" sz="1200" b="0" dirty="0"/>
                    </a:p>
                  </a:txBody>
                  <a:tcPr/>
                </a:tc>
                <a:extLst>
                  <a:ext uri="{0D108BD9-81ED-4DB2-BD59-A6C34878D82A}">
                    <a16:rowId xmlns:a16="http://schemas.microsoft.com/office/drawing/2014/main" val="10004"/>
                  </a:ext>
                </a:extLst>
              </a:tr>
              <a:tr h="293017">
                <a:tc>
                  <a:txBody>
                    <a:bodyPr/>
                    <a:lstStyle/>
                    <a:p>
                      <a:endParaRPr lang="en-US" sz="1200" b="0" dirty="0"/>
                    </a:p>
                  </a:txBody>
                  <a:tcPr/>
                </a:tc>
                <a:tc>
                  <a:txBody>
                    <a:bodyPr/>
                    <a:lstStyle/>
                    <a:p>
                      <a:endParaRPr lang="en-US" sz="1200" b="0" dirty="0"/>
                    </a:p>
                  </a:txBody>
                  <a:tcPr/>
                </a:tc>
                <a:tc>
                  <a:txBody>
                    <a:bodyPr/>
                    <a:lstStyle/>
                    <a:p>
                      <a:endParaRPr lang="en-US" sz="1200" b="0" dirty="0"/>
                    </a:p>
                  </a:txBody>
                  <a:tcPr/>
                </a:tc>
                <a:tc>
                  <a:txBody>
                    <a:bodyPr/>
                    <a:lstStyle/>
                    <a:p>
                      <a:endParaRPr lang="en-US" sz="1200" b="0" dirty="0"/>
                    </a:p>
                  </a:txBody>
                  <a:tcPr/>
                </a:tc>
                <a:extLst>
                  <a:ext uri="{0D108BD9-81ED-4DB2-BD59-A6C34878D82A}">
                    <a16:rowId xmlns:a16="http://schemas.microsoft.com/office/drawing/2014/main" val="10005"/>
                  </a:ext>
                </a:extLst>
              </a:tr>
              <a:tr h="320086">
                <a:tc>
                  <a:txBody>
                    <a:bodyPr/>
                    <a:lstStyle/>
                    <a:p>
                      <a:r>
                        <a:rPr lang="en-US" sz="1200" dirty="0"/>
                        <a:t>FSS(PL)</a:t>
                      </a:r>
                      <a:r>
                        <a:rPr lang="en-US" sz="1200" baseline="0" dirty="0"/>
                        <a:t> 2011 - 2.2.2.4 (</a:t>
                      </a:r>
                      <a:r>
                        <a:rPr lang="en-US" sz="1200" baseline="0" dirty="0" err="1"/>
                        <a:t>i</a:t>
                      </a:r>
                      <a:r>
                        <a:rPr lang="en-US" sz="1200" baseline="0" dirty="0"/>
                        <a:t>) - (iv)</a:t>
                      </a:r>
                      <a:endParaRPr lang="en-US" sz="1200" b="0" dirty="0"/>
                    </a:p>
                  </a:txBody>
                  <a:tcPr/>
                </a:tc>
                <a:tc>
                  <a:txBody>
                    <a:bodyPr/>
                    <a:lstStyle/>
                    <a:p>
                      <a:r>
                        <a:rPr lang="en-US" sz="1200" dirty="0"/>
                        <a:t>7.9.1.3</a:t>
                      </a:r>
                      <a:endParaRPr lang="en-US" sz="1200" b="0" dirty="0"/>
                    </a:p>
                  </a:txBody>
                  <a:tcPr/>
                </a:tc>
                <a:tc>
                  <a:txBody>
                    <a:bodyPr/>
                    <a:lstStyle/>
                    <a:p>
                      <a:r>
                        <a:rPr lang="en-US" sz="1200" dirty="0"/>
                        <a:t>Principal</a:t>
                      </a:r>
                      <a:r>
                        <a:rPr lang="en-US" sz="1200" baseline="0" dirty="0"/>
                        <a:t> Display Panel</a:t>
                      </a:r>
                      <a:endParaRPr lang="en-US" sz="1200" b="0" dirty="0"/>
                    </a:p>
                  </a:txBody>
                  <a:tcPr/>
                </a:tc>
                <a:tc>
                  <a:txBody>
                    <a:bodyPr/>
                    <a:lstStyle/>
                    <a:p>
                      <a:r>
                        <a:rPr lang="en-US" sz="1200" dirty="0"/>
                        <a:t>Declaration of  </a:t>
                      </a:r>
                      <a:r>
                        <a:rPr lang="en-US" sz="1200" dirty="0" err="1"/>
                        <a:t>Veg</a:t>
                      </a:r>
                      <a:r>
                        <a:rPr lang="en-US" sz="1200" dirty="0"/>
                        <a:t> - Non</a:t>
                      </a:r>
                      <a:r>
                        <a:rPr lang="en-US" sz="1200" baseline="0" dirty="0"/>
                        <a:t> </a:t>
                      </a:r>
                      <a:r>
                        <a:rPr lang="en-US" sz="1200" baseline="0" dirty="0" err="1"/>
                        <a:t>Veg</a:t>
                      </a:r>
                      <a:r>
                        <a:rPr lang="en-US" sz="1200" baseline="0" dirty="0"/>
                        <a:t> Logo</a:t>
                      </a:r>
                      <a:endParaRPr lang="en-US" sz="1200" b="0" dirty="0"/>
                    </a:p>
                  </a:txBody>
                  <a:tcPr/>
                </a:tc>
                <a:extLst>
                  <a:ext uri="{0D108BD9-81ED-4DB2-BD59-A6C34878D82A}">
                    <a16:rowId xmlns:a16="http://schemas.microsoft.com/office/drawing/2014/main" val="10006"/>
                  </a:ext>
                </a:extLst>
              </a:tr>
              <a:tr h="293017">
                <a:tc>
                  <a:txBody>
                    <a:bodyPr/>
                    <a:lstStyle/>
                    <a:p>
                      <a:endParaRPr lang="en-US" sz="1200" b="0" dirty="0"/>
                    </a:p>
                  </a:txBody>
                  <a:tcPr/>
                </a:tc>
                <a:tc>
                  <a:txBody>
                    <a:bodyPr/>
                    <a:lstStyle/>
                    <a:p>
                      <a:endParaRPr lang="en-US" sz="1200" b="0" dirty="0"/>
                    </a:p>
                  </a:txBody>
                  <a:tcPr/>
                </a:tc>
                <a:tc>
                  <a:txBody>
                    <a:bodyPr/>
                    <a:lstStyle/>
                    <a:p>
                      <a:endParaRPr lang="en-US" sz="1200" b="0" dirty="0"/>
                    </a:p>
                  </a:txBody>
                  <a:tcPr/>
                </a:tc>
                <a:tc>
                  <a:txBody>
                    <a:bodyPr/>
                    <a:lstStyle/>
                    <a:p>
                      <a:endParaRPr lang="en-US" sz="1200" b="0" dirty="0"/>
                    </a:p>
                  </a:txBody>
                  <a:tcPr/>
                </a:tc>
                <a:extLst>
                  <a:ext uri="{0D108BD9-81ED-4DB2-BD59-A6C34878D82A}">
                    <a16:rowId xmlns:a16="http://schemas.microsoft.com/office/drawing/2014/main" val="10007"/>
                  </a:ext>
                </a:extLst>
              </a:tr>
              <a:tr h="293017">
                <a:tc>
                  <a:txBody>
                    <a:bodyPr/>
                    <a:lstStyle/>
                    <a:p>
                      <a:r>
                        <a:rPr lang="en-US" sz="1200" dirty="0"/>
                        <a:t>FSS(PL)</a:t>
                      </a:r>
                      <a:r>
                        <a:rPr lang="en-US" sz="1200" baseline="0" dirty="0"/>
                        <a:t> 2011 - 2.3.2- 2.3.3</a:t>
                      </a:r>
                      <a:endParaRPr lang="en-US" sz="1200" b="0" dirty="0"/>
                    </a:p>
                  </a:txBody>
                  <a:tcPr/>
                </a:tc>
                <a:tc>
                  <a:txBody>
                    <a:bodyPr/>
                    <a:lstStyle/>
                    <a:p>
                      <a:r>
                        <a:rPr lang="en-US" sz="1200" dirty="0"/>
                        <a:t>7.9.1.4</a:t>
                      </a:r>
                      <a:endParaRPr lang="en-US" sz="12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Net Quantity</a:t>
                      </a:r>
                      <a:endParaRPr lang="en-US" sz="12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W.T , Volume, No., Size of Letters &amp; Numerals</a:t>
                      </a:r>
                      <a:endParaRPr lang="en-US" sz="1200" b="0" dirty="0"/>
                    </a:p>
                  </a:txBody>
                  <a:tcPr/>
                </a:tc>
                <a:extLst>
                  <a:ext uri="{0D108BD9-81ED-4DB2-BD59-A6C34878D82A}">
                    <a16:rowId xmlns:a16="http://schemas.microsoft.com/office/drawing/2014/main" val="10008"/>
                  </a:ext>
                </a:extLst>
              </a:tr>
              <a:tr h="293017">
                <a:tc>
                  <a:txBody>
                    <a:bodyPr/>
                    <a:lstStyle/>
                    <a:p>
                      <a:r>
                        <a:rPr lang="en-US" sz="1200" dirty="0"/>
                        <a:t>FSS(PL)</a:t>
                      </a:r>
                      <a:r>
                        <a:rPr lang="en-US" sz="1200" baseline="0" dirty="0"/>
                        <a:t> 2011 - 2.2.2.7</a:t>
                      </a:r>
                      <a:endParaRPr lang="en-US" sz="1200" b="0" dirty="0"/>
                    </a:p>
                  </a:txBody>
                  <a:tcPr/>
                </a:tc>
                <a:tc>
                  <a:txBody>
                    <a:bodyPr/>
                    <a:lstStyle/>
                    <a:p>
                      <a:endParaRPr lang="en-US" sz="12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p>
                  </a:txBody>
                  <a:tcPr/>
                </a:tc>
                <a:extLst>
                  <a:ext uri="{0D108BD9-81ED-4DB2-BD59-A6C34878D82A}">
                    <a16:rowId xmlns:a16="http://schemas.microsoft.com/office/drawing/2014/main" val="10009"/>
                  </a:ext>
                </a:extLst>
              </a:tr>
              <a:tr h="293017">
                <a:tc>
                  <a:txBody>
                    <a:bodyPr/>
                    <a:lstStyle/>
                    <a:p>
                      <a:r>
                        <a:rPr lang="en-US" sz="1200" dirty="0"/>
                        <a:t>FSS(PL)</a:t>
                      </a:r>
                      <a:r>
                        <a:rPr lang="en-US" sz="1200" baseline="0" dirty="0"/>
                        <a:t> 2011 - 2.2.2.2 and 5</a:t>
                      </a:r>
                      <a:endParaRPr lang="en-US" sz="1200" b="0" dirty="0"/>
                    </a:p>
                  </a:txBody>
                  <a:tcPr/>
                </a:tc>
                <a:tc>
                  <a:txBody>
                    <a:bodyPr/>
                    <a:lstStyle/>
                    <a:p>
                      <a:r>
                        <a:rPr lang="en-US" sz="1200" dirty="0"/>
                        <a:t>7.9.1.5</a:t>
                      </a:r>
                      <a:endParaRPr lang="en-US" sz="1200" b="0" dirty="0"/>
                    </a:p>
                  </a:txBody>
                  <a:tcPr/>
                </a:tc>
                <a:tc>
                  <a:txBody>
                    <a:bodyPr/>
                    <a:lstStyle/>
                    <a:p>
                      <a:r>
                        <a:rPr lang="en-US" sz="1200" dirty="0"/>
                        <a:t>List</a:t>
                      </a:r>
                      <a:r>
                        <a:rPr lang="en-US" sz="1200" baseline="0" dirty="0"/>
                        <a:t> of ingredients</a:t>
                      </a:r>
                      <a:endParaRPr lang="en-US" sz="1200" b="0" dirty="0"/>
                    </a:p>
                  </a:txBody>
                  <a:tcPr/>
                </a:tc>
                <a:tc>
                  <a:txBody>
                    <a:bodyPr/>
                    <a:lstStyle/>
                    <a:p>
                      <a:r>
                        <a:rPr lang="en-US" sz="1200" dirty="0"/>
                        <a:t>Declaration of Color, Flavor, Sweeteners &amp; Allergens </a:t>
                      </a:r>
                      <a:endParaRPr lang="en-US" sz="1200" b="0" dirty="0"/>
                    </a:p>
                  </a:txBody>
                  <a:tcPr/>
                </a:tc>
                <a:extLst>
                  <a:ext uri="{0D108BD9-81ED-4DB2-BD59-A6C34878D82A}">
                    <a16:rowId xmlns:a16="http://schemas.microsoft.com/office/drawing/2014/main" val="10010"/>
                  </a:ext>
                </a:extLst>
              </a:tr>
            </a:tbl>
          </a:graphicData>
        </a:graphic>
      </p:graphicFrame>
      <p:sp>
        <p:nvSpPr>
          <p:cNvPr id="3" name="TextBox 2"/>
          <p:cNvSpPr txBox="1"/>
          <p:nvPr/>
        </p:nvSpPr>
        <p:spPr>
          <a:xfrm>
            <a:off x="266700" y="674112"/>
            <a:ext cx="8610600" cy="738664"/>
          </a:xfrm>
          <a:prstGeom prst="rect">
            <a:avLst/>
          </a:prstGeom>
          <a:noFill/>
          <a:scene3d>
            <a:camera prst="orthographicFront"/>
            <a:lightRig rig="threePt" dir="t"/>
          </a:scene3d>
          <a:sp3d>
            <a:bevelT w="114300" prst="artDeco"/>
          </a:sp3d>
        </p:spPr>
        <p:txBody>
          <a:bodyPr wrap="square" rtlCol="0">
            <a:spAutoFit/>
          </a:bodyPr>
          <a:lstStyle/>
          <a:p>
            <a:pPr algn="ctr"/>
            <a:r>
              <a:rPr lang="en-US" sz="2100" b="1" dirty="0">
                <a:latin typeface="Arial" panose="020B0604020202020204" pitchFamily="34" charset="0"/>
                <a:cs typeface="Arial" panose="020B0604020202020204" pitchFamily="34" charset="0"/>
              </a:rPr>
              <a:t>7.0  Support Services </a:t>
            </a:r>
          </a:p>
          <a:p>
            <a:pPr algn="ctr"/>
            <a:r>
              <a:rPr lang="en-US" sz="2100" b="1" dirty="0">
                <a:latin typeface="Arial" panose="020B0604020202020204" pitchFamily="34" charset="0"/>
                <a:cs typeface="Arial" panose="020B0604020202020204" pitchFamily="34" charset="0"/>
              </a:rPr>
              <a:t>7.9  Product Information &amp; Consumer Awareness</a:t>
            </a:r>
            <a:endParaRPr lang="en-US" sz="2100" b="1" dirty="0">
              <a:ln w="10541" cmpd="sng">
                <a:solidFill>
                  <a:schemeClr val="accent1">
                    <a:shade val="88000"/>
                    <a:satMod val="110000"/>
                  </a:schemeClr>
                </a:solidFill>
                <a:prstDash val="solid"/>
              </a:ln>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9B441236-4707-B342-88D0-23B2CF2BA6BC}" type="slidenum">
              <a:rPr lang="en-US" smtClean="0"/>
              <a:pPr/>
              <a:t>213</a:t>
            </a:fld>
            <a:endParaRPr lang="en-US"/>
          </a:p>
        </p:txBody>
      </p:sp>
      <p:sp>
        <p:nvSpPr>
          <p:cNvPr id="6" name="Rectangle 5"/>
          <p:cNvSpPr/>
          <p:nvPr/>
        </p:nvSpPr>
        <p:spPr>
          <a:xfrm>
            <a:off x="333955" y="1501548"/>
            <a:ext cx="8568951" cy="1132618"/>
          </a:xfrm>
          <a:prstGeom prst="rect">
            <a:avLst/>
          </a:prstGeom>
        </p:spPr>
        <p:txBody>
          <a:bodyPr wrap="square">
            <a:spAutoFit/>
          </a:bodyPr>
          <a:lstStyle/>
          <a:p>
            <a:pPr>
              <a:lnSpc>
                <a:spcPct val="130000"/>
              </a:lnSpc>
            </a:pPr>
            <a:r>
              <a:rPr lang="en-US" b="1" u="sng" dirty="0">
                <a:latin typeface="Arial" panose="020B0604020202020204" pitchFamily="34" charset="0"/>
                <a:cs typeface="Arial" panose="020B0604020202020204" pitchFamily="34" charset="0"/>
              </a:rPr>
              <a:t>7.9.1 </a:t>
            </a:r>
            <a:r>
              <a:rPr lang="en-IN" b="1" u="sng" dirty="0">
                <a:latin typeface="Arial" panose="020B0604020202020204" pitchFamily="34" charset="0"/>
                <a:cs typeface="Arial" panose="020B0604020202020204" pitchFamily="34" charset="0"/>
              </a:rPr>
              <a:t>Product Information and Labelling </a:t>
            </a:r>
            <a:r>
              <a:rPr lang="en-GB" b="1" u="sng" dirty="0">
                <a:latin typeface="Arial" panose="020B0604020202020204" pitchFamily="34" charset="0"/>
                <a:cs typeface="Arial" panose="020B0604020202020204" pitchFamily="34" charset="0"/>
              </a:rPr>
              <a:t>on Principal Display Panel</a:t>
            </a:r>
          </a:p>
          <a:p>
            <a:pPr marL="342900" indent="-342900" algn="just">
              <a:lnSpc>
                <a:spcPct val="130000"/>
              </a:lnSpc>
            </a:pPr>
            <a:r>
              <a:rPr lang="en-US" sz="1600" dirty="0">
                <a:latin typeface="Arial" panose="020B0604020202020204" pitchFamily="34" charset="0"/>
                <a:cs typeface="Arial" panose="020B0604020202020204" pitchFamily="34" charset="0"/>
              </a:rPr>
              <a:t>Declarations on PDP for all </a:t>
            </a:r>
            <a:r>
              <a:rPr lang="en-GB" sz="1600" dirty="0">
                <a:latin typeface="Arial" panose="020B0604020202020204" pitchFamily="34" charset="0"/>
                <a:cs typeface="Arial" panose="020B0604020202020204" pitchFamily="34" charset="0"/>
              </a:rPr>
              <a:t>Health Supplements &amp; Nutraceuticals </a:t>
            </a:r>
            <a:r>
              <a:rPr lang="en-US" sz="1600" dirty="0">
                <a:latin typeface="Arial" panose="020B0604020202020204" pitchFamily="34" charset="0"/>
                <a:cs typeface="Arial" panose="020B0604020202020204" pitchFamily="34" charset="0"/>
              </a:rPr>
              <a:t>shall be as</a:t>
            </a:r>
          </a:p>
          <a:p>
            <a:pPr marL="342900" indent="-342900" algn="just">
              <a:lnSpc>
                <a:spcPct val="130000"/>
              </a:lnSpc>
            </a:pPr>
            <a:r>
              <a:rPr lang="en-US" sz="1600" dirty="0">
                <a:latin typeface="Arial" panose="020B0604020202020204" pitchFamily="34" charset="0"/>
                <a:cs typeface="Arial" panose="020B0604020202020204" pitchFamily="34" charset="0"/>
              </a:rPr>
              <a:t>per FSSR 2011, Packaging &amp;  Labeling  Norms :</a:t>
            </a:r>
            <a:endParaRPr lang="en-IN"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028401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stretch>
            <a:fillRect/>
          </a:stretch>
        </p:blipFill>
        <p:spPr>
          <a:xfrm>
            <a:off x="1627549" y="2502166"/>
            <a:ext cx="2348674" cy="2373522"/>
          </a:xfrm>
          <a:prstGeom prst="rect">
            <a:avLst/>
          </a:prstGeom>
        </p:spPr>
      </p:pic>
      <p:sp>
        <p:nvSpPr>
          <p:cNvPr id="50" name="Rounded Rectangle 49"/>
          <p:cNvSpPr/>
          <p:nvPr/>
        </p:nvSpPr>
        <p:spPr>
          <a:xfrm>
            <a:off x="1830336" y="2975780"/>
            <a:ext cx="1943100" cy="763463"/>
          </a:xfrm>
          <a:prstGeom prst="roundRect">
            <a:avLst/>
          </a:prstGeom>
          <a:solidFill>
            <a:schemeClr val="accent4">
              <a:lumMod val="20000"/>
              <a:lumOff val="80000"/>
            </a:schemeClr>
          </a:solidFill>
          <a:ln w="38100" cmpd="sng">
            <a:solidFill>
              <a:srgbClr val="4F81BD"/>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a:solidFill>
                  <a:schemeClr val="tx1"/>
                </a:solidFill>
                <a:latin typeface="Bradley Hand Bold"/>
                <a:cs typeface="Bradley Hand Bold"/>
              </a:rPr>
              <a:t>Calcium Plus</a:t>
            </a:r>
          </a:p>
        </p:txBody>
      </p:sp>
      <p:graphicFrame>
        <p:nvGraphicFramePr>
          <p:cNvPr id="21" name="Table 20"/>
          <p:cNvGraphicFramePr>
            <a:graphicFrameLocks noGrp="1"/>
          </p:cNvGraphicFramePr>
          <p:nvPr>
            <p:extLst>
              <p:ext uri="{D42A27DB-BD31-4B8C-83A1-F6EECF244321}">
                <p14:modId xmlns:p14="http://schemas.microsoft.com/office/powerpoint/2010/main" val="1824698627"/>
              </p:ext>
            </p:extLst>
          </p:nvPr>
        </p:nvGraphicFramePr>
        <p:xfrm>
          <a:off x="1066008" y="5009380"/>
          <a:ext cx="4032447" cy="1240360"/>
        </p:xfrm>
        <a:graphic>
          <a:graphicData uri="http://schemas.openxmlformats.org/drawingml/2006/table">
            <a:tbl>
              <a:tblPr firstRow="1" bandRow="1">
                <a:tableStyleId>{D27102A9-8310-4765-A935-A1911B00CA55}</a:tableStyleId>
              </a:tblPr>
              <a:tblGrid>
                <a:gridCol w="2341497">
                  <a:extLst>
                    <a:ext uri="{9D8B030D-6E8A-4147-A177-3AD203B41FA5}">
                      <a16:colId xmlns:a16="http://schemas.microsoft.com/office/drawing/2014/main" val="20000"/>
                    </a:ext>
                  </a:extLst>
                </a:gridCol>
                <a:gridCol w="235622">
                  <a:extLst>
                    <a:ext uri="{9D8B030D-6E8A-4147-A177-3AD203B41FA5}">
                      <a16:colId xmlns:a16="http://schemas.microsoft.com/office/drawing/2014/main" val="20001"/>
                    </a:ext>
                  </a:extLst>
                </a:gridCol>
                <a:gridCol w="1455328">
                  <a:extLst>
                    <a:ext uri="{9D8B030D-6E8A-4147-A177-3AD203B41FA5}">
                      <a16:colId xmlns:a16="http://schemas.microsoft.com/office/drawing/2014/main" val="20002"/>
                    </a:ext>
                  </a:extLst>
                </a:gridCol>
              </a:tblGrid>
              <a:tr h="361100">
                <a:tc gridSpan="2">
                  <a:txBody>
                    <a:bodyPr/>
                    <a:lstStyle/>
                    <a:p>
                      <a:r>
                        <a:rPr lang="en-US" sz="1600" b="0" dirty="0">
                          <a:solidFill>
                            <a:schemeClr val="tx1"/>
                          </a:solidFill>
                        </a:rPr>
                        <a:t>Regulation No.</a:t>
                      </a:r>
                    </a:p>
                  </a:txBody>
                  <a:tcPr>
                    <a:solidFill>
                      <a:schemeClr val="bg1"/>
                    </a:solidFill>
                  </a:tcPr>
                </a:tc>
                <a:tc hMerge="1">
                  <a:txBody>
                    <a:bodyPr/>
                    <a:lstStyle/>
                    <a:p>
                      <a:endParaRPr lang="en-US"/>
                    </a:p>
                  </a:txBody>
                  <a:tcPr/>
                </a:tc>
                <a:tc>
                  <a:txBody>
                    <a:bodyPr/>
                    <a:lstStyle/>
                    <a:p>
                      <a:r>
                        <a:rPr lang="en-US" sz="1600" b="0" dirty="0">
                          <a:solidFill>
                            <a:schemeClr val="tx1"/>
                          </a:solidFill>
                        </a:rPr>
                        <a:t>Requirement</a:t>
                      </a:r>
                    </a:p>
                  </a:txBody>
                  <a:tcPr>
                    <a:solidFill>
                      <a:schemeClr val="bg1"/>
                    </a:solidFill>
                  </a:tcPr>
                </a:tc>
                <a:extLst>
                  <a:ext uri="{0D108BD9-81ED-4DB2-BD59-A6C34878D82A}">
                    <a16:rowId xmlns:a16="http://schemas.microsoft.com/office/drawing/2014/main" val="10000"/>
                  </a:ext>
                </a:extLst>
              </a:tr>
              <a:tr h="361100">
                <a:tc gridSpan="3">
                  <a:txBody>
                    <a:bodyPr/>
                    <a:lstStyle/>
                    <a:p>
                      <a:pPr algn="ctr"/>
                      <a:r>
                        <a:rPr lang="en-US" sz="1600" b="0" baseline="0" dirty="0">
                          <a:solidFill>
                            <a:schemeClr val="tx1"/>
                          </a:solidFill>
                        </a:rPr>
                        <a:t>On Principal Display Panel</a:t>
                      </a:r>
                      <a:endParaRPr lang="en-US" sz="1600" b="0" dirty="0">
                        <a:solidFill>
                          <a:schemeClr val="tx1"/>
                        </a:solidFill>
                      </a:endParaRPr>
                    </a:p>
                  </a:txBody>
                  <a:tcPr>
                    <a:solidFill>
                      <a:schemeClr val="bg1"/>
                    </a:solidFill>
                  </a:tcPr>
                </a:tc>
                <a:tc hMerge="1">
                  <a:txBody>
                    <a:bodyPr/>
                    <a:lstStyle/>
                    <a:p>
                      <a:endParaRPr lang="en-US"/>
                    </a:p>
                  </a:txBody>
                  <a:tcPr/>
                </a:tc>
                <a:tc hMerge="1">
                  <a:txBody>
                    <a:bodyPr/>
                    <a:lstStyle/>
                    <a:p>
                      <a:endParaRPr lang="en-US" sz="1400" b="1" dirty="0">
                        <a:solidFill>
                          <a:schemeClr val="tx1"/>
                        </a:solidFill>
                      </a:endParaRPr>
                    </a:p>
                  </a:txBody>
                  <a:tcPr>
                    <a:solidFill>
                      <a:schemeClr val="bg1"/>
                    </a:solidFill>
                  </a:tcPr>
                </a:tc>
                <a:extLst>
                  <a:ext uri="{0D108BD9-81ED-4DB2-BD59-A6C34878D82A}">
                    <a16:rowId xmlns:a16="http://schemas.microsoft.com/office/drawing/2014/main" val="10001"/>
                  </a:ext>
                </a:extLst>
              </a:tr>
              <a:tr h="149012">
                <a:tc>
                  <a:txBody>
                    <a:bodyPr/>
                    <a:lstStyle/>
                    <a:p>
                      <a:r>
                        <a:rPr lang="en-US" sz="1400" b="0" dirty="0">
                          <a:solidFill>
                            <a:schemeClr val="tx1"/>
                          </a:solidFill>
                        </a:rPr>
                        <a:t>FSS(HSN)</a:t>
                      </a:r>
                      <a:r>
                        <a:rPr lang="en-US" sz="1400" b="0" baseline="0" dirty="0">
                          <a:solidFill>
                            <a:schemeClr val="tx1"/>
                          </a:solidFill>
                        </a:rPr>
                        <a:t> 2016 -  6(3)(iii)(a)</a:t>
                      </a:r>
                    </a:p>
                    <a:p>
                      <a:r>
                        <a:rPr lang="en-US" sz="1400" b="0" baseline="0" dirty="0">
                          <a:solidFill>
                            <a:schemeClr val="tx1"/>
                          </a:solidFill>
                        </a:rPr>
                        <a:t>FSS(HSN) 2016 -  7(4)(iii)(a)</a:t>
                      </a:r>
                      <a:endParaRPr lang="en-US" sz="1400" b="0" dirty="0">
                        <a:solidFill>
                          <a:schemeClr val="tx1"/>
                        </a:solidFill>
                      </a:endParaRPr>
                    </a:p>
                  </a:txBody>
                  <a:tcPr/>
                </a:tc>
                <a:tc gridSpan="2">
                  <a:txBody>
                    <a:bodyPr/>
                    <a:lstStyle/>
                    <a:p>
                      <a:r>
                        <a:rPr lang="en-US" sz="1600" b="0" dirty="0">
                          <a:solidFill>
                            <a:schemeClr val="tx1"/>
                          </a:solidFill>
                        </a:rPr>
                        <a:t>Name</a:t>
                      </a:r>
                      <a:r>
                        <a:rPr lang="en-US" sz="1600" b="0" baseline="0" dirty="0">
                          <a:solidFill>
                            <a:schemeClr val="tx1"/>
                          </a:solidFill>
                        </a:rPr>
                        <a:t> of Category</a:t>
                      </a:r>
                      <a:endParaRPr lang="en-US" sz="1600" b="0" dirty="0">
                        <a:solidFill>
                          <a:schemeClr val="tx1"/>
                        </a:solidFill>
                      </a:endParaRPr>
                    </a:p>
                  </a:txBody>
                  <a:tcPr>
                    <a:solidFill>
                      <a:schemeClr val="accent4">
                        <a:lumMod val="60000"/>
                        <a:lumOff val="40000"/>
                      </a:schemeClr>
                    </a:solidFill>
                  </a:tcPr>
                </a:tc>
                <a:tc hMerge="1">
                  <a:txBody>
                    <a:bodyPr/>
                    <a:lstStyle/>
                    <a:p>
                      <a:endParaRPr lang="en-US" sz="1600" b="1" dirty="0">
                        <a:solidFill>
                          <a:srgbClr val="FF0000"/>
                        </a:solidFill>
                      </a:endParaRPr>
                    </a:p>
                  </a:txBody>
                  <a:tcPr marL="121920" marR="121920"/>
                </a:tc>
                <a:extLst>
                  <a:ext uri="{0D108BD9-81ED-4DB2-BD59-A6C34878D82A}">
                    <a16:rowId xmlns:a16="http://schemas.microsoft.com/office/drawing/2014/main" val="10002"/>
                  </a:ext>
                </a:extLst>
              </a:tr>
            </a:tbl>
          </a:graphicData>
        </a:graphic>
      </p:graphicFrame>
      <p:sp>
        <p:nvSpPr>
          <p:cNvPr id="25" name="TextBox 24"/>
          <p:cNvSpPr txBox="1"/>
          <p:nvPr/>
        </p:nvSpPr>
        <p:spPr>
          <a:xfrm>
            <a:off x="431540" y="1323482"/>
            <a:ext cx="8280920" cy="831894"/>
          </a:xfrm>
          <a:prstGeom prst="rect">
            <a:avLst/>
          </a:prstGeom>
          <a:solidFill>
            <a:srgbClr val="FFFFFF"/>
          </a:solidFill>
          <a:ln>
            <a:solidFill>
              <a:srgbClr val="FFFFFF"/>
            </a:solidFill>
          </a:ln>
        </p:spPr>
        <p:txBody>
          <a:bodyPr wrap="square" rtlCol="0">
            <a:spAutoFit/>
          </a:bodyPr>
          <a:lstStyle/>
          <a:p>
            <a:pPr marL="342900" indent="-342900" algn="ctr">
              <a:lnSpc>
                <a:spcPct val="140000"/>
              </a:lnSpc>
            </a:pPr>
            <a:r>
              <a:rPr lang="en-US" b="1" dirty="0"/>
              <a:t>7.9.1 </a:t>
            </a:r>
            <a:r>
              <a:rPr lang="en-IN" b="1" dirty="0"/>
              <a:t>Product Information and Labelling </a:t>
            </a:r>
            <a:r>
              <a:rPr lang="en-GB" b="1" dirty="0"/>
              <a:t>on Principal Display Panel</a:t>
            </a:r>
          </a:p>
          <a:p>
            <a:pPr marL="342900" indent="-342900" algn="ctr">
              <a:lnSpc>
                <a:spcPct val="140000"/>
              </a:lnSpc>
            </a:pPr>
            <a:r>
              <a:rPr lang="en-US" b="1" dirty="0">
                <a:ln w="10541" cmpd="sng">
                  <a:solidFill>
                    <a:schemeClr val="accent1">
                      <a:shade val="88000"/>
                      <a:satMod val="110000"/>
                    </a:schemeClr>
                  </a:solidFill>
                  <a:prstDash val="solid"/>
                </a:ln>
                <a:solidFill>
                  <a:srgbClr val="002060"/>
                </a:solidFill>
              </a:rPr>
              <a:t>7.9.1.1   Name of Category</a:t>
            </a:r>
          </a:p>
        </p:txBody>
      </p:sp>
      <p:sp>
        <p:nvSpPr>
          <p:cNvPr id="27" name="Rounded Rectangle 26"/>
          <p:cNvSpPr/>
          <p:nvPr/>
        </p:nvSpPr>
        <p:spPr>
          <a:xfrm>
            <a:off x="1830336" y="3933457"/>
            <a:ext cx="1943100" cy="558800"/>
          </a:xfrm>
          <a:prstGeom prst="roundRect">
            <a:avLst/>
          </a:prstGeom>
          <a:solidFill>
            <a:srgbClr val="FFF2CC"/>
          </a:solidFill>
          <a:ln>
            <a:solidFill>
              <a:srgbClr val="4F81BD"/>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b="1" dirty="0">
                <a:solidFill>
                  <a:srgbClr val="000000"/>
                </a:solidFill>
                <a:latin typeface="+mj-lt"/>
                <a:cs typeface="Bradley Hand Bold"/>
              </a:rPr>
              <a:t>HEALTH SUPPLEMENT</a:t>
            </a:r>
          </a:p>
        </p:txBody>
      </p:sp>
      <p:grpSp>
        <p:nvGrpSpPr>
          <p:cNvPr id="7" name="Group 6"/>
          <p:cNvGrpSpPr/>
          <p:nvPr/>
        </p:nvGrpSpPr>
        <p:grpSpPr>
          <a:xfrm>
            <a:off x="5265991" y="2509082"/>
            <a:ext cx="2354009" cy="2378914"/>
            <a:chOff x="4997972" y="2573654"/>
            <a:chExt cx="2354009" cy="2378914"/>
          </a:xfrm>
        </p:grpSpPr>
        <p:pic>
          <p:nvPicPr>
            <p:cNvPr id="4" name="Picture 3"/>
            <p:cNvPicPr>
              <a:picLocks noChangeAspect="1"/>
            </p:cNvPicPr>
            <p:nvPr/>
          </p:nvPicPr>
          <p:blipFill>
            <a:blip r:embed="rId2" cstate="print"/>
            <a:stretch>
              <a:fillRect/>
            </a:stretch>
          </p:blipFill>
          <p:spPr>
            <a:xfrm>
              <a:off x="4997972" y="2573654"/>
              <a:ext cx="2354009" cy="2378914"/>
            </a:xfrm>
            <a:prstGeom prst="rect">
              <a:avLst/>
            </a:prstGeom>
          </p:spPr>
        </p:pic>
        <p:sp>
          <p:nvSpPr>
            <p:cNvPr id="13" name="Rounded Rectangle 12"/>
            <p:cNvSpPr/>
            <p:nvPr/>
          </p:nvSpPr>
          <p:spPr>
            <a:xfrm>
              <a:off x="5220072" y="3140849"/>
              <a:ext cx="1943100" cy="864096"/>
            </a:xfrm>
            <a:prstGeom prst="roundRect">
              <a:avLst/>
            </a:prstGeom>
            <a:solidFill>
              <a:schemeClr val="accent4">
                <a:lumMod val="20000"/>
                <a:lumOff val="80000"/>
              </a:schemeClr>
            </a:solidFill>
            <a:ln w="38100" cmpd="sng">
              <a:solidFill>
                <a:srgbClr val="4F81BD"/>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dirty="0">
                  <a:solidFill>
                    <a:schemeClr val="tx1"/>
                  </a:solidFill>
                  <a:latin typeface="Bradley Hand Bold"/>
                  <a:cs typeface="Bradley Hand Bold"/>
                </a:rPr>
                <a:t>Calcium Plus</a:t>
              </a:r>
            </a:p>
          </p:txBody>
        </p:sp>
        <p:sp>
          <p:nvSpPr>
            <p:cNvPr id="14" name="Rounded Rectangle 13"/>
            <p:cNvSpPr/>
            <p:nvPr/>
          </p:nvSpPr>
          <p:spPr>
            <a:xfrm>
              <a:off x="5220072" y="4159768"/>
              <a:ext cx="1943100" cy="558800"/>
            </a:xfrm>
            <a:prstGeom prst="roundRect">
              <a:avLst/>
            </a:prstGeom>
            <a:solidFill>
              <a:srgbClr val="FFF2CC"/>
            </a:solidFill>
            <a:ln>
              <a:solidFill>
                <a:srgbClr val="4F81BD"/>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b="1" dirty="0">
                  <a:solidFill>
                    <a:srgbClr val="000000"/>
                  </a:solidFill>
                  <a:latin typeface="+mj-lt"/>
                  <a:cs typeface="Bradley Hand Bold"/>
                </a:rPr>
                <a:t>NUTRACEUTICAL</a:t>
              </a:r>
            </a:p>
          </p:txBody>
        </p:sp>
      </p:grpSp>
      <p:sp>
        <p:nvSpPr>
          <p:cNvPr id="2" name="Rounded Rectangle 1"/>
          <p:cNvSpPr/>
          <p:nvPr/>
        </p:nvSpPr>
        <p:spPr>
          <a:xfrm>
            <a:off x="5364088" y="5057021"/>
            <a:ext cx="2576925" cy="1145078"/>
          </a:xfrm>
          <a:prstGeom prst="roundRect">
            <a:avLst/>
          </a:prstGeom>
          <a:noFill/>
          <a:ln w="38100" cmpd="sng">
            <a:solidFill>
              <a:schemeClr val="accent4">
                <a:lumMod val="7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0000"/>
                </a:solidFill>
              </a:rPr>
              <a:t>Health Supplements are also categorized  as Nutraceuticals</a:t>
            </a:r>
          </a:p>
        </p:txBody>
      </p:sp>
      <p:sp>
        <p:nvSpPr>
          <p:cNvPr id="5" name="Slide Number Placeholder 4"/>
          <p:cNvSpPr>
            <a:spLocks noGrp="1"/>
          </p:cNvSpPr>
          <p:nvPr>
            <p:ph type="sldNum" sz="quarter" idx="12"/>
          </p:nvPr>
        </p:nvSpPr>
        <p:spPr/>
        <p:txBody>
          <a:bodyPr/>
          <a:lstStyle/>
          <a:p>
            <a:fld id="{9B441236-4707-B342-88D0-23B2CF2BA6BC}" type="slidenum">
              <a:rPr lang="en-US" smtClean="0"/>
              <a:pPr/>
              <a:t>214</a:t>
            </a:fld>
            <a:endParaRPr lang="en-US"/>
          </a:p>
        </p:txBody>
      </p:sp>
      <p:sp>
        <p:nvSpPr>
          <p:cNvPr id="15" name="TextBox 14">
            <a:extLst>
              <a:ext uri="{FF2B5EF4-FFF2-40B4-BE49-F238E27FC236}">
                <a16:creationId xmlns:a16="http://schemas.microsoft.com/office/drawing/2014/main" id="{C2163077-4EC9-4DEF-AE7E-630F7C2D9113}"/>
              </a:ext>
            </a:extLst>
          </p:cNvPr>
          <p:cNvSpPr txBox="1"/>
          <p:nvPr/>
        </p:nvSpPr>
        <p:spPr>
          <a:xfrm>
            <a:off x="266700" y="626555"/>
            <a:ext cx="8610600" cy="738664"/>
          </a:xfrm>
          <a:prstGeom prst="rect">
            <a:avLst/>
          </a:prstGeom>
          <a:noFill/>
          <a:scene3d>
            <a:camera prst="orthographicFront"/>
            <a:lightRig rig="threePt" dir="t"/>
          </a:scene3d>
          <a:sp3d>
            <a:bevelT w="114300" prst="artDeco"/>
          </a:sp3d>
        </p:spPr>
        <p:txBody>
          <a:bodyPr wrap="square" rtlCol="0">
            <a:spAutoFit/>
          </a:bodyPr>
          <a:lstStyle/>
          <a:p>
            <a:pPr algn="ctr"/>
            <a:r>
              <a:rPr lang="en-US" sz="2100" b="1" dirty="0">
                <a:latin typeface="Arial" panose="020B0604020202020204" pitchFamily="34" charset="0"/>
                <a:cs typeface="Arial" panose="020B0604020202020204" pitchFamily="34" charset="0"/>
              </a:rPr>
              <a:t>7.0  Support Services </a:t>
            </a:r>
          </a:p>
          <a:p>
            <a:pPr algn="ctr"/>
            <a:r>
              <a:rPr lang="en-US" sz="2100" b="1" dirty="0">
                <a:latin typeface="Arial" panose="020B0604020202020204" pitchFamily="34" charset="0"/>
                <a:cs typeface="Arial" panose="020B0604020202020204" pitchFamily="34" charset="0"/>
              </a:rPr>
              <a:t>7.9  Product Information &amp; Consumer Awareness</a:t>
            </a:r>
            <a:endParaRPr lang="en-US" sz="2100" b="1" dirty="0">
              <a:ln w="10541" cmpd="sng">
                <a:solidFill>
                  <a:schemeClr val="accent1">
                    <a:shade val="88000"/>
                    <a:satMod val="110000"/>
                  </a:schemeClr>
                </a:solidFill>
                <a:prstDash val="solid"/>
              </a:ln>
              <a:latin typeface="Arial" panose="020B0604020202020204" pitchFamily="34" charset="0"/>
              <a:cs typeface="Arial" panose="020B0604020202020204" pitchFamily="34" charset="0"/>
            </a:endParaRPr>
          </a:p>
        </p:txBody>
      </p:sp>
      <p:sp>
        <p:nvSpPr>
          <p:cNvPr id="8" name="Rounded Rectangle 7"/>
          <p:cNvSpPr/>
          <p:nvPr/>
        </p:nvSpPr>
        <p:spPr>
          <a:xfrm>
            <a:off x="719572" y="2351234"/>
            <a:ext cx="7704856" cy="4046724"/>
          </a:xfrm>
          <a:prstGeom prst="roundRect">
            <a:avLst>
              <a:gd name="adj" fmla="val 8400"/>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75044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stretch>
            <a:fillRect/>
          </a:stretch>
        </p:blipFill>
        <p:spPr>
          <a:xfrm>
            <a:off x="6116372" y="2564904"/>
            <a:ext cx="2272052" cy="2296090"/>
          </a:xfrm>
          <a:prstGeom prst="rect">
            <a:avLst/>
          </a:prstGeom>
        </p:spPr>
      </p:pic>
      <p:pic>
        <p:nvPicPr>
          <p:cNvPr id="17" name="Picture 16"/>
          <p:cNvPicPr>
            <a:picLocks noChangeAspect="1"/>
          </p:cNvPicPr>
          <p:nvPr/>
        </p:nvPicPr>
        <p:blipFill>
          <a:blip r:embed="rId2" cstate="print"/>
          <a:stretch>
            <a:fillRect/>
          </a:stretch>
        </p:blipFill>
        <p:spPr>
          <a:xfrm>
            <a:off x="3368899" y="2582180"/>
            <a:ext cx="2288198" cy="2312406"/>
          </a:xfrm>
          <a:prstGeom prst="rect">
            <a:avLst/>
          </a:prstGeom>
        </p:spPr>
      </p:pic>
      <p:pic>
        <p:nvPicPr>
          <p:cNvPr id="2" name="Picture 1"/>
          <p:cNvPicPr>
            <a:picLocks noChangeAspect="1"/>
          </p:cNvPicPr>
          <p:nvPr/>
        </p:nvPicPr>
        <p:blipFill>
          <a:blip r:embed="rId3" cstate="print"/>
          <a:stretch>
            <a:fillRect/>
          </a:stretch>
        </p:blipFill>
        <p:spPr>
          <a:xfrm>
            <a:off x="984136" y="2582180"/>
            <a:ext cx="2043434" cy="2312406"/>
          </a:xfrm>
          <a:prstGeom prst="rect">
            <a:avLst/>
          </a:prstGeom>
        </p:spPr>
      </p:pic>
      <p:sp>
        <p:nvSpPr>
          <p:cNvPr id="40" name="TextBox 39"/>
          <p:cNvSpPr txBox="1"/>
          <p:nvPr/>
        </p:nvSpPr>
        <p:spPr>
          <a:xfrm>
            <a:off x="4611960" y="1744873"/>
            <a:ext cx="2349500" cy="369332"/>
          </a:xfrm>
          <a:prstGeom prst="rect">
            <a:avLst/>
          </a:prstGeom>
          <a:noFill/>
        </p:spPr>
        <p:txBody>
          <a:bodyPr wrap="square" rtlCol="0">
            <a:spAutoFit/>
          </a:bodyPr>
          <a:lstStyle/>
          <a:p>
            <a:r>
              <a:rPr lang="en-US" dirty="0"/>
              <a:t> </a:t>
            </a:r>
          </a:p>
        </p:txBody>
      </p:sp>
      <p:graphicFrame>
        <p:nvGraphicFramePr>
          <p:cNvPr id="21" name="Table 20"/>
          <p:cNvGraphicFramePr>
            <a:graphicFrameLocks noGrp="1"/>
          </p:cNvGraphicFramePr>
          <p:nvPr>
            <p:extLst>
              <p:ext uri="{D42A27DB-BD31-4B8C-83A1-F6EECF244321}">
                <p14:modId xmlns:p14="http://schemas.microsoft.com/office/powerpoint/2010/main" val="2924422246"/>
              </p:ext>
            </p:extLst>
          </p:nvPr>
        </p:nvGraphicFramePr>
        <p:xfrm>
          <a:off x="2015715" y="5054562"/>
          <a:ext cx="5112569" cy="1188720"/>
        </p:xfrm>
        <a:graphic>
          <a:graphicData uri="http://schemas.openxmlformats.org/drawingml/2006/table">
            <a:tbl>
              <a:tblPr firstRow="1" bandRow="1">
                <a:tableStyleId>{D27102A9-8310-4765-A935-A1911B00CA55}</a:tableStyleId>
              </a:tblPr>
              <a:tblGrid>
                <a:gridCol w="2078609">
                  <a:extLst>
                    <a:ext uri="{9D8B030D-6E8A-4147-A177-3AD203B41FA5}">
                      <a16:colId xmlns:a16="http://schemas.microsoft.com/office/drawing/2014/main" val="20000"/>
                    </a:ext>
                  </a:extLst>
                </a:gridCol>
                <a:gridCol w="650000">
                  <a:extLst>
                    <a:ext uri="{9D8B030D-6E8A-4147-A177-3AD203B41FA5}">
                      <a16:colId xmlns:a16="http://schemas.microsoft.com/office/drawing/2014/main" val="20001"/>
                    </a:ext>
                  </a:extLst>
                </a:gridCol>
                <a:gridCol w="2383960">
                  <a:extLst>
                    <a:ext uri="{9D8B030D-6E8A-4147-A177-3AD203B41FA5}">
                      <a16:colId xmlns:a16="http://schemas.microsoft.com/office/drawing/2014/main" val="20002"/>
                    </a:ext>
                  </a:extLst>
                </a:gridCol>
              </a:tblGrid>
              <a:tr h="260238">
                <a:tc>
                  <a:txBody>
                    <a:bodyPr/>
                    <a:lstStyle/>
                    <a:p>
                      <a:r>
                        <a:rPr lang="en-US" sz="1600" b="0" dirty="0">
                          <a:solidFill>
                            <a:srgbClr val="000000"/>
                          </a:solidFill>
                        </a:rPr>
                        <a:t>Regulation No.</a:t>
                      </a:r>
                    </a:p>
                  </a:txBody>
                  <a:tcPr>
                    <a:solidFill>
                      <a:srgbClr val="FFFFFF"/>
                    </a:solidFill>
                  </a:tcPr>
                </a:tc>
                <a:tc gridSpan="2">
                  <a:txBody>
                    <a:bodyPr/>
                    <a:lstStyle/>
                    <a:p>
                      <a:r>
                        <a:rPr lang="en-US" sz="1600" b="0" dirty="0">
                          <a:solidFill>
                            <a:srgbClr val="000000"/>
                          </a:solidFill>
                        </a:rPr>
                        <a:t>Requirement</a:t>
                      </a:r>
                    </a:p>
                  </a:txBody>
                  <a:tcPr>
                    <a:solidFill>
                      <a:srgbClr val="FFFFFF"/>
                    </a:solidFill>
                  </a:tcPr>
                </a:tc>
                <a:tc hMerge="1">
                  <a:txBody>
                    <a:bodyPr/>
                    <a:lstStyle/>
                    <a:p>
                      <a:endParaRPr lang="en-US"/>
                    </a:p>
                  </a:txBody>
                  <a:tcPr/>
                </a:tc>
                <a:extLst>
                  <a:ext uri="{0D108BD9-81ED-4DB2-BD59-A6C34878D82A}">
                    <a16:rowId xmlns:a16="http://schemas.microsoft.com/office/drawing/2014/main" val="10000"/>
                  </a:ext>
                </a:extLst>
              </a:tr>
              <a:tr h="260238">
                <a:tc gridSpan="3">
                  <a:txBody>
                    <a:bodyPr/>
                    <a:lstStyle/>
                    <a:p>
                      <a:pPr algn="ctr"/>
                      <a:r>
                        <a:rPr lang="en-US" sz="1600" b="0" baseline="0" dirty="0">
                          <a:solidFill>
                            <a:srgbClr val="000000"/>
                          </a:solidFill>
                        </a:rPr>
                        <a:t>On Principal Display Panel</a:t>
                      </a:r>
                      <a:endParaRPr lang="en-US" sz="1600" b="0" dirty="0">
                        <a:solidFill>
                          <a:srgbClr val="000000"/>
                        </a:solidFill>
                      </a:endParaRPr>
                    </a:p>
                  </a:txBody>
                  <a:tcP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12043">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a:t>FSS(HSN)</a:t>
                      </a:r>
                      <a:r>
                        <a:rPr lang="en-US" sz="1400" b="0" baseline="0" dirty="0"/>
                        <a:t> 2016 -  6(3)(iii)(b)</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b="0" baseline="0" dirty="0"/>
                        <a:t>FSS(HSN) 2016 -  7(4)(iii)(b)</a:t>
                      </a:r>
                    </a:p>
                  </a:txBody>
                  <a:tcPr/>
                </a:tc>
                <a:tc hMerge="1">
                  <a:txBody>
                    <a:bodyPr/>
                    <a:lstStyle/>
                    <a:p>
                      <a:endParaRPr lang="en-US"/>
                    </a:p>
                  </a:txBody>
                  <a:tcPr/>
                </a:tc>
                <a:tc>
                  <a:txBody>
                    <a:bodyPr/>
                    <a:lstStyle/>
                    <a:p>
                      <a:r>
                        <a:rPr lang="en-US" sz="1600" b="0" dirty="0">
                          <a:solidFill>
                            <a:schemeClr val="tx1"/>
                          </a:solidFill>
                        </a:rPr>
                        <a:t>Name of Food</a:t>
                      </a:r>
                    </a:p>
                  </a:txBody>
                  <a:tcPr>
                    <a:solidFill>
                      <a:schemeClr val="accent4">
                        <a:lumMod val="60000"/>
                        <a:lumOff val="40000"/>
                      </a:schemeClr>
                    </a:solidFill>
                  </a:tcPr>
                </a:tc>
                <a:extLst>
                  <a:ext uri="{0D108BD9-81ED-4DB2-BD59-A6C34878D82A}">
                    <a16:rowId xmlns:a16="http://schemas.microsoft.com/office/drawing/2014/main" val="10002"/>
                  </a:ext>
                </a:extLst>
              </a:tr>
            </a:tbl>
          </a:graphicData>
        </a:graphic>
      </p:graphicFrame>
      <p:sp>
        <p:nvSpPr>
          <p:cNvPr id="25" name="TextBox 24"/>
          <p:cNvSpPr txBox="1"/>
          <p:nvPr/>
        </p:nvSpPr>
        <p:spPr>
          <a:xfrm>
            <a:off x="863588" y="1652313"/>
            <a:ext cx="7416824" cy="831894"/>
          </a:xfrm>
          <a:prstGeom prst="rect">
            <a:avLst/>
          </a:prstGeom>
          <a:solidFill>
            <a:srgbClr val="FFFFFF"/>
          </a:solidFill>
          <a:ln>
            <a:solidFill>
              <a:srgbClr val="FFFFFF"/>
            </a:solidFill>
          </a:ln>
        </p:spPr>
        <p:txBody>
          <a:bodyPr wrap="square" rtlCol="0">
            <a:spAutoFit/>
          </a:bodyPr>
          <a:lstStyle/>
          <a:p>
            <a:pPr marL="342900" indent="-342900" algn="ctr">
              <a:lnSpc>
                <a:spcPct val="140000"/>
              </a:lnSpc>
            </a:pPr>
            <a:r>
              <a:rPr lang="en-US" b="1" dirty="0"/>
              <a:t>7.9.1 </a:t>
            </a:r>
            <a:r>
              <a:rPr lang="en-IN" b="1" dirty="0"/>
              <a:t>Product Information and Labelling </a:t>
            </a:r>
            <a:r>
              <a:rPr lang="en-GB" b="1" dirty="0"/>
              <a:t>on Principal Display Panel</a:t>
            </a:r>
          </a:p>
          <a:p>
            <a:pPr marL="742950" indent="-742950" algn="ctr">
              <a:lnSpc>
                <a:spcPct val="140000"/>
              </a:lnSpc>
            </a:pPr>
            <a:r>
              <a:rPr lang="en-US" b="1" dirty="0">
                <a:ln w="10541" cmpd="sng">
                  <a:solidFill>
                    <a:schemeClr val="accent1">
                      <a:shade val="88000"/>
                      <a:satMod val="110000"/>
                    </a:schemeClr>
                  </a:solidFill>
                  <a:prstDash val="solid"/>
                </a:ln>
                <a:solidFill>
                  <a:srgbClr val="002060"/>
                </a:solidFill>
              </a:rPr>
              <a:t>7.9.1.2  Name of Food</a:t>
            </a:r>
          </a:p>
        </p:txBody>
      </p:sp>
      <p:sp>
        <p:nvSpPr>
          <p:cNvPr id="15" name="Rounded Rectangle 14"/>
          <p:cNvSpPr/>
          <p:nvPr/>
        </p:nvSpPr>
        <p:spPr>
          <a:xfrm>
            <a:off x="3588920" y="3590419"/>
            <a:ext cx="1943100" cy="925269"/>
          </a:xfrm>
          <a:prstGeom prst="roundRect">
            <a:avLst/>
          </a:prstGeom>
          <a:solidFill>
            <a:schemeClr val="accent4">
              <a:lumMod val="20000"/>
              <a:lumOff val="80000"/>
            </a:schemeClr>
          </a:solidFill>
          <a:ln w="38100" cmpd="sng">
            <a:solidFill>
              <a:srgbClr val="4F81BD"/>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b="1" dirty="0">
                <a:solidFill>
                  <a:schemeClr val="tx1"/>
                </a:solidFill>
                <a:latin typeface="Bradley Hand Bold"/>
                <a:cs typeface="Bradley Hand Bold"/>
              </a:rPr>
              <a:t>Health Supplement with amino acids</a:t>
            </a:r>
          </a:p>
        </p:txBody>
      </p:sp>
      <p:pic>
        <p:nvPicPr>
          <p:cNvPr id="16" name="Picture 15"/>
          <p:cNvPicPr>
            <a:picLocks noChangeAspect="1"/>
          </p:cNvPicPr>
          <p:nvPr/>
        </p:nvPicPr>
        <p:blipFill>
          <a:blip r:embed="rId4" cstate="print"/>
          <a:stretch>
            <a:fillRect/>
          </a:stretch>
        </p:blipFill>
        <p:spPr>
          <a:xfrm>
            <a:off x="6515241" y="2950770"/>
            <a:ext cx="1474313" cy="678675"/>
          </a:xfrm>
          <a:prstGeom prst="rect">
            <a:avLst/>
          </a:prstGeom>
        </p:spPr>
      </p:pic>
      <p:sp>
        <p:nvSpPr>
          <p:cNvPr id="18" name="Rounded Rectangle 17"/>
          <p:cNvSpPr/>
          <p:nvPr/>
        </p:nvSpPr>
        <p:spPr>
          <a:xfrm>
            <a:off x="6280848" y="3766212"/>
            <a:ext cx="1943100" cy="901713"/>
          </a:xfrm>
          <a:prstGeom prst="roundRect">
            <a:avLst/>
          </a:prstGeom>
          <a:solidFill>
            <a:schemeClr val="accent4">
              <a:lumMod val="20000"/>
              <a:lumOff val="80000"/>
            </a:schemeClr>
          </a:solidFill>
          <a:ln w="38100" cmpd="sng">
            <a:solidFill>
              <a:srgbClr val="4F81BD"/>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err="1">
                <a:solidFill>
                  <a:schemeClr val="tx1"/>
                </a:solidFill>
                <a:latin typeface="Bradley Hand Bold"/>
                <a:cs typeface="Bradley Hand Bold"/>
              </a:rPr>
              <a:t>Garcinia</a:t>
            </a:r>
            <a:r>
              <a:rPr lang="en-US" b="1" dirty="0">
                <a:solidFill>
                  <a:schemeClr val="tx1"/>
                </a:solidFill>
                <a:latin typeface="Bradley Hand Bold"/>
                <a:cs typeface="Bradley Hand Bold"/>
              </a:rPr>
              <a:t> </a:t>
            </a:r>
            <a:r>
              <a:rPr lang="en-US" b="1" dirty="0" err="1">
                <a:solidFill>
                  <a:schemeClr val="tx1"/>
                </a:solidFill>
                <a:latin typeface="Bradley Hand Bold"/>
                <a:cs typeface="Bradley Hand Bold"/>
              </a:rPr>
              <a:t>Cambogia</a:t>
            </a:r>
            <a:endParaRPr lang="en-US" b="1" dirty="0">
              <a:solidFill>
                <a:schemeClr val="tx1"/>
              </a:solidFill>
              <a:latin typeface="Bradley Hand Bold"/>
              <a:cs typeface="Bradley Hand Bold"/>
            </a:endParaRPr>
          </a:p>
        </p:txBody>
      </p:sp>
      <p:sp>
        <p:nvSpPr>
          <p:cNvPr id="22" name="Rounded Rectangle 21"/>
          <p:cNvSpPr/>
          <p:nvPr/>
        </p:nvSpPr>
        <p:spPr>
          <a:xfrm>
            <a:off x="1034303" y="3588939"/>
            <a:ext cx="1943100" cy="925269"/>
          </a:xfrm>
          <a:prstGeom prst="roundRect">
            <a:avLst/>
          </a:prstGeom>
          <a:solidFill>
            <a:schemeClr val="accent4">
              <a:lumMod val="20000"/>
              <a:lumOff val="80000"/>
            </a:schemeClr>
          </a:solidFill>
          <a:ln w="38100" cmpd="sng">
            <a:solidFill>
              <a:srgbClr val="4F81BD"/>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solidFill>
                  <a:schemeClr val="tx1"/>
                </a:solidFill>
                <a:latin typeface="Bradley Hand Bold"/>
                <a:cs typeface="Bradley Hand Bold"/>
              </a:rPr>
              <a:t>Omega- 3</a:t>
            </a:r>
          </a:p>
          <a:p>
            <a:pPr algn="ctr"/>
            <a:r>
              <a:rPr lang="en-US" b="1" dirty="0">
                <a:solidFill>
                  <a:schemeClr val="tx1"/>
                </a:solidFill>
                <a:latin typeface="Bradley Hand Bold"/>
                <a:cs typeface="Bradley Hand Bold"/>
              </a:rPr>
              <a:t>Marine Fish Oil</a:t>
            </a:r>
          </a:p>
          <a:p>
            <a:pPr algn="ctr"/>
            <a:r>
              <a:rPr lang="en-US" sz="1400" b="1" dirty="0">
                <a:solidFill>
                  <a:schemeClr val="tx1"/>
                </a:solidFill>
                <a:latin typeface="Bradley Hand Bold"/>
                <a:cs typeface="Bradley Hand Bold"/>
              </a:rPr>
              <a:t>(</a:t>
            </a:r>
            <a:r>
              <a:rPr lang="en-US" sz="1200" b="1" dirty="0">
                <a:solidFill>
                  <a:schemeClr val="tx1"/>
                </a:solidFill>
                <a:cs typeface="Bradley Hand Bold"/>
              </a:rPr>
              <a:t>EPA 600mg DHA 400mg</a:t>
            </a:r>
            <a:r>
              <a:rPr lang="en-US" sz="1600" b="1" dirty="0">
                <a:solidFill>
                  <a:schemeClr val="tx1"/>
                </a:solidFill>
                <a:cs typeface="Bradley Hand Bold"/>
              </a:rPr>
              <a:t>)</a:t>
            </a:r>
          </a:p>
        </p:txBody>
      </p:sp>
      <p:sp>
        <p:nvSpPr>
          <p:cNvPr id="6" name="Slide Number Placeholder 5"/>
          <p:cNvSpPr>
            <a:spLocks noGrp="1"/>
          </p:cNvSpPr>
          <p:nvPr>
            <p:ph type="sldNum" sz="quarter" idx="12"/>
          </p:nvPr>
        </p:nvSpPr>
        <p:spPr/>
        <p:txBody>
          <a:bodyPr/>
          <a:lstStyle/>
          <a:p>
            <a:fld id="{9B441236-4707-B342-88D0-23B2CF2BA6BC}" type="slidenum">
              <a:rPr lang="en-US" smtClean="0"/>
              <a:pPr/>
              <a:t>215</a:t>
            </a:fld>
            <a:endParaRPr lang="en-US"/>
          </a:p>
        </p:txBody>
      </p:sp>
      <p:sp>
        <p:nvSpPr>
          <p:cNvPr id="24" name="Rectangle 23"/>
          <p:cNvSpPr/>
          <p:nvPr/>
        </p:nvSpPr>
        <p:spPr>
          <a:xfrm>
            <a:off x="395536" y="692696"/>
            <a:ext cx="8425936" cy="738664"/>
          </a:xfrm>
          <a:prstGeom prst="rect">
            <a:avLst/>
          </a:prstGeom>
          <a:noFill/>
          <a:scene3d>
            <a:camera prst="orthographicFront"/>
            <a:lightRig rig="threePt" dir="t"/>
          </a:scene3d>
          <a:sp3d>
            <a:bevelT w="114300" prst="artDeco"/>
          </a:sp3d>
        </p:spPr>
        <p:txBody>
          <a:bodyPr wrap="square">
            <a:spAutoFit/>
          </a:bodyPr>
          <a:lstStyle/>
          <a:p>
            <a:pPr algn="ctr"/>
            <a:r>
              <a:rPr lang="en-US" sz="2100" b="1" dirty="0"/>
              <a:t>7.0  Support Services </a:t>
            </a:r>
          </a:p>
          <a:p>
            <a:pPr algn="ctr"/>
            <a:r>
              <a:rPr lang="en-US" sz="2100" b="1" dirty="0"/>
              <a:t>7.9  Product Information &amp; Consumer Awareness</a:t>
            </a:r>
            <a:endParaRPr lang="en-US" sz="2100" b="1" dirty="0">
              <a:ln w="10541" cmpd="sng">
                <a:solidFill>
                  <a:schemeClr val="accent1">
                    <a:shade val="88000"/>
                    <a:satMod val="110000"/>
                  </a:schemeClr>
                </a:solidFill>
                <a:prstDash val="solid"/>
              </a:ln>
            </a:endParaRPr>
          </a:p>
        </p:txBody>
      </p:sp>
      <p:sp>
        <p:nvSpPr>
          <p:cNvPr id="5" name="Rounded Rectangle 4"/>
          <p:cNvSpPr/>
          <p:nvPr/>
        </p:nvSpPr>
        <p:spPr>
          <a:xfrm>
            <a:off x="683568" y="1652313"/>
            <a:ext cx="8003232" cy="4704037"/>
          </a:xfrm>
          <a:prstGeom prst="roundRect">
            <a:avLst>
              <a:gd name="adj" fmla="val 4947"/>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615843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stretch>
            <a:fillRect/>
          </a:stretch>
        </p:blipFill>
        <p:spPr>
          <a:xfrm>
            <a:off x="6116372" y="2564904"/>
            <a:ext cx="2327462" cy="2352086"/>
          </a:xfrm>
          <a:prstGeom prst="rect">
            <a:avLst/>
          </a:prstGeom>
        </p:spPr>
      </p:pic>
      <p:pic>
        <p:nvPicPr>
          <p:cNvPr id="17" name="Picture 16"/>
          <p:cNvPicPr>
            <a:picLocks noChangeAspect="1"/>
          </p:cNvPicPr>
          <p:nvPr/>
        </p:nvPicPr>
        <p:blipFill>
          <a:blip r:embed="rId2" cstate="print"/>
          <a:stretch>
            <a:fillRect/>
          </a:stretch>
        </p:blipFill>
        <p:spPr>
          <a:xfrm>
            <a:off x="3368899" y="2564904"/>
            <a:ext cx="2360703" cy="2385678"/>
          </a:xfrm>
          <a:prstGeom prst="rect">
            <a:avLst/>
          </a:prstGeom>
        </p:spPr>
      </p:pic>
      <p:pic>
        <p:nvPicPr>
          <p:cNvPr id="2" name="Picture 1"/>
          <p:cNvPicPr>
            <a:picLocks noChangeAspect="1"/>
          </p:cNvPicPr>
          <p:nvPr/>
        </p:nvPicPr>
        <p:blipFill>
          <a:blip r:embed="rId3" cstate="print"/>
          <a:stretch>
            <a:fillRect/>
          </a:stretch>
        </p:blipFill>
        <p:spPr>
          <a:xfrm>
            <a:off x="699976" y="2566168"/>
            <a:ext cx="2107067" cy="2384414"/>
          </a:xfrm>
          <a:prstGeom prst="rect">
            <a:avLst/>
          </a:prstGeom>
        </p:spPr>
      </p:pic>
      <p:sp>
        <p:nvSpPr>
          <p:cNvPr id="40" name="TextBox 39"/>
          <p:cNvSpPr txBox="1"/>
          <p:nvPr/>
        </p:nvSpPr>
        <p:spPr>
          <a:xfrm>
            <a:off x="4611960" y="1744873"/>
            <a:ext cx="2349500" cy="369332"/>
          </a:xfrm>
          <a:prstGeom prst="rect">
            <a:avLst/>
          </a:prstGeom>
          <a:noFill/>
        </p:spPr>
        <p:txBody>
          <a:bodyPr wrap="square" rtlCol="0">
            <a:spAutoFit/>
          </a:bodyPr>
          <a:lstStyle/>
          <a:p>
            <a:r>
              <a:rPr lang="en-US" dirty="0"/>
              <a:t> </a:t>
            </a:r>
          </a:p>
        </p:txBody>
      </p:sp>
      <p:graphicFrame>
        <p:nvGraphicFramePr>
          <p:cNvPr id="21" name="Table 20"/>
          <p:cNvGraphicFramePr>
            <a:graphicFrameLocks noGrp="1"/>
          </p:cNvGraphicFramePr>
          <p:nvPr>
            <p:extLst>
              <p:ext uri="{D42A27DB-BD31-4B8C-83A1-F6EECF244321}">
                <p14:modId xmlns:p14="http://schemas.microsoft.com/office/powerpoint/2010/main" val="3803233630"/>
              </p:ext>
            </p:extLst>
          </p:nvPr>
        </p:nvGraphicFramePr>
        <p:xfrm>
          <a:off x="2051720" y="5013176"/>
          <a:ext cx="5079981" cy="1214540"/>
        </p:xfrm>
        <a:graphic>
          <a:graphicData uri="http://schemas.openxmlformats.org/drawingml/2006/table">
            <a:tbl>
              <a:tblPr firstRow="1" bandRow="1">
                <a:tableStyleId>{D27102A9-8310-4765-A935-A1911B00CA55}</a:tableStyleId>
              </a:tblPr>
              <a:tblGrid>
                <a:gridCol w="2171681">
                  <a:extLst>
                    <a:ext uri="{9D8B030D-6E8A-4147-A177-3AD203B41FA5}">
                      <a16:colId xmlns:a16="http://schemas.microsoft.com/office/drawing/2014/main" val="20000"/>
                    </a:ext>
                  </a:extLst>
                </a:gridCol>
                <a:gridCol w="2908300">
                  <a:extLst>
                    <a:ext uri="{9D8B030D-6E8A-4147-A177-3AD203B41FA5}">
                      <a16:colId xmlns:a16="http://schemas.microsoft.com/office/drawing/2014/main" val="20001"/>
                    </a:ext>
                  </a:extLst>
                </a:gridCol>
              </a:tblGrid>
              <a:tr h="361100">
                <a:tc>
                  <a:txBody>
                    <a:bodyPr/>
                    <a:lstStyle/>
                    <a:p>
                      <a:r>
                        <a:rPr lang="en-US" sz="1600" b="0" dirty="0">
                          <a:solidFill>
                            <a:srgbClr val="000000"/>
                          </a:solidFill>
                        </a:rPr>
                        <a:t>Regulation No.</a:t>
                      </a:r>
                    </a:p>
                  </a:txBody>
                  <a:tcPr>
                    <a:solidFill>
                      <a:srgbClr val="FFFFFF"/>
                    </a:solidFill>
                  </a:tcPr>
                </a:tc>
                <a:tc>
                  <a:txBody>
                    <a:bodyPr/>
                    <a:lstStyle/>
                    <a:p>
                      <a:r>
                        <a:rPr lang="en-US" sz="1600" b="0" dirty="0">
                          <a:solidFill>
                            <a:srgbClr val="000000"/>
                          </a:solidFill>
                        </a:rPr>
                        <a:t>Requirement</a:t>
                      </a:r>
                    </a:p>
                  </a:txBody>
                  <a:tcPr>
                    <a:solidFill>
                      <a:srgbClr val="FFFFFF"/>
                    </a:solidFill>
                  </a:tcPr>
                </a:tc>
                <a:extLst>
                  <a:ext uri="{0D108BD9-81ED-4DB2-BD59-A6C34878D82A}">
                    <a16:rowId xmlns:a16="http://schemas.microsoft.com/office/drawing/2014/main" val="10000"/>
                  </a:ext>
                </a:extLst>
              </a:tr>
              <a:tr h="14901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a:t>FSS</a:t>
                      </a:r>
                      <a:r>
                        <a:rPr lang="en-US" sz="1400" b="0" baseline="0" dirty="0"/>
                        <a:t> (PL) 2011: 1.2.1.(7)  &amp; (11)</a:t>
                      </a:r>
                    </a:p>
                  </a:txBody>
                  <a:tcPr/>
                </a:tc>
                <a:tc>
                  <a:txBody>
                    <a:bodyPr/>
                    <a:lstStyle/>
                    <a:p>
                      <a:r>
                        <a:rPr lang="en-US" sz="1600" b="0" dirty="0">
                          <a:solidFill>
                            <a:schemeClr val="tx1"/>
                          </a:solidFill>
                        </a:rPr>
                        <a:t>Definition Veg Non Veg Logo</a:t>
                      </a:r>
                    </a:p>
                  </a:txBody>
                  <a:tcPr>
                    <a:solidFill>
                      <a:schemeClr val="accent4">
                        <a:lumMod val="60000"/>
                        <a:lumOff val="40000"/>
                      </a:schemeClr>
                    </a:solidFill>
                  </a:tcPr>
                </a:tc>
                <a:extLst>
                  <a:ext uri="{0D108BD9-81ED-4DB2-BD59-A6C34878D82A}">
                    <a16:rowId xmlns:a16="http://schemas.microsoft.com/office/drawing/2014/main" val="10001"/>
                  </a:ext>
                </a:extLst>
              </a:tr>
              <a:tr h="14901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baseline="0" dirty="0"/>
                        <a:t>FSS (PL) 2011: 2.2.2.4</a:t>
                      </a:r>
                    </a:p>
                  </a:txBody>
                  <a:tcPr/>
                </a:tc>
                <a:tc>
                  <a:txBody>
                    <a:bodyPr/>
                    <a:lstStyle/>
                    <a:p>
                      <a:r>
                        <a:rPr lang="en-US" sz="1600" dirty="0"/>
                        <a:t>Declaration</a:t>
                      </a:r>
                    </a:p>
                  </a:txBody>
                  <a:tcPr>
                    <a:solidFill>
                      <a:srgbClr val="FFFFFF"/>
                    </a:solidFill>
                  </a:tcPr>
                </a:tc>
                <a:extLst>
                  <a:ext uri="{0D108BD9-81ED-4DB2-BD59-A6C34878D82A}">
                    <a16:rowId xmlns:a16="http://schemas.microsoft.com/office/drawing/2014/main" val="10002"/>
                  </a:ext>
                </a:extLst>
              </a:tr>
            </a:tbl>
          </a:graphicData>
        </a:graphic>
      </p:graphicFrame>
      <p:sp>
        <p:nvSpPr>
          <p:cNvPr id="25" name="TextBox 24"/>
          <p:cNvSpPr txBox="1"/>
          <p:nvPr/>
        </p:nvSpPr>
        <p:spPr>
          <a:xfrm>
            <a:off x="977527" y="1661002"/>
            <a:ext cx="7266881" cy="831894"/>
          </a:xfrm>
          <a:prstGeom prst="rect">
            <a:avLst/>
          </a:prstGeom>
          <a:solidFill>
            <a:srgbClr val="FFFFFF"/>
          </a:solidFill>
          <a:ln>
            <a:solidFill>
              <a:srgbClr val="FFFFFF"/>
            </a:solidFill>
          </a:ln>
        </p:spPr>
        <p:txBody>
          <a:bodyPr wrap="square" rtlCol="0">
            <a:spAutoFit/>
          </a:bodyPr>
          <a:lstStyle/>
          <a:p>
            <a:pPr algn="ctr">
              <a:lnSpc>
                <a:spcPct val="140000"/>
              </a:lnSpc>
            </a:pPr>
            <a:r>
              <a:rPr lang="en-US" b="1" dirty="0"/>
              <a:t>7.9.1 </a:t>
            </a:r>
            <a:r>
              <a:rPr lang="en-IN" b="1" dirty="0"/>
              <a:t>Product Information and</a:t>
            </a:r>
            <a:r>
              <a:rPr lang="en-US" b="1" dirty="0"/>
              <a:t> </a:t>
            </a:r>
            <a:r>
              <a:rPr lang="en-GB" b="1" dirty="0"/>
              <a:t>Labelling on Principal Display Panel</a:t>
            </a:r>
          </a:p>
          <a:p>
            <a:pPr algn="ctr">
              <a:lnSpc>
                <a:spcPct val="140000"/>
              </a:lnSpc>
            </a:pPr>
            <a:r>
              <a:rPr lang="en-US" b="1" dirty="0">
                <a:ln w="10541" cmpd="sng">
                  <a:solidFill>
                    <a:schemeClr val="accent1">
                      <a:shade val="88000"/>
                      <a:satMod val="110000"/>
                    </a:schemeClr>
                  </a:solidFill>
                  <a:prstDash val="solid"/>
                </a:ln>
                <a:solidFill>
                  <a:srgbClr val="002060"/>
                </a:solidFill>
              </a:rPr>
              <a:t>7.9.1.3  Declaration of </a:t>
            </a:r>
            <a:r>
              <a:rPr lang="en-US" b="1" dirty="0" err="1">
                <a:ln w="10541" cmpd="sng">
                  <a:solidFill>
                    <a:schemeClr val="accent1">
                      <a:shade val="88000"/>
                      <a:satMod val="110000"/>
                    </a:schemeClr>
                  </a:solidFill>
                  <a:prstDash val="solid"/>
                </a:ln>
                <a:solidFill>
                  <a:srgbClr val="002060"/>
                </a:solidFill>
              </a:rPr>
              <a:t>Veg</a:t>
            </a:r>
            <a:r>
              <a:rPr lang="en-US" b="1" dirty="0">
                <a:ln w="10541" cmpd="sng">
                  <a:solidFill>
                    <a:schemeClr val="accent1">
                      <a:shade val="88000"/>
                      <a:satMod val="110000"/>
                    </a:schemeClr>
                  </a:solidFill>
                  <a:prstDash val="solid"/>
                </a:ln>
                <a:solidFill>
                  <a:srgbClr val="002060"/>
                </a:solidFill>
              </a:rPr>
              <a:t> - Non Veg Logo</a:t>
            </a:r>
          </a:p>
        </p:txBody>
      </p:sp>
      <p:sp>
        <p:nvSpPr>
          <p:cNvPr id="15" name="Rounded Rectangle 14"/>
          <p:cNvSpPr/>
          <p:nvPr/>
        </p:nvSpPr>
        <p:spPr>
          <a:xfrm>
            <a:off x="3600450" y="3751046"/>
            <a:ext cx="1943100" cy="925269"/>
          </a:xfrm>
          <a:prstGeom prst="roundRect">
            <a:avLst/>
          </a:prstGeom>
          <a:solidFill>
            <a:schemeClr val="accent4">
              <a:lumMod val="20000"/>
              <a:lumOff val="80000"/>
            </a:schemeClr>
          </a:solidFill>
          <a:ln w="38100" cmpd="sng">
            <a:solidFill>
              <a:srgbClr val="4F81BD"/>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b="1" dirty="0">
                <a:solidFill>
                  <a:schemeClr val="tx1"/>
                </a:solidFill>
                <a:latin typeface="Bradley Hand Bold"/>
                <a:cs typeface="Bradley Hand Bold"/>
              </a:rPr>
              <a:t>Health Supplement with amino acids</a:t>
            </a:r>
          </a:p>
        </p:txBody>
      </p:sp>
      <p:pic>
        <p:nvPicPr>
          <p:cNvPr id="16" name="Picture 15"/>
          <p:cNvPicPr>
            <a:picLocks noChangeAspect="1"/>
          </p:cNvPicPr>
          <p:nvPr/>
        </p:nvPicPr>
        <p:blipFill>
          <a:blip r:embed="rId4" cstate="print"/>
          <a:stretch>
            <a:fillRect/>
          </a:stretch>
        </p:blipFill>
        <p:spPr>
          <a:xfrm>
            <a:off x="6340335" y="3006319"/>
            <a:ext cx="1328493" cy="622820"/>
          </a:xfrm>
          <a:prstGeom prst="rect">
            <a:avLst/>
          </a:prstGeom>
        </p:spPr>
      </p:pic>
      <p:sp>
        <p:nvSpPr>
          <p:cNvPr id="18" name="Rounded Rectangle 17"/>
          <p:cNvSpPr/>
          <p:nvPr/>
        </p:nvSpPr>
        <p:spPr>
          <a:xfrm>
            <a:off x="6356930" y="3751046"/>
            <a:ext cx="1943100" cy="901713"/>
          </a:xfrm>
          <a:prstGeom prst="roundRect">
            <a:avLst/>
          </a:prstGeom>
          <a:solidFill>
            <a:schemeClr val="accent4">
              <a:lumMod val="20000"/>
              <a:lumOff val="80000"/>
            </a:schemeClr>
          </a:solidFill>
          <a:ln w="38100" cmpd="sng">
            <a:solidFill>
              <a:srgbClr val="4F81BD"/>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err="1">
                <a:solidFill>
                  <a:schemeClr val="tx1"/>
                </a:solidFill>
                <a:latin typeface="Bradley Hand Bold"/>
                <a:cs typeface="Bradley Hand Bold"/>
              </a:rPr>
              <a:t>Garcinia</a:t>
            </a:r>
            <a:r>
              <a:rPr lang="en-US" b="1" dirty="0">
                <a:solidFill>
                  <a:schemeClr val="tx1"/>
                </a:solidFill>
                <a:latin typeface="Bradley Hand Bold"/>
                <a:cs typeface="Bradley Hand Bold"/>
              </a:rPr>
              <a:t> </a:t>
            </a:r>
            <a:r>
              <a:rPr lang="en-US" b="1" dirty="0" err="1">
                <a:solidFill>
                  <a:schemeClr val="tx1"/>
                </a:solidFill>
                <a:latin typeface="Bradley Hand Bold"/>
                <a:cs typeface="Bradley Hand Bold"/>
              </a:rPr>
              <a:t>Cambogia</a:t>
            </a:r>
            <a:endParaRPr lang="en-US" b="1" dirty="0">
              <a:solidFill>
                <a:schemeClr val="tx1"/>
              </a:solidFill>
              <a:latin typeface="Bradley Hand Bold"/>
              <a:cs typeface="Bradley Hand Bold"/>
            </a:endParaRPr>
          </a:p>
        </p:txBody>
      </p:sp>
      <p:sp>
        <p:nvSpPr>
          <p:cNvPr id="22" name="Rounded Rectangle 21"/>
          <p:cNvSpPr/>
          <p:nvPr/>
        </p:nvSpPr>
        <p:spPr>
          <a:xfrm>
            <a:off x="797915" y="3701259"/>
            <a:ext cx="1943100" cy="925269"/>
          </a:xfrm>
          <a:prstGeom prst="roundRect">
            <a:avLst/>
          </a:prstGeom>
          <a:solidFill>
            <a:schemeClr val="accent4">
              <a:lumMod val="20000"/>
              <a:lumOff val="80000"/>
            </a:schemeClr>
          </a:solidFill>
          <a:ln w="38100" cmpd="sng">
            <a:solidFill>
              <a:srgbClr val="4F81BD"/>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b="1" dirty="0">
                <a:solidFill>
                  <a:schemeClr val="tx1"/>
                </a:solidFill>
                <a:latin typeface="Bradley Hand Bold"/>
                <a:cs typeface="Bradley Hand Bold"/>
              </a:rPr>
              <a:t>Omega- 3</a:t>
            </a:r>
          </a:p>
          <a:p>
            <a:pPr algn="ctr"/>
            <a:r>
              <a:rPr lang="en-US" sz="1600" b="1" dirty="0">
                <a:solidFill>
                  <a:schemeClr val="tx1"/>
                </a:solidFill>
                <a:latin typeface="Bradley Hand Bold"/>
                <a:cs typeface="Bradley Hand Bold"/>
              </a:rPr>
              <a:t>Marine Fish Oil</a:t>
            </a:r>
          </a:p>
          <a:p>
            <a:pPr algn="ctr"/>
            <a:r>
              <a:rPr lang="en-US" sz="1200" b="1" dirty="0">
                <a:solidFill>
                  <a:schemeClr val="tx1"/>
                </a:solidFill>
                <a:latin typeface="Bradley Hand Bold"/>
                <a:cs typeface="Bradley Hand Bold"/>
              </a:rPr>
              <a:t>(</a:t>
            </a:r>
            <a:r>
              <a:rPr lang="en-US" sz="1100" b="1" dirty="0">
                <a:solidFill>
                  <a:schemeClr val="tx1"/>
                </a:solidFill>
                <a:cs typeface="Bradley Hand Bold"/>
              </a:rPr>
              <a:t>EPA 600mg DHA 400mg</a:t>
            </a:r>
            <a:r>
              <a:rPr lang="en-US" sz="1400" b="1" dirty="0">
                <a:solidFill>
                  <a:schemeClr val="tx1"/>
                </a:solidFill>
                <a:cs typeface="Bradley Hand Bold"/>
              </a:rPr>
              <a:t>)</a:t>
            </a:r>
          </a:p>
        </p:txBody>
      </p:sp>
      <p:pic>
        <p:nvPicPr>
          <p:cNvPr id="4" name="Picture 3"/>
          <p:cNvPicPr>
            <a:picLocks noChangeAspect="1"/>
          </p:cNvPicPr>
          <p:nvPr/>
        </p:nvPicPr>
        <p:blipFill>
          <a:blip r:embed="rId5" cstate="print"/>
          <a:stretch>
            <a:fillRect/>
          </a:stretch>
        </p:blipFill>
        <p:spPr>
          <a:xfrm>
            <a:off x="2195467" y="3036492"/>
            <a:ext cx="528482" cy="522229"/>
          </a:xfrm>
          <a:prstGeom prst="rect">
            <a:avLst/>
          </a:prstGeom>
        </p:spPr>
      </p:pic>
      <p:pic>
        <p:nvPicPr>
          <p:cNvPr id="5" name="Picture 4"/>
          <p:cNvPicPr>
            <a:picLocks noChangeAspect="1"/>
          </p:cNvPicPr>
          <p:nvPr/>
        </p:nvPicPr>
        <p:blipFill>
          <a:blip r:embed="rId6" cstate="print"/>
          <a:stretch>
            <a:fillRect/>
          </a:stretch>
        </p:blipFill>
        <p:spPr>
          <a:xfrm>
            <a:off x="4978410" y="3021405"/>
            <a:ext cx="512449" cy="552402"/>
          </a:xfrm>
          <a:prstGeom prst="rect">
            <a:avLst/>
          </a:prstGeom>
        </p:spPr>
      </p:pic>
      <p:pic>
        <p:nvPicPr>
          <p:cNvPr id="29" name="Picture 28"/>
          <p:cNvPicPr>
            <a:picLocks noChangeAspect="1"/>
          </p:cNvPicPr>
          <p:nvPr/>
        </p:nvPicPr>
        <p:blipFill>
          <a:blip r:embed="rId6" cstate="print"/>
          <a:stretch>
            <a:fillRect/>
          </a:stretch>
        </p:blipFill>
        <p:spPr>
          <a:xfrm>
            <a:off x="7820340" y="3006319"/>
            <a:ext cx="487670" cy="552402"/>
          </a:xfrm>
          <a:prstGeom prst="rect">
            <a:avLst/>
          </a:prstGeom>
        </p:spPr>
      </p:pic>
      <p:sp>
        <p:nvSpPr>
          <p:cNvPr id="6" name="Slide Number Placeholder 5"/>
          <p:cNvSpPr>
            <a:spLocks noGrp="1"/>
          </p:cNvSpPr>
          <p:nvPr>
            <p:ph type="sldNum" sz="quarter" idx="12"/>
          </p:nvPr>
        </p:nvSpPr>
        <p:spPr/>
        <p:txBody>
          <a:bodyPr/>
          <a:lstStyle/>
          <a:p>
            <a:fld id="{9B441236-4707-B342-88D0-23B2CF2BA6BC}" type="slidenum">
              <a:rPr lang="en-US" smtClean="0"/>
              <a:pPr/>
              <a:t>216</a:t>
            </a:fld>
            <a:endParaRPr lang="en-US"/>
          </a:p>
        </p:txBody>
      </p:sp>
      <p:sp>
        <p:nvSpPr>
          <p:cNvPr id="24" name="Rectangle 23"/>
          <p:cNvSpPr/>
          <p:nvPr/>
        </p:nvSpPr>
        <p:spPr>
          <a:xfrm>
            <a:off x="287524" y="662383"/>
            <a:ext cx="8568952" cy="738664"/>
          </a:xfrm>
          <a:prstGeom prst="rect">
            <a:avLst/>
          </a:prstGeom>
          <a:noFill/>
          <a:scene3d>
            <a:camera prst="orthographicFront"/>
            <a:lightRig rig="threePt" dir="t"/>
          </a:scene3d>
          <a:sp3d>
            <a:bevelT w="114300" prst="artDeco"/>
          </a:sp3d>
        </p:spPr>
        <p:txBody>
          <a:bodyPr wrap="square">
            <a:spAutoFit/>
          </a:bodyPr>
          <a:lstStyle/>
          <a:p>
            <a:pPr algn="ctr"/>
            <a:r>
              <a:rPr lang="en-US" sz="2100" b="1" dirty="0"/>
              <a:t>7.0  Support Services </a:t>
            </a:r>
          </a:p>
          <a:p>
            <a:pPr algn="ctr"/>
            <a:r>
              <a:rPr lang="en-US" sz="2100" b="1" dirty="0"/>
              <a:t>7.9  Product Information &amp; Consumer Awareness</a:t>
            </a:r>
            <a:endParaRPr lang="en-US" sz="2100" b="1" dirty="0">
              <a:ln w="10541" cmpd="sng">
                <a:solidFill>
                  <a:schemeClr val="accent1">
                    <a:shade val="88000"/>
                    <a:satMod val="110000"/>
                  </a:schemeClr>
                </a:solidFill>
                <a:prstDash val="solid"/>
              </a:ln>
            </a:endParaRPr>
          </a:p>
        </p:txBody>
      </p:sp>
      <p:sp>
        <p:nvSpPr>
          <p:cNvPr id="20" name="Rounded Rectangle 19"/>
          <p:cNvSpPr/>
          <p:nvPr/>
        </p:nvSpPr>
        <p:spPr>
          <a:xfrm>
            <a:off x="601216" y="1652313"/>
            <a:ext cx="8003232" cy="4704037"/>
          </a:xfrm>
          <a:prstGeom prst="roundRect">
            <a:avLst>
              <a:gd name="adj" fmla="val 4947"/>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740338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3705D8-7432-D046-BB38-040E2F8C9E2B}"/>
              </a:ext>
            </a:extLst>
          </p:cNvPr>
          <p:cNvSpPr/>
          <p:nvPr/>
        </p:nvSpPr>
        <p:spPr>
          <a:xfrm>
            <a:off x="457199" y="2428584"/>
            <a:ext cx="2562849" cy="3108543"/>
          </a:xfrm>
          <a:prstGeom prst="rect">
            <a:avLst/>
          </a:prstGeom>
        </p:spPr>
        <p:txBody>
          <a:bodyPr wrap="square">
            <a:spAutoFit/>
          </a:bodyPr>
          <a:lstStyle/>
          <a:p>
            <a:pPr algn="ctr">
              <a:lnSpc>
                <a:spcPct val="140000"/>
              </a:lnSpc>
            </a:pPr>
            <a:r>
              <a:rPr lang="en-US" sz="2000" b="1" dirty="0"/>
              <a:t>7.9.1 </a:t>
            </a:r>
            <a:r>
              <a:rPr lang="en-IN" sz="2000" b="1" dirty="0"/>
              <a:t>Product Information and </a:t>
            </a:r>
            <a:r>
              <a:rPr lang="en-GB" sz="2000" b="1" dirty="0"/>
              <a:t>Labelling on Principal Display Panel</a:t>
            </a:r>
          </a:p>
          <a:p>
            <a:pPr algn="ctr">
              <a:lnSpc>
                <a:spcPct val="140000"/>
              </a:lnSpc>
            </a:pPr>
            <a:endParaRPr lang="en-GB" sz="2000" b="1" dirty="0"/>
          </a:p>
          <a:p>
            <a:pPr algn="ctr">
              <a:lnSpc>
                <a:spcPct val="140000"/>
              </a:lnSpc>
            </a:pPr>
            <a:r>
              <a:rPr lang="en-US" sz="2000" b="1" dirty="0">
                <a:ln w="10541" cmpd="sng">
                  <a:solidFill>
                    <a:schemeClr val="accent1">
                      <a:shade val="88000"/>
                      <a:satMod val="110000"/>
                    </a:schemeClr>
                  </a:solidFill>
                  <a:prstDash val="solid"/>
                </a:ln>
                <a:solidFill>
                  <a:srgbClr val="002060"/>
                </a:solidFill>
              </a:rPr>
              <a:t>7.9.1.3  Declaration of Veg - Non Veg Logo</a:t>
            </a:r>
          </a:p>
        </p:txBody>
      </p:sp>
      <p:pic>
        <p:nvPicPr>
          <p:cNvPr id="23" name="Picture 22">
            <a:extLst>
              <a:ext uri="{FF2B5EF4-FFF2-40B4-BE49-F238E27FC236}">
                <a16:creationId xmlns:a16="http://schemas.microsoft.com/office/drawing/2014/main" id="{3977FF46-31C3-4A46-B2AA-25B3BAF02B9B}"/>
              </a:ext>
            </a:extLst>
          </p:cNvPr>
          <p:cNvPicPr>
            <a:picLocks noChangeAspect="1"/>
          </p:cNvPicPr>
          <p:nvPr/>
        </p:nvPicPr>
        <p:blipFill>
          <a:blip r:embed="rId2" cstate="print"/>
          <a:stretch>
            <a:fillRect/>
          </a:stretch>
        </p:blipFill>
        <p:spPr>
          <a:xfrm>
            <a:off x="4320826" y="1850338"/>
            <a:ext cx="502346" cy="486737"/>
          </a:xfrm>
          <a:prstGeom prst="rect">
            <a:avLst/>
          </a:prstGeom>
        </p:spPr>
      </p:pic>
      <p:sp>
        <p:nvSpPr>
          <p:cNvPr id="24" name="Rectangle 23">
            <a:extLst>
              <a:ext uri="{FF2B5EF4-FFF2-40B4-BE49-F238E27FC236}">
                <a16:creationId xmlns:a16="http://schemas.microsoft.com/office/drawing/2014/main" id="{2880E3E5-6770-3D42-82A0-2D911DD55B2A}"/>
              </a:ext>
            </a:extLst>
          </p:cNvPr>
          <p:cNvSpPr/>
          <p:nvPr/>
        </p:nvSpPr>
        <p:spPr>
          <a:xfrm>
            <a:off x="5914034" y="2360096"/>
            <a:ext cx="1928733" cy="369332"/>
          </a:xfrm>
          <a:prstGeom prst="rect">
            <a:avLst/>
          </a:prstGeom>
        </p:spPr>
        <p:txBody>
          <a:bodyPr wrap="square">
            <a:spAutoFit/>
          </a:bodyPr>
          <a:lstStyle/>
          <a:p>
            <a:r>
              <a:rPr lang="en-GB" b="1" dirty="0">
                <a:solidFill>
                  <a:srgbClr val="556771"/>
                </a:solidFill>
                <a:effectLst/>
                <a:latin typeface="Roboto Light"/>
              </a:rPr>
              <a:t>Non-vegetarian </a:t>
            </a:r>
          </a:p>
        </p:txBody>
      </p:sp>
      <p:sp>
        <p:nvSpPr>
          <p:cNvPr id="25" name="Rectangle 24">
            <a:extLst>
              <a:ext uri="{FF2B5EF4-FFF2-40B4-BE49-F238E27FC236}">
                <a16:creationId xmlns:a16="http://schemas.microsoft.com/office/drawing/2014/main" id="{B42AA1E5-8958-754A-BFD8-655439013522}"/>
              </a:ext>
            </a:extLst>
          </p:cNvPr>
          <p:cNvSpPr/>
          <p:nvPr/>
        </p:nvSpPr>
        <p:spPr>
          <a:xfrm>
            <a:off x="3864081" y="2360097"/>
            <a:ext cx="1415837" cy="369332"/>
          </a:xfrm>
          <a:prstGeom prst="rect">
            <a:avLst/>
          </a:prstGeom>
        </p:spPr>
        <p:txBody>
          <a:bodyPr wrap="square">
            <a:spAutoFit/>
          </a:bodyPr>
          <a:lstStyle/>
          <a:p>
            <a:r>
              <a:rPr lang="en-GB" b="1" dirty="0">
                <a:solidFill>
                  <a:srgbClr val="556771"/>
                </a:solidFill>
                <a:latin typeface="Roboto Light"/>
              </a:rPr>
              <a:t>V</a:t>
            </a:r>
            <a:r>
              <a:rPr lang="en-GB" b="1" dirty="0">
                <a:solidFill>
                  <a:srgbClr val="556771"/>
                </a:solidFill>
                <a:effectLst/>
                <a:latin typeface="Roboto Light"/>
              </a:rPr>
              <a:t>egetarian </a:t>
            </a:r>
          </a:p>
        </p:txBody>
      </p:sp>
      <p:pic>
        <p:nvPicPr>
          <p:cNvPr id="26" name="Picture 25">
            <a:extLst>
              <a:ext uri="{FF2B5EF4-FFF2-40B4-BE49-F238E27FC236}">
                <a16:creationId xmlns:a16="http://schemas.microsoft.com/office/drawing/2014/main" id="{BE8D531D-BD3B-7B42-ACB2-362B120AD0D1}"/>
              </a:ext>
            </a:extLst>
          </p:cNvPr>
          <p:cNvPicPr>
            <a:picLocks noChangeAspect="1"/>
          </p:cNvPicPr>
          <p:nvPr/>
        </p:nvPicPr>
        <p:blipFill>
          <a:blip r:embed="rId3" cstate="print"/>
          <a:stretch>
            <a:fillRect/>
          </a:stretch>
        </p:blipFill>
        <p:spPr>
          <a:xfrm>
            <a:off x="6660232" y="1855921"/>
            <a:ext cx="442182" cy="429585"/>
          </a:xfrm>
          <a:prstGeom prst="rect">
            <a:avLst/>
          </a:prstGeom>
        </p:spPr>
      </p:pic>
      <p:pic>
        <p:nvPicPr>
          <p:cNvPr id="35" name="Picture 34">
            <a:extLst>
              <a:ext uri="{FF2B5EF4-FFF2-40B4-BE49-F238E27FC236}">
                <a16:creationId xmlns:a16="http://schemas.microsoft.com/office/drawing/2014/main" id="{64CBA9D0-5C55-F74C-A46F-7F6D39B5FA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3908" y="2878607"/>
            <a:ext cx="5408532" cy="1486498"/>
          </a:xfrm>
          <a:prstGeom prst="rect">
            <a:avLst/>
          </a:prstGeom>
        </p:spPr>
      </p:pic>
      <p:sp>
        <p:nvSpPr>
          <p:cNvPr id="2" name="Slide Number Placeholder 1"/>
          <p:cNvSpPr>
            <a:spLocks noGrp="1"/>
          </p:cNvSpPr>
          <p:nvPr>
            <p:ph type="sldNum" sz="quarter" idx="12"/>
          </p:nvPr>
        </p:nvSpPr>
        <p:spPr/>
        <p:txBody>
          <a:bodyPr/>
          <a:lstStyle/>
          <a:p>
            <a:fld id="{9B441236-4707-B342-88D0-23B2CF2BA6BC}" type="slidenum">
              <a:rPr lang="en-US" smtClean="0"/>
              <a:pPr/>
              <a:t>217</a:t>
            </a:fld>
            <a:endParaRPr lang="en-US"/>
          </a:p>
        </p:txBody>
      </p:sp>
      <p:graphicFrame>
        <p:nvGraphicFramePr>
          <p:cNvPr id="12" name="Table 11"/>
          <p:cNvGraphicFramePr>
            <a:graphicFrameLocks noGrp="1"/>
          </p:cNvGraphicFramePr>
          <p:nvPr>
            <p:extLst>
              <p:ext uri="{D42A27DB-BD31-4B8C-83A1-F6EECF244321}">
                <p14:modId xmlns:p14="http://schemas.microsoft.com/office/powerpoint/2010/main" val="1274539311"/>
              </p:ext>
            </p:extLst>
          </p:nvPr>
        </p:nvGraphicFramePr>
        <p:xfrm>
          <a:off x="3308443" y="4514283"/>
          <a:ext cx="5079981" cy="1310640"/>
        </p:xfrm>
        <a:graphic>
          <a:graphicData uri="http://schemas.openxmlformats.org/drawingml/2006/table">
            <a:tbl>
              <a:tblPr firstRow="1" bandRow="1">
                <a:tableStyleId>{D27102A9-8310-4765-A935-A1911B00CA55}</a:tableStyleId>
              </a:tblPr>
              <a:tblGrid>
                <a:gridCol w="2171681">
                  <a:extLst>
                    <a:ext uri="{9D8B030D-6E8A-4147-A177-3AD203B41FA5}">
                      <a16:colId xmlns:a16="http://schemas.microsoft.com/office/drawing/2014/main" val="20000"/>
                    </a:ext>
                  </a:extLst>
                </a:gridCol>
                <a:gridCol w="2908300">
                  <a:extLst>
                    <a:ext uri="{9D8B030D-6E8A-4147-A177-3AD203B41FA5}">
                      <a16:colId xmlns:a16="http://schemas.microsoft.com/office/drawing/2014/main" val="20001"/>
                    </a:ext>
                  </a:extLst>
                </a:gridCol>
              </a:tblGrid>
              <a:tr h="361100">
                <a:tc>
                  <a:txBody>
                    <a:bodyPr/>
                    <a:lstStyle/>
                    <a:p>
                      <a:r>
                        <a:rPr lang="en-US" sz="1800" b="0" dirty="0">
                          <a:solidFill>
                            <a:srgbClr val="000000"/>
                          </a:solidFill>
                        </a:rPr>
                        <a:t>Regulation No.</a:t>
                      </a:r>
                    </a:p>
                  </a:txBody>
                  <a:tcPr>
                    <a:solidFill>
                      <a:srgbClr val="FFFFFF"/>
                    </a:solidFill>
                  </a:tcPr>
                </a:tc>
                <a:tc>
                  <a:txBody>
                    <a:bodyPr/>
                    <a:lstStyle/>
                    <a:p>
                      <a:r>
                        <a:rPr lang="en-US" sz="1800" b="0" dirty="0">
                          <a:solidFill>
                            <a:srgbClr val="000000"/>
                          </a:solidFill>
                        </a:rPr>
                        <a:t>Requirement</a:t>
                      </a:r>
                    </a:p>
                  </a:txBody>
                  <a:tcPr>
                    <a:solidFill>
                      <a:srgbClr val="FFFFFF"/>
                    </a:solidFill>
                  </a:tcPr>
                </a:tc>
                <a:extLst>
                  <a:ext uri="{0D108BD9-81ED-4DB2-BD59-A6C34878D82A}">
                    <a16:rowId xmlns:a16="http://schemas.microsoft.com/office/drawing/2014/main" val="10000"/>
                  </a:ext>
                </a:extLst>
              </a:tr>
              <a:tr h="14901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a:t>FSS</a:t>
                      </a:r>
                      <a:r>
                        <a:rPr lang="en-US" sz="1600" b="0" baseline="0" dirty="0"/>
                        <a:t> (PL) 2011: 1.2.1.(7)  &amp; (11)</a:t>
                      </a:r>
                    </a:p>
                  </a:txBody>
                  <a:tcPr/>
                </a:tc>
                <a:tc>
                  <a:txBody>
                    <a:bodyPr/>
                    <a:lstStyle/>
                    <a:p>
                      <a:r>
                        <a:rPr lang="en-US" sz="1800" b="0" dirty="0">
                          <a:solidFill>
                            <a:schemeClr val="tx1"/>
                          </a:solidFill>
                        </a:rPr>
                        <a:t>Definition Veg Non Veg Logo</a:t>
                      </a:r>
                    </a:p>
                  </a:txBody>
                  <a:tcPr>
                    <a:solidFill>
                      <a:schemeClr val="accent4">
                        <a:lumMod val="60000"/>
                        <a:lumOff val="40000"/>
                      </a:schemeClr>
                    </a:solidFill>
                  </a:tcPr>
                </a:tc>
                <a:extLst>
                  <a:ext uri="{0D108BD9-81ED-4DB2-BD59-A6C34878D82A}">
                    <a16:rowId xmlns:a16="http://schemas.microsoft.com/office/drawing/2014/main" val="10001"/>
                  </a:ext>
                </a:extLst>
              </a:tr>
              <a:tr h="14901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baseline="0" dirty="0"/>
                        <a:t>FSS (PL) 2011: 2.2.2.4</a:t>
                      </a:r>
                    </a:p>
                  </a:txBody>
                  <a:tcPr/>
                </a:tc>
                <a:tc>
                  <a:txBody>
                    <a:bodyPr/>
                    <a:lstStyle/>
                    <a:p>
                      <a:r>
                        <a:rPr lang="en-US" dirty="0"/>
                        <a:t>Declaration</a:t>
                      </a:r>
                    </a:p>
                  </a:txBody>
                  <a:tcPr>
                    <a:solidFill>
                      <a:srgbClr val="FFFFFF"/>
                    </a:solidFill>
                  </a:tcPr>
                </a:tc>
                <a:extLst>
                  <a:ext uri="{0D108BD9-81ED-4DB2-BD59-A6C34878D82A}">
                    <a16:rowId xmlns:a16="http://schemas.microsoft.com/office/drawing/2014/main" val="10002"/>
                  </a:ext>
                </a:extLst>
              </a:tr>
            </a:tbl>
          </a:graphicData>
        </a:graphic>
      </p:graphicFrame>
      <p:sp>
        <p:nvSpPr>
          <p:cNvPr id="13" name="Rectangle 12"/>
          <p:cNvSpPr/>
          <p:nvPr/>
        </p:nvSpPr>
        <p:spPr>
          <a:xfrm>
            <a:off x="251520" y="680125"/>
            <a:ext cx="8640960" cy="738664"/>
          </a:xfrm>
          <a:prstGeom prst="rect">
            <a:avLst/>
          </a:prstGeom>
          <a:noFill/>
          <a:scene3d>
            <a:camera prst="orthographicFront"/>
            <a:lightRig rig="threePt" dir="t"/>
          </a:scene3d>
          <a:sp3d>
            <a:bevelT w="114300" prst="artDeco"/>
          </a:sp3d>
        </p:spPr>
        <p:txBody>
          <a:bodyPr wrap="square">
            <a:spAutoFit/>
          </a:bodyPr>
          <a:lstStyle/>
          <a:p>
            <a:pPr algn="ctr"/>
            <a:r>
              <a:rPr lang="en-US" sz="2100" b="1" dirty="0"/>
              <a:t>7.0  Support Services </a:t>
            </a:r>
          </a:p>
          <a:p>
            <a:pPr algn="ctr"/>
            <a:r>
              <a:rPr lang="en-US" sz="2100" b="1" dirty="0"/>
              <a:t>7.9  Product Information &amp; Consumer Awareness</a:t>
            </a:r>
            <a:endParaRPr lang="en-US" sz="2100" b="1" dirty="0">
              <a:ln w="10541" cmpd="sng">
                <a:solidFill>
                  <a:schemeClr val="accent1">
                    <a:shade val="88000"/>
                    <a:satMod val="110000"/>
                  </a:schemeClr>
                </a:solidFill>
                <a:prstDash val="solid"/>
              </a:ln>
            </a:endParaRPr>
          </a:p>
        </p:txBody>
      </p:sp>
      <p:sp>
        <p:nvSpPr>
          <p:cNvPr id="11" name="Rounded Rectangle 10"/>
          <p:cNvSpPr/>
          <p:nvPr/>
        </p:nvSpPr>
        <p:spPr>
          <a:xfrm>
            <a:off x="395536" y="1652313"/>
            <a:ext cx="8291264" cy="4584999"/>
          </a:xfrm>
          <a:prstGeom prst="roundRect">
            <a:avLst>
              <a:gd name="adj" fmla="val 4947"/>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763016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stretch>
            <a:fillRect/>
          </a:stretch>
        </p:blipFill>
        <p:spPr>
          <a:xfrm>
            <a:off x="5553182" y="1783283"/>
            <a:ext cx="1896532" cy="2736304"/>
          </a:xfrm>
          <a:prstGeom prst="rect">
            <a:avLst/>
          </a:prstGeom>
        </p:spPr>
      </p:pic>
      <p:pic>
        <p:nvPicPr>
          <p:cNvPr id="3" name="Picture 2"/>
          <p:cNvPicPr>
            <a:picLocks noChangeAspect="1"/>
          </p:cNvPicPr>
          <p:nvPr/>
        </p:nvPicPr>
        <p:blipFill>
          <a:blip r:embed="rId3" cstate="print"/>
          <a:stretch>
            <a:fillRect/>
          </a:stretch>
        </p:blipFill>
        <p:spPr>
          <a:xfrm>
            <a:off x="3275856" y="1783283"/>
            <a:ext cx="1896533" cy="2736304"/>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982249964"/>
              </p:ext>
            </p:extLst>
          </p:nvPr>
        </p:nvGraphicFramePr>
        <p:xfrm>
          <a:off x="2889660" y="4639562"/>
          <a:ext cx="4805250" cy="1545160"/>
        </p:xfrm>
        <a:graphic>
          <a:graphicData uri="http://schemas.openxmlformats.org/drawingml/2006/table">
            <a:tbl>
              <a:tblPr firstRow="1" bandRow="1">
                <a:tableStyleId>{D27102A9-8310-4765-A935-A1911B00CA55}</a:tableStyleId>
              </a:tblPr>
              <a:tblGrid>
                <a:gridCol w="2192383">
                  <a:extLst>
                    <a:ext uri="{9D8B030D-6E8A-4147-A177-3AD203B41FA5}">
                      <a16:colId xmlns:a16="http://schemas.microsoft.com/office/drawing/2014/main" val="20000"/>
                    </a:ext>
                  </a:extLst>
                </a:gridCol>
                <a:gridCol w="220617">
                  <a:extLst>
                    <a:ext uri="{9D8B030D-6E8A-4147-A177-3AD203B41FA5}">
                      <a16:colId xmlns:a16="http://schemas.microsoft.com/office/drawing/2014/main" val="20001"/>
                    </a:ext>
                  </a:extLst>
                </a:gridCol>
                <a:gridCol w="2392250">
                  <a:extLst>
                    <a:ext uri="{9D8B030D-6E8A-4147-A177-3AD203B41FA5}">
                      <a16:colId xmlns:a16="http://schemas.microsoft.com/office/drawing/2014/main" val="20002"/>
                    </a:ext>
                  </a:extLst>
                </a:gridCol>
              </a:tblGrid>
              <a:tr h="361100">
                <a:tc gridSpan="2">
                  <a:txBody>
                    <a:bodyPr/>
                    <a:lstStyle/>
                    <a:p>
                      <a:r>
                        <a:rPr lang="en-US" sz="1400" b="1" dirty="0">
                          <a:solidFill>
                            <a:srgbClr val="000000"/>
                          </a:solidFill>
                        </a:rPr>
                        <a:t>Regulation No.</a:t>
                      </a:r>
                    </a:p>
                  </a:txBody>
                  <a:tcPr>
                    <a:solidFill>
                      <a:schemeClr val="bg1"/>
                    </a:solidFill>
                  </a:tcPr>
                </a:tc>
                <a:tc hMerge="1">
                  <a:txBody>
                    <a:bodyPr/>
                    <a:lstStyle/>
                    <a:p>
                      <a:endParaRPr lang="en-US"/>
                    </a:p>
                  </a:txBody>
                  <a:tcPr/>
                </a:tc>
                <a:tc>
                  <a:txBody>
                    <a:bodyPr/>
                    <a:lstStyle/>
                    <a:p>
                      <a:r>
                        <a:rPr lang="en-US" sz="1400" b="1" dirty="0">
                          <a:solidFill>
                            <a:srgbClr val="000000"/>
                          </a:solidFill>
                        </a:rPr>
                        <a:t>Requirement</a:t>
                      </a:r>
                    </a:p>
                  </a:txBody>
                  <a:tcPr>
                    <a:solidFill>
                      <a:schemeClr val="bg1"/>
                    </a:solidFill>
                  </a:tcPr>
                </a:tc>
                <a:extLst>
                  <a:ext uri="{0D108BD9-81ED-4DB2-BD59-A6C34878D82A}">
                    <a16:rowId xmlns:a16="http://schemas.microsoft.com/office/drawing/2014/main" val="10000"/>
                  </a:ext>
                </a:extLst>
              </a:tr>
              <a:tr h="361100">
                <a:tc gridSpan="3">
                  <a:txBody>
                    <a:bodyPr/>
                    <a:lstStyle/>
                    <a:p>
                      <a:pPr algn="ctr"/>
                      <a:r>
                        <a:rPr lang="en-US" sz="1400" b="1" baseline="0" dirty="0">
                          <a:solidFill>
                            <a:srgbClr val="000000"/>
                          </a:solidFill>
                        </a:rPr>
                        <a:t>On Principal Display Panel</a:t>
                      </a:r>
                      <a:endParaRPr lang="en-US" sz="1400" b="1" dirty="0">
                        <a:solidFill>
                          <a:srgbClr val="000000"/>
                        </a:solidFill>
                      </a:endParaRPr>
                    </a:p>
                  </a:txBody>
                  <a:tcPr>
                    <a:solidFill>
                      <a:schemeClr val="bg1"/>
                    </a:solidFill>
                  </a:tcPr>
                </a:tc>
                <a:tc hMerge="1">
                  <a:txBody>
                    <a:bodyPr/>
                    <a:lstStyle/>
                    <a:p>
                      <a:endParaRPr lang="en-US"/>
                    </a:p>
                  </a:txBody>
                  <a:tcPr/>
                </a:tc>
                <a:tc hMerge="1">
                  <a:txBody>
                    <a:bodyPr/>
                    <a:lstStyle/>
                    <a:p>
                      <a:endParaRPr lang="en-US" sz="1400" b="1" dirty="0">
                        <a:solidFill>
                          <a:schemeClr val="tx1"/>
                        </a:solidFill>
                      </a:endParaRPr>
                    </a:p>
                  </a:txBody>
                  <a:tcPr>
                    <a:solidFill>
                      <a:schemeClr val="bg1"/>
                    </a:solidFill>
                  </a:tcPr>
                </a:tc>
                <a:extLst>
                  <a:ext uri="{0D108BD9-81ED-4DB2-BD59-A6C34878D82A}">
                    <a16:rowId xmlns:a16="http://schemas.microsoft.com/office/drawing/2014/main" val="10001"/>
                  </a:ext>
                </a:extLst>
              </a:tr>
              <a:tr h="149012">
                <a:tc>
                  <a:txBody>
                    <a:bodyPr/>
                    <a:lstStyle/>
                    <a:p>
                      <a:r>
                        <a:rPr lang="en-US" sz="1200" dirty="0"/>
                        <a:t>FSS(PL)</a:t>
                      </a:r>
                      <a:r>
                        <a:rPr lang="en-US" sz="1200" baseline="0" dirty="0"/>
                        <a:t>    2011 - 2.3.2 / 2.3.3*</a:t>
                      </a:r>
                      <a:endParaRPr lang="en-US" sz="1200" b="1"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Size of letter, numerals</a:t>
                      </a:r>
                      <a:endParaRPr lang="en-US" sz="1200" b="1" dirty="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dirty="0"/>
                    </a:p>
                  </a:txBody>
                  <a:tcPr marL="121920" marR="121920"/>
                </a:tc>
                <a:extLst>
                  <a:ext uri="{0D108BD9-81ED-4DB2-BD59-A6C34878D82A}">
                    <a16:rowId xmlns:a16="http://schemas.microsoft.com/office/drawing/2014/main" val="10002"/>
                  </a:ext>
                </a:extLst>
              </a:tr>
              <a:tr h="14901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FSS(PL)</a:t>
                      </a:r>
                      <a:r>
                        <a:rPr lang="en-US" sz="1200" baseline="0" dirty="0"/>
                        <a:t> 2011 - 2.2.2.7</a:t>
                      </a:r>
                      <a:endParaRPr lang="en-US" sz="1200" b="1" dirty="0"/>
                    </a:p>
                  </a:txBody>
                  <a:tcPr>
                    <a:solidFill>
                      <a:srgbClr val="FFFFFF">
                        <a:alpha val="20000"/>
                      </a:srgbClr>
                    </a:solidFill>
                  </a:tcPr>
                </a:tc>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Net</a:t>
                      </a:r>
                      <a:r>
                        <a:rPr lang="en-US" sz="1200" baseline="0" dirty="0"/>
                        <a:t> Quantity</a:t>
                      </a:r>
                      <a:endParaRPr lang="en-US" sz="1200" b="1" dirty="0"/>
                    </a:p>
                  </a:txBody>
                  <a:tcPr>
                    <a:solidFill>
                      <a:srgbClr val="FFD966">
                        <a:alpha val="20000"/>
                      </a:srgbClr>
                    </a:solidFill>
                  </a:tcPr>
                </a:tc>
                <a:tc h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b="1" dirty="0"/>
                    </a:p>
                  </a:txBody>
                  <a:tcPr marL="121920" marR="121920"/>
                </a:tc>
                <a:extLst>
                  <a:ext uri="{0D108BD9-81ED-4DB2-BD59-A6C34878D82A}">
                    <a16:rowId xmlns:a16="http://schemas.microsoft.com/office/drawing/2014/main" val="10003"/>
                  </a:ext>
                </a:extLst>
              </a:tr>
              <a:tr h="149012">
                <a:tc gridSpan="3">
                  <a:txBody>
                    <a:bodyPr/>
                    <a:lstStyle/>
                    <a:p>
                      <a:pPr algn="ctr"/>
                      <a:r>
                        <a:rPr lang="en-US" sz="1200" baseline="0" dirty="0"/>
                        <a:t>* Refer to LM (PCR) 2011 and amendments (in force)</a:t>
                      </a:r>
                      <a:endParaRPr lang="en-US" sz="1200" b="1" dirty="0"/>
                    </a:p>
                  </a:txBody>
                  <a:tcPr/>
                </a:tc>
                <a:tc hMerge="1">
                  <a:txBody>
                    <a:bodyPr/>
                    <a:lstStyle/>
                    <a:p>
                      <a:endParaRPr lang="en-US"/>
                    </a:p>
                  </a:txBody>
                  <a:tcPr/>
                </a:tc>
                <a:tc hMerge="1">
                  <a:txBody>
                    <a:bodyPr/>
                    <a:lstStyle/>
                    <a:p>
                      <a:endParaRPr lang="en-US" sz="1400" b="0" dirty="0"/>
                    </a:p>
                  </a:txBody>
                  <a:tcPr/>
                </a:tc>
                <a:extLst>
                  <a:ext uri="{0D108BD9-81ED-4DB2-BD59-A6C34878D82A}">
                    <a16:rowId xmlns:a16="http://schemas.microsoft.com/office/drawing/2014/main" val="10004"/>
                  </a:ext>
                </a:extLst>
              </a:tr>
            </a:tbl>
          </a:graphicData>
        </a:graphic>
      </p:graphicFrame>
      <p:sp>
        <p:nvSpPr>
          <p:cNvPr id="5" name="Rounded Rectangle 4"/>
          <p:cNvSpPr/>
          <p:nvPr/>
        </p:nvSpPr>
        <p:spPr>
          <a:xfrm>
            <a:off x="5746266" y="2359347"/>
            <a:ext cx="1555810" cy="1296144"/>
          </a:xfrm>
          <a:prstGeom prst="roundRect">
            <a:avLst/>
          </a:prstGeom>
          <a:solidFill>
            <a:schemeClr val="accent4">
              <a:lumMod val="40000"/>
              <a:lumOff val="60000"/>
            </a:schemeClr>
          </a:solidFill>
          <a:ln w="38100" cmpd="sng">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solidFill>
                  <a:schemeClr val="tx1"/>
                </a:solidFill>
                <a:latin typeface="Bradley Hand Bold"/>
                <a:cs typeface="Bradley Hand Bold"/>
              </a:rPr>
              <a:t>Omega- 3</a:t>
            </a:r>
          </a:p>
          <a:p>
            <a:pPr algn="ctr"/>
            <a:r>
              <a:rPr lang="en-US" b="1" dirty="0">
                <a:solidFill>
                  <a:schemeClr val="tx1"/>
                </a:solidFill>
                <a:latin typeface="Bradley Hand Bold"/>
                <a:cs typeface="Bradley Hand Bold"/>
              </a:rPr>
              <a:t>Marine Fish Oil</a:t>
            </a:r>
          </a:p>
          <a:p>
            <a:pPr algn="ctr"/>
            <a:r>
              <a:rPr lang="en-US" sz="1400" b="1" dirty="0">
                <a:solidFill>
                  <a:schemeClr val="tx1"/>
                </a:solidFill>
                <a:latin typeface="Bradley Hand Bold"/>
                <a:cs typeface="Bradley Hand Bold"/>
              </a:rPr>
              <a:t>(</a:t>
            </a:r>
            <a:r>
              <a:rPr lang="en-US" sz="1200" b="1" dirty="0">
                <a:solidFill>
                  <a:schemeClr val="tx1"/>
                </a:solidFill>
                <a:cs typeface="Bradley Hand Bold"/>
              </a:rPr>
              <a:t>EPA 600mg DHA 400mg</a:t>
            </a:r>
            <a:r>
              <a:rPr lang="en-US" sz="1600" b="1" dirty="0">
                <a:solidFill>
                  <a:schemeClr val="tx1"/>
                </a:solidFill>
                <a:cs typeface="Bradley Hand Bold"/>
              </a:rPr>
              <a:t>)</a:t>
            </a:r>
          </a:p>
        </p:txBody>
      </p:sp>
      <p:sp>
        <p:nvSpPr>
          <p:cNvPr id="7" name="Rounded Rectangle 6"/>
          <p:cNvSpPr/>
          <p:nvPr/>
        </p:nvSpPr>
        <p:spPr>
          <a:xfrm>
            <a:off x="5902896" y="3873025"/>
            <a:ext cx="1197104" cy="429027"/>
          </a:xfrm>
          <a:prstGeom prst="round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rPr>
              <a:t>100N capsules</a:t>
            </a:r>
          </a:p>
        </p:txBody>
      </p:sp>
      <p:sp>
        <p:nvSpPr>
          <p:cNvPr id="8" name="Rounded Rectangle 7"/>
          <p:cNvSpPr/>
          <p:nvPr/>
        </p:nvSpPr>
        <p:spPr>
          <a:xfrm>
            <a:off x="3461369" y="2263152"/>
            <a:ext cx="1555810" cy="925269"/>
          </a:xfrm>
          <a:prstGeom prst="roundRect">
            <a:avLst/>
          </a:prstGeom>
          <a:solidFill>
            <a:schemeClr val="accent4">
              <a:lumMod val="20000"/>
              <a:lumOff val="80000"/>
            </a:schemeClr>
          </a:solidFill>
          <a:ln w="38100" cmpd="sng">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solidFill>
                  <a:schemeClr val="tx1"/>
                </a:solidFill>
                <a:latin typeface="Bradley Hand Bold"/>
                <a:cs typeface="Bradley Hand Bold"/>
              </a:rPr>
              <a:t>Whey Protein </a:t>
            </a:r>
          </a:p>
        </p:txBody>
      </p:sp>
      <p:sp>
        <p:nvSpPr>
          <p:cNvPr id="9" name="Rounded Rectangle 8"/>
          <p:cNvSpPr/>
          <p:nvPr/>
        </p:nvSpPr>
        <p:spPr>
          <a:xfrm>
            <a:off x="3660984" y="3462027"/>
            <a:ext cx="1197104" cy="429027"/>
          </a:xfrm>
          <a:prstGeom prst="round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Net Weight 2 Kg</a:t>
            </a:r>
          </a:p>
        </p:txBody>
      </p:sp>
      <p:sp>
        <p:nvSpPr>
          <p:cNvPr id="10" name="TextBox 9"/>
          <p:cNvSpPr txBox="1"/>
          <p:nvPr/>
        </p:nvSpPr>
        <p:spPr>
          <a:xfrm>
            <a:off x="854314" y="2287254"/>
            <a:ext cx="2325000" cy="1995290"/>
          </a:xfrm>
          <a:prstGeom prst="rect">
            <a:avLst/>
          </a:prstGeom>
          <a:solidFill>
            <a:srgbClr val="FFFFFF"/>
          </a:solidFill>
          <a:ln>
            <a:solidFill>
              <a:srgbClr val="FFFFFF"/>
            </a:solidFill>
          </a:ln>
        </p:spPr>
        <p:txBody>
          <a:bodyPr wrap="square" rtlCol="0">
            <a:spAutoFit/>
          </a:bodyPr>
          <a:lstStyle/>
          <a:p>
            <a:pPr algn="ctr">
              <a:lnSpc>
                <a:spcPct val="140000"/>
              </a:lnSpc>
            </a:pPr>
            <a:r>
              <a:rPr lang="en-US" b="1" dirty="0"/>
              <a:t>7.9.1 </a:t>
            </a:r>
            <a:r>
              <a:rPr lang="en-IN" b="1" dirty="0"/>
              <a:t>Product Information and </a:t>
            </a:r>
            <a:r>
              <a:rPr lang="en-GB" b="1" dirty="0"/>
              <a:t>Labelling on Principal Display Panel</a:t>
            </a:r>
          </a:p>
          <a:p>
            <a:pPr algn="ctr">
              <a:lnSpc>
                <a:spcPct val="140000"/>
              </a:lnSpc>
            </a:pPr>
            <a:r>
              <a:rPr lang="en-US" b="1" dirty="0">
                <a:ln w="10541" cmpd="sng">
                  <a:solidFill>
                    <a:schemeClr val="accent1">
                      <a:shade val="88000"/>
                      <a:satMod val="110000"/>
                    </a:schemeClr>
                  </a:solidFill>
                  <a:prstDash val="solid"/>
                </a:ln>
                <a:solidFill>
                  <a:srgbClr val="002060"/>
                </a:solidFill>
              </a:rPr>
              <a:t>7.9.1.4  Net Quantity </a:t>
            </a:r>
          </a:p>
        </p:txBody>
      </p:sp>
      <p:sp>
        <p:nvSpPr>
          <p:cNvPr id="4" name="Slide Number Placeholder 3"/>
          <p:cNvSpPr>
            <a:spLocks noGrp="1"/>
          </p:cNvSpPr>
          <p:nvPr>
            <p:ph type="sldNum" sz="quarter" idx="12"/>
          </p:nvPr>
        </p:nvSpPr>
        <p:spPr/>
        <p:txBody>
          <a:bodyPr/>
          <a:lstStyle/>
          <a:p>
            <a:fld id="{9B441236-4707-B342-88D0-23B2CF2BA6BC}" type="slidenum">
              <a:rPr lang="en-US" smtClean="0"/>
              <a:pPr/>
              <a:t>218</a:t>
            </a:fld>
            <a:endParaRPr lang="en-US"/>
          </a:p>
        </p:txBody>
      </p:sp>
      <p:sp>
        <p:nvSpPr>
          <p:cNvPr id="15" name="Rectangle 14"/>
          <p:cNvSpPr/>
          <p:nvPr/>
        </p:nvSpPr>
        <p:spPr>
          <a:xfrm>
            <a:off x="323528" y="699567"/>
            <a:ext cx="8496944" cy="738664"/>
          </a:xfrm>
          <a:prstGeom prst="rect">
            <a:avLst/>
          </a:prstGeom>
          <a:noFill/>
          <a:scene3d>
            <a:camera prst="orthographicFront"/>
            <a:lightRig rig="threePt" dir="t"/>
          </a:scene3d>
          <a:sp3d>
            <a:bevelT w="114300" prst="artDeco"/>
          </a:sp3d>
        </p:spPr>
        <p:txBody>
          <a:bodyPr wrap="square">
            <a:spAutoFit/>
          </a:bodyPr>
          <a:lstStyle/>
          <a:p>
            <a:pPr algn="ctr"/>
            <a:r>
              <a:rPr lang="en-US" sz="2100" b="1" dirty="0"/>
              <a:t>7.0  Support Services </a:t>
            </a:r>
          </a:p>
          <a:p>
            <a:pPr algn="ctr"/>
            <a:r>
              <a:rPr lang="en-US" sz="2100" b="1" dirty="0"/>
              <a:t>7.9  Product Information &amp; Consumer Awareness</a:t>
            </a:r>
            <a:endParaRPr lang="en-US" sz="2100" b="1" dirty="0">
              <a:ln w="10541" cmpd="sng">
                <a:solidFill>
                  <a:schemeClr val="accent1">
                    <a:shade val="88000"/>
                    <a:satMod val="110000"/>
                  </a:schemeClr>
                </a:solidFill>
                <a:prstDash val="solid"/>
              </a:ln>
            </a:endParaRPr>
          </a:p>
        </p:txBody>
      </p:sp>
      <p:sp>
        <p:nvSpPr>
          <p:cNvPr id="14" name="Rounded Rectangle 13"/>
          <p:cNvSpPr/>
          <p:nvPr/>
        </p:nvSpPr>
        <p:spPr>
          <a:xfrm>
            <a:off x="539552" y="1652313"/>
            <a:ext cx="8003232" cy="4704037"/>
          </a:xfrm>
          <a:prstGeom prst="roundRect">
            <a:avLst>
              <a:gd name="adj" fmla="val 4947"/>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526363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1362742" y="2331875"/>
            <a:ext cx="6418516" cy="2939444"/>
          </a:xfrm>
          <a:prstGeom prst="rect">
            <a:avLst/>
          </a:prstGeom>
        </p:spPr>
      </p:pic>
      <p:sp>
        <p:nvSpPr>
          <p:cNvPr id="5" name="TextBox 4"/>
          <p:cNvSpPr txBox="1"/>
          <p:nvPr/>
        </p:nvSpPr>
        <p:spPr>
          <a:xfrm>
            <a:off x="1404188" y="1431360"/>
            <a:ext cx="6624736" cy="871008"/>
          </a:xfrm>
          <a:prstGeom prst="rect">
            <a:avLst/>
          </a:prstGeom>
          <a:solidFill>
            <a:srgbClr val="FFFFFF"/>
          </a:solidFill>
          <a:ln>
            <a:solidFill>
              <a:srgbClr val="FFFFFF"/>
            </a:solidFill>
          </a:ln>
        </p:spPr>
        <p:txBody>
          <a:bodyPr wrap="square" rtlCol="0">
            <a:spAutoFit/>
          </a:bodyPr>
          <a:lstStyle/>
          <a:p>
            <a:pPr algn="ctr">
              <a:lnSpc>
                <a:spcPct val="140000"/>
              </a:lnSpc>
            </a:pPr>
            <a:r>
              <a:rPr lang="en-US" b="1" dirty="0"/>
              <a:t>7.9.1 </a:t>
            </a:r>
            <a:r>
              <a:rPr lang="en-IN" b="1" dirty="0"/>
              <a:t>Product Information and </a:t>
            </a:r>
            <a:r>
              <a:rPr lang="en-GB" b="1" dirty="0"/>
              <a:t>Labelling on Principal Display Panel</a:t>
            </a:r>
          </a:p>
          <a:p>
            <a:pPr algn="ctr">
              <a:lnSpc>
                <a:spcPct val="140000"/>
              </a:lnSpc>
            </a:pPr>
            <a:r>
              <a:rPr lang="en-US" sz="2000" b="1" dirty="0">
                <a:ln w="10541" cmpd="sng">
                  <a:solidFill>
                    <a:schemeClr val="accent1">
                      <a:shade val="88000"/>
                      <a:satMod val="110000"/>
                    </a:schemeClr>
                  </a:solidFill>
                  <a:prstDash val="solid"/>
                </a:ln>
                <a:solidFill>
                  <a:srgbClr val="002060"/>
                </a:solidFill>
              </a:rPr>
              <a:t>7.9.1.4  Net Quantity </a:t>
            </a:r>
            <a:endPar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aphicFrame>
        <p:nvGraphicFramePr>
          <p:cNvPr id="8" name="Table 7"/>
          <p:cNvGraphicFramePr>
            <a:graphicFrameLocks noGrp="1"/>
          </p:cNvGraphicFramePr>
          <p:nvPr>
            <p:extLst>
              <p:ext uri="{D42A27DB-BD31-4B8C-83A1-F6EECF244321}">
                <p14:modId xmlns:p14="http://schemas.microsoft.com/office/powerpoint/2010/main" val="1612004393"/>
              </p:ext>
            </p:extLst>
          </p:nvPr>
        </p:nvGraphicFramePr>
        <p:xfrm>
          <a:off x="847687" y="5300826"/>
          <a:ext cx="7448625" cy="940220"/>
        </p:xfrm>
        <a:graphic>
          <a:graphicData uri="http://schemas.openxmlformats.org/drawingml/2006/table">
            <a:tbl>
              <a:tblPr firstRow="1" bandRow="1">
                <a:tableStyleId>{D27102A9-8310-4765-A935-A1911B00CA55}</a:tableStyleId>
              </a:tblPr>
              <a:tblGrid>
                <a:gridCol w="2694426">
                  <a:extLst>
                    <a:ext uri="{9D8B030D-6E8A-4147-A177-3AD203B41FA5}">
                      <a16:colId xmlns:a16="http://schemas.microsoft.com/office/drawing/2014/main" val="20000"/>
                    </a:ext>
                  </a:extLst>
                </a:gridCol>
                <a:gridCol w="618165">
                  <a:extLst>
                    <a:ext uri="{9D8B030D-6E8A-4147-A177-3AD203B41FA5}">
                      <a16:colId xmlns:a16="http://schemas.microsoft.com/office/drawing/2014/main" val="20001"/>
                    </a:ext>
                  </a:extLst>
                </a:gridCol>
                <a:gridCol w="4136034">
                  <a:extLst>
                    <a:ext uri="{9D8B030D-6E8A-4147-A177-3AD203B41FA5}">
                      <a16:colId xmlns:a16="http://schemas.microsoft.com/office/drawing/2014/main" val="20002"/>
                    </a:ext>
                  </a:extLst>
                </a:gridCol>
              </a:tblGrid>
              <a:tr h="361100">
                <a:tc gridSpan="2">
                  <a:txBody>
                    <a:bodyPr/>
                    <a:lstStyle/>
                    <a:p>
                      <a:r>
                        <a:rPr lang="en-US" sz="1400" b="1" dirty="0">
                          <a:solidFill>
                            <a:srgbClr val="000000"/>
                          </a:solidFill>
                        </a:rPr>
                        <a:t>Regulation No.</a:t>
                      </a:r>
                    </a:p>
                  </a:txBody>
                  <a:tcPr>
                    <a:solidFill>
                      <a:schemeClr val="bg1"/>
                    </a:solidFill>
                  </a:tcPr>
                </a:tc>
                <a:tc hMerge="1">
                  <a:txBody>
                    <a:bodyPr/>
                    <a:lstStyle/>
                    <a:p>
                      <a:endParaRPr lang="en-US"/>
                    </a:p>
                  </a:txBody>
                  <a:tcPr/>
                </a:tc>
                <a:tc>
                  <a:txBody>
                    <a:bodyPr/>
                    <a:lstStyle/>
                    <a:p>
                      <a:r>
                        <a:rPr lang="en-US" sz="1400" b="1" dirty="0">
                          <a:solidFill>
                            <a:srgbClr val="000000"/>
                          </a:solidFill>
                        </a:rPr>
                        <a:t>Requirement</a:t>
                      </a:r>
                    </a:p>
                  </a:txBody>
                  <a:tcPr>
                    <a:solidFill>
                      <a:schemeClr val="bg1"/>
                    </a:solidFill>
                  </a:tcPr>
                </a:tc>
                <a:extLst>
                  <a:ext uri="{0D108BD9-81ED-4DB2-BD59-A6C34878D82A}">
                    <a16:rowId xmlns:a16="http://schemas.microsoft.com/office/drawing/2014/main" val="10000"/>
                  </a:ext>
                </a:extLst>
              </a:tr>
              <a:tr h="149012">
                <a:tc>
                  <a:txBody>
                    <a:bodyPr/>
                    <a:lstStyle/>
                    <a:p>
                      <a:r>
                        <a:rPr lang="en-US" sz="1200" dirty="0"/>
                        <a:t>FSS(PL)</a:t>
                      </a:r>
                      <a:r>
                        <a:rPr lang="en-US" sz="1200" baseline="0" dirty="0"/>
                        <a:t>    2011 - 2.3.2 / 2.3.3*</a:t>
                      </a:r>
                      <a:endParaRPr lang="en-US" sz="1200" b="1"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Size of letter, numerals</a:t>
                      </a:r>
                      <a:endParaRPr lang="en-US" sz="1200" b="1" dirty="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dirty="0"/>
                    </a:p>
                  </a:txBody>
                  <a:tcPr marL="121920" marR="121920"/>
                </a:tc>
                <a:extLst>
                  <a:ext uri="{0D108BD9-81ED-4DB2-BD59-A6C34878D82A}">
                    <a16:rowId xmlns:a16="http://schemas.microsoft.com/office/drawing/2014/main" val="10001"/>
                  </a:ext>
                </a:extLst>
              </a:tr>
              <a:tr h="149012">
                <a:tc>
                  <a:txBody>
                    <a:bodyPr/>
                    <a:lstStyle/>
                    <a:p>
                      <a:pPr algn="l"/>
                      <a:r>
                        <a:rPr lang="en-US" sz="1200" b="0" dirty="0"/>
                        <a:t>LM (PCR) 2011 - 13(5)(</a:t>
                      </a:r>
                      <a:r>
                        <a:rPr lang="en-US" sz="1200" b="0" dirty="0" err="1"/>
                        <a:t>i</a:t>
                      </a:r>
                      <a:r>
                        <a:rPr lang="en-US" sz="1200" b="0" dirty="0"/>
                        <a:t>)</a:t>
                      </a:r>
                    </a:p>
                  </a:txBody>
                  <a:tcPr/>
                </a:tc>
                <a:tc gridSpan="2">
                  <a:txBody>
                    <a:bodyPr/>
                    <a:lstStyle/>
                    <a:p>
                      <a:r>
                        <a:rPr lang="en-US" sz="1400" dirty="0"/>
                        <a:t>Use</a:t>
                      </a:r>
                      <a:r>
                        <a:rPr lang="en-US" sz="1400" baseline="0" dirty="0"/>
                        <a:t> only</a:t>
                      </a:r>
                      <a:r>
                        <a:rPr lang="en-US" sz="1400" dirty="0"/>
                        <a:t> International System of Units</a:t>
                      </a:r>
                    </a:p>
                  </a:txBody>
                  <a:tcPr/>
                </a:tc>
                <a:tc hMerge="1">
                  <a:txBody>
                    <a:bodyPr/>
                    <a:lstStyle/>
                    <a:p>
                      <a:endParaRPr lang="en-US" sz="1400" b="0" dirty="0"/>
                    </a:p>
                  </a:txBody>
                  <a:tcPr/>
                </a:tc>
                <a:extLst>
                  <a:ext uri="{0D108BD9-81ED-4DB2-BD59-A6C34878D82A}">
                    <a16:rowId xmlns:a16="http://schemas.microsoft.com/office/drawing/2014/main" val="10002"/>
                  </a:ext>
                </a:extLst>
              </a:tr>
            </a:tbl>
          </a:graphicData>
        </a:graphic>
      </p:graphicFrame>
      <p:sp>
        <p:nvSpPr>
          <p:cNvPr id="3" name="Slide Number Placeholder 2"/>
          <p:cNvSpPr>
            <a:spLocks noGrp="1"/>
          </p:cNvSpPr>
          <p:nvPr>
            <p:ph type="sldNum" sz="quarter" idx="12"/>
          </p:nvPr>
        </p:nvSpPr>
        <p:spPr/>
        <p:txBody>
          <a:bodyPr/>
          <a:lstStyle/>
          <a:p>
            <a:fld id="{9B441236-4707-B342-88D0-23B2CF2BA6BC}" type="slidenum">
              <a:rPr lang="en-US" smtClean="0"/>
              <a:pPr/>
              <a:t>219</a:t>
            </a:fld>
            <a:endParaRPr lang="en-US"/>
          </a:p>
        </p:txBody>
      </p:sp>
      <p:sp>
        <p:nvSpPr>
          <p:cNvPr id="10" name="Rectangle 9"/>
          <p:cNvSpPr/>
          <p:nvPr/>
        </p:nvSpPr>
        <p:spPr>
          <a:xfrm>
            <a:off x="601756" y="692696"/>
            <a:ext cx="7940488" cy="738664"/>
          </a:xfrm>
          <a:prstGeom prst="rect">
            <a:avLst/>
          </a:prstGeom>
          <a:noFill/>
          <a:scene3d>
            <a:camera prst="orthographicFront"/>
            <a:lightRig rig="threePt" dir="t"/>
          </a:scene3d>
          <a:sp3d>
            <a:bevelT w="114300" prst="artDeco"/>
          </a:sp3d>
        </p:spPr>
        <p:txBody>
          <a:bodyPr wrap="square">
            <a:spAutoFit/>
          </a:bodyPr>
          <a:lstStyle/>
          <a:p>
            <a:pPr algn="ctr"/>
            <a:r>
              <a:rPr lang="en-US" sz="2100" b="1" dirty="0"/>
              <a:t>7.0  Support Services </a:t>
            </a:r>
          </a:p>
          <a:p>
            <a:pPr algn="ctr"/>
            <a:r>
              <a:rPr lang="en-US" sz="2100" b="1" dirty="0"/>
              <a:t>7.9  Product Information &amp; Consumer Awareness</a:t>
            </a:r>
            <a:endParaRPr lang="en-IN" sz="2100" dirty="0"/>
          </a:p>
        </p:txBody>
      </p:sp>
      <p:sp>
        <p:nvSpPr>
          <p:cNvPr id="9" name="Rounded Rectangle 8"/>
          <p:cNvSpPr/>
          <p:nvPr/>
        </p:nvSpPr>
        <p:spPr>
          <a:xfrm>
            <a:off x="611560" y="1431361"/>
            <a:ext cx="8003232" cy="4924990"/>
          </a:xfrm>
          <a:prstGeom prst="roundRect">
            <a:avLst>
              <a:gd name="adj" fmla="val 4947"/>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7904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228600" y="2358654"/>
            <a:ext cx="8686800" cy="3960440"/>
          </a:xfrm>
          <a:ln w="19050">
            <a:solidFill>
              <a:schemeClr val="accent3">
                <a:lumMod val="75000"/>
              </a:schemeClr>
            </a:solidFill>
          </a:ln>
        </p:spPr>
        <p:txBody>
          <a:bodyPr>
            <a:noAutofit/>
          </a:bodyPr>
          <a:lstStyle/>
          <a:p>
            <a:pPr algn="just">
              <a:buFont typeface="Arial" charset="0"/>
              <a:buNone/>
              <a:defRPr/>
            </a:pPr>
            <a:r>
              <a:rPr lang="en-IN" sz="1600" i="1" dirty="0">
                <a:solidFill>
                  <a:srgbClr val="0070C0"/>
                </a:solidFill>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1.2.2  </a:t>
            </a:r>
            <a:r>
              <a:rPr lang="en-IN" sz="1600" b="1" dirty="0">
                <a:latin typeface="Arial" panose="020B0604020202020204" pitchFamily="34" charset="0"/>
                <a:cs typeface="Arial" panose="020B0604020202020204" pitchFamily="34" charset="0"/>
              </a:rPr>
              <a:t>Internal Structures</a:t>
            </a:r>
          </a:p>
          <a:p>
            <a:pPr algn="just">
              <a:buFont typeface="Arial" charset="0"/>
              <a:buNone/>
              <a:defRPr/>
            </a:pPr>
            <a:endParaRPr lang="en-IN" sz="1600" dirty="0">
              <a:latin typeface="Arial" panose="020B0604020202020204" pitchFamily="34" charset="0"/>
              <a:cs typeface="Arial" panose="020B0604020202020204" pitchFamily="34" charset="0"/>
            </a:endParaRPr>
          </a:p>
          <a:p>
            <a:pPr algn="just">
              <a:buFont typeface="Arial" charset="0"/>
              <a:buNone/>
              <a:defRPr/>
            </a:pPr>
            <a:r>
              <a:rPr lang="en-IN" sz="1600" b="1" u="sng" dirty="0">
                <a:latin typeface="Arial" panose="020B0604020202020204" pitchFamily="34" charset="0"/>
                <a:cs typeface="Arial" panose="020B0604020202020204" pitchFamily="34" charset="0"/>
              </a:rPr>
              <a:t>1.2.2.3  Floors</a:t>
            </a:r>
          </a:p>
          <a:p>
            <a:pPr algn="just"/>
            <a:r>
              <a:rPr lang="en-IN" sz="1600" dirty="0">
                <a:latin typeface="Arial" panose="020B0604020202020204" pitchFamily="34" charset="0"/>
                <a:cs typeface="Arial" panose="020B0604020202020204" pitchFamily="34" charset="0"/>
              </a:rPr>
              <a:t>Epoxy coated floors / PU or suitable flooring</a:t>
            </a:r>
          </a:p>
          <a:p>
            <a:pPr algn="just"/>
            <a:r>
              <a:rPr lang="en-IN" sz="1600" dirty="0">
                <a:latin typeface="Arial" panose="020B0604020202020204" pitchFamily="34" charset="0"/>
                <a:cs typeface="Arial" panose="020B0604020202020204" pitchFamily="34" charset="0"/>
              </a:rPr>
              <a:t>Easy to clean &amp; disinfect</a:t>
            </a:r>
          </a:p>
          <a:p>
            <a:pPr algn="just"/>
            <a:r>
              <a:rPr lang="en-IN" sz="1600" dirty="0">
                <a:latin typeface="Arial" panose="020B0604020202020204" pitchFamily="34" charset="0"/>
                <a:cs typeface="Arial" panose="020B0604020202020204" pitchFamily="34" charset="0"/>
              </a:rPr>
              <a:t>Avoid Wet cleaning</a:t>
            </a:r>
          </a:p>
          <a:p>
            <a:pPr algn="just"/>
            <a:r>
              <a:rPr lang="en-IN" sz="1600" dirty="0">
                <a:latin typeface="Arial" panose="020B0604020202020204" pitchFamily="34" charset="0"/>
                <a:cs typeface="Arial" panose="020B0604020202020204" pitchFamily="34" charset="0"/>
              </a:rPr>
              <a:t>Maintained in good repair with no cracks and crevices </a:t>
            </a:r>
          </a:p>
          <a:p>
            <a:pPr algn="just"/>
            <a:r>
              <a:rPr lang="en-IN" sz="1600" dirty="0">
                <a:latin typeface="Arial" panose="020B0604020202020204" pitchFamily="34" charset="0"/>
                <a:cs typeface="Arial" panose="020B0604020202020204" pitchFamily="34" charset="0"/>
              </a:rPr>
              <a:t>Non-slippery, sloped appropriately, to allow adequate drainage</a:t>
            </a:r>
          </a:p>
          <a:p>
            <a:pPr algn="just">
              <a:buFont typeface="Arial" charset="0"/>
              <a:buNone/>
              <a:defRPr/>
            </a:pPr>
            <a:r>
              <a:rPr lang="en-IN" sz="1600" dirty="0">
                <a:latin typeface="Arial" panose="020B0604020202020204" pitchFamily="34" charset="0"/>
                <a:cs typeface="Arial" panose="020B0604020202020204" pitchFamily="34" charset="0"/>
              </a:rPr>
              <a:t> </a:t>
            </a:r>
          </a:p>
          <a:p>
            <a:pPr algn="just">
              <a:buFont typeface="Arial" charset="0"/>
              <a:buNone/>
              <a:defRPr/>
            </a:pPr>
            <a:r>
              <a:rPr lang="en-IN" sz="1600" b="1" u="sng" dirty="0">
                <a:latin typeface="Arial" panose="020B0604020202020204" pitchFamily="34" charset="0"/>
                <a:cs typeface="Arial" panose="020B0604020202020204" pitchFamily="34" charset="0"/>
              </a:rPr>
              <a:t>1.2.2.4  Drains</a:t>
            </a:r>
            <a:endParaRPr lang="en-IN" sz="1600" u="sng" dirty="0">
              <a:latin typeface="Arial" panose="020B0604020202020204" pitchFamily="34" charset="0"/>
              <a:cs typeface="Arial" panose="020B0604020202020204" pitchFamily="34" charset="0"/>
            </a:endParaRPr>
          </a:p>
          <a:p>
            <a:pPr algn="just">
              <a:defRPr/>
            </a:pPr>
            <a:r>
              <a:rPr lang="en-IN" sz="1600" dirty="0">
                <a:latin typeface="Arial" panose="020B0604020202020204" pitchFamily="34" charset="0"/>
                <a:cs typeface="Arial" panose="020B0604020202020204" pitchFamily="34" charset="0"/>
              </a:rPr>
              <a:t>Covered to prevent pest from entering.</a:t>
            </a:r>
          </a:p>
          <a:p>
            <a:pPr algn="just">
              <a:defRPr/>
            </a:pPr>
            <a:r>
              <a:rPr lang="en-IN" sz="1600" dirty="0">
                <a:latin typeface="Arial" panose="020B0604020202020204" pitchFamily="34" charset="0"/>
                <a:cs typeface="Arial" panose="020B0604020202020204" pitchFamily="34" charset="0"/>
              </a:rPr>
              <a:t>Unidirectional flow, in opposite direction to process area</a:t>
            </a:r>
          </a:p>
          <a:p>
            <a:pPr algn="just">
              <a:defRPr/>
            </a:pPr>
            <a:r>
              <a:rPr lang="en-US" sz="1600" dirty="0">
                <a:latin typeface="Arial" panose="020B0604020202020204" pitchFamily="34" charset="0"/>
                <a:cs typeface="Arial" panose="020B0604020202020204" pitchFamily="34" charset="0"/>
              </a:rPr>
              <a:t>Locked / sealed manholes, inlets, outlets, draining out points</a:t>
            </a:r>
            <a:endParaRPr lang="en-IN" sz="1600" dirty="0">
              <a:latin typeface="Arial" panose="020B0604020202020204" pitchFamily="34" charset="0"/>
              <a:cs typeface="Arial" panose="020B0604020202020204" pitchFamily="34" charset="0"/>
            </a:endParaRPr>
          </a:p>
        </p:txBody>
      </p:sp>
      <p:sp>
        <p:nvSpPr>
          <p:cNvPr id="8196" name="Slide Number Placeholder 3"/>
          <p:cNvSpPr>
            <a:spLocks noGrp="1"/>
          </p:cNvSpPr>
          <p:nvPr>
            <p:ph type="sldNum" sz="quarter" idx="12"/>
          </p:nvPr>
        </p:nvSpPr>
        <p:spPr bwMode="auto">
          <a:noFill/>
          <a:ln>
            <a:miter lim="800000"/>
            <a:headEnd/>
            <a:tailEnd/>
          </a:ln>
        </p:spPr>
        <p:txBody>
          <a:bodyPr/>
          <a:lstStyle/>
          <a:p>
            <a:fld id="{4C3BC3EA-FB40-4865-9EC6-3BB32E1C6309}" type="slidenum">
              <a:rPr lang="en-US" altLang="en-US" smtClean="0"/>
              <a:pPr/>
              <a:t>22</a:t>
            </a:fld>
            <a:endParaRPr lang="en-US" altLang="en-US"/>
          </a:p>
        </p:txBody>
      </p:sp>
      <p:sp>
        <p:nvSpPr>
          <p:cNvPr id="7" name="Title 1">
            <a:extLst>
              <a:ext uri="{FF2B5EF4-FFF2-40B4-BE49-F238E27FC236}">
                <a16:creationId xmlns:a16="http://schemas.microsoft.com/office/drawing/2014/main" id="{76E021A2-1ADE-48F5-A977-DF65EC1BB9E6}"/>
              </a:ext>
            </a:extLst>
          </p:cNvPr>
          <p:cNvSpPr>
            <a:spLocks noGrp="1"/>
          </p:cNvSpPr>
          <p:nvPr>
            <p:ph type="title"/>
          </p:nvPr>
        </p:nvSpPr>
        <p:spPr>
          <a:xfrm>
            <a:off x="209999" y="1268760"/>
            <a:ext cx="8686800" cy="859011"/>
          </a:xfrm>
          <a:noFill/>
          <a:scene3d>
            <a:camera prst="orthographicFront"/>
            <a:lightRig rig="threePt" dir="t"/>
          </a:scene3d>
          <a:sp3d>
            <a:bevelT w="114300" prst="artDeco"/>
          </a:sp3d>
        </p:spPr>
        <p:txBody>
          <a:bodyPr>
            <a:noAutofit/>
          </a:bodyPr>
          <a:lstStyle/>
          <a:p>
            <a:pPr>
              <a:lnSpc>
                <a:spcPct val="120000"/>
              </a:lnSpc>
              <a:defRPr/>
            </a:pPr>
            <a:br>
              <a:rPr lang="en-US" sz="2100" dirty="0"/>
            </a:br>
            <a:br>
              <a:rPr lang="en-US" sz="2100" dirty="0"/>
            </a:br>
            <a:r>
              <a:rPr lang="en-IN" sz="2100" b="1" dirty="0">
                <a:solidFill>
                  <a:srgbClr val="000000"/>
                </a:solidFill>
                <a:effectLst>
                  <a:outerShdw blurRad="38100" dist="38100" dir="2700000" algn="tl">
                    <a:srgbClr val="000000">
                      <a:alpha val="43137"/>
                    </a:srgbClr>
                  </a:outerShdw>
                </a:effectLst>
              </a:rPr>
              <a:t>1.0 Location, Layout &amp; Facilities</a:t>
            </a:r>
            <a:br>
              <a:rPr lang="en-IN" sz="2100" b="1" dirty="0">
                <a:solidFill>
                  <a:srgbClr val="000000"/>
                </a:solidFill>
                <a:effectLst>
                  <a:outerShdw blurRad="38100" dist="38100" dir="2700000" algn="tl">
                    <a:srgbClr val="000000">
                      <a:alpha val="43137"/>
                    </a:srgbClr>
                  </a:outerShdw>
                </a:effectLst>
              </a:rPr>
            </a:br>
            <a:r>
              <a:rPr lang="en-IN" sz="2100" b="1" dirty="0"/>
              <a:t>1.2 Layout &amp; Building Design</a:t>
            </a:r>
            <a:br>
              <a:rPr lang="en-US" sz="2100" dirty="0"/>
            </a:br>
            <a:br>
              <a:rPr lang="en-IN" sz="2100" b="1" u="sng" dirty="0"/>
            </a:br>
            <a:endParaRPr lang="en-IN" sz="2100" b="1"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3DAD98D-241D-44ED-80FE-42C5FC77F5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8031" y="2388579"/>
            <a:ext cx="3168352" cy="1870787"/>
          </a:xfrm>
          <a:prstGeom prst="rect">
            <a:avLst/>
          </a:prstGeom>
          <a:ln w="38100">
            <a:solidFill>
              <a:schemeClr val="accent3">
                <a:lumMod val="75000"/>
              </a:schemeClr>
            </a:solidFill>
          </a:ln>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B441236-4707-B342-88D0-23B2CF2BA6BC}" type="slidenum">
              <a:rPr lang="en-US" smtClean="0"/>
              <a:pPr/>
              <a:t>220</a:t>
            </a:fld>
            <a:endParaRPr lang="en-US"/>
          </a:p>
        </p:txBody>
      </p:sp>
      <p:pic>
        <p:nvPicPr>
          <p:cNvPr id="3" name="Picture 2"/>
          <p:cNvPicPr>
            <a:picLocks noChangeAspect="1"/>
          </p:cNvPicPr>
          <p:nvPr/>
        </p:nvPicPr>
        <p:blipFill>
          <a:blip r:embed="rId2" cstate="print"/>
          <a:stretch>
            <a:fillRect/>
          </a:stretch>
        </p:blipFill>
        <p:spPr>
          <a:xfrm>
            <a:off x="821523" y="1793082"/>
            <a:ext cx="7488832" cy="3120572"/>
          </a:xfrm>
          <a:prstGeom prst="rect">
            <a:avLst/>
          </a:prstGeom>
        </p:spPr>
      </p:pic>
      <p:sp>
        <p:nvSpPr>
          <p:cNvPr id="4" name="TextBox 3"/>
          <p:cNvSpPr txBox="1"/>
          <p:nvPr/>
        </p:nvSpPr>
        <p:spPr>
          <a:xfrm>
            <a:off x="1259632" y="836712"/>
            <a:ext cx="6624736" cy="831894"/>
          </a:xfrm>
          <a:prstGeom prst="rect">
            <a:avLst/>
          </a:prstGeom>
          <a:noFill/>
          <a:ln>
            <a:solidFill>
              <a:srgbClr val="FFFFFF"/>
            </a:solidFill>
          </a:ln>
        </p:spPr>
        <p:txBody>
          <a:bodyPr wrap="square" rtlCol="0">
            <a:spAutoFit/>
          </a:bodyPr>
          <a:lstStyle/>
          <a:p>
            <a:pPr algn="ctr">
              <a:lnSpc>
                <a:spcPct val="140000"/>
              </a:lnSpc>
            </a:pPr>
            <a:r>
              <a:rPr lang="en-US" b="1" dirty="0"/>
              <a:t>7.9.1 Product Information &amp; </a:t>
            </a:r>
            <a:r>
              <a:rPr lang="en-GB" b="1" dirty="0"/>
              <a:t>Labelling on Principal Display Panel</a:t>
            </a:r>
          </a:p>
          <a:p>
            <a:pPr algn="ctr">
              <a:lnSpc>
                <a:spcPct val="140000"/>
              </a:lnSpc>
            </a:pPr>
            <a:r>
              <a:rPr lang="en-US" b="1" dirty="0">
                <a:ln w="10541" cmpd="sng">
                  <a:solidFill>
                    <a:schemeClr val="accent1">
                      <a:shade val="88000"/>
                      <a:satMod val="110000"/>
                    </a:schemeClr>
                  </a:solidFill>
                  <a:prstDash val="solid"/>
                </a:ln>
                <a:solidFill>
                  <a:srgbClr val="002060"/>
                </a:solidFill>
              </a:rPr>
              <a:t>7.9.1.4  Net Quantity  - Size of Letters, Numerals </a:t>
            </a:r>
          </a:p>
        </p:txBody>
      </p:sp>
      <p:graphicFrame>
        <p:nvGraphicFramePr>
          <p:cNvPr id="6" name="Table 5"/>
          <p:cNvGraphicFramePr>
            <a:graphicFrameLocks noGrp="1"/>
          </p:cNvGraphicFramePr>
          <p:nvPr>
            <p:extLst>
              <p:ext uri="{D42A27DB-BD31-4B8C-83A1-F6EECF244321}">
                <p14:modId xmlns:p14="http://schemas.microsoft.com/office/powerpoint/2010/main" val="1329908981"/>
              </p:ext>
            </p:extLst>
          </p:nvPr>
        </p:nvGraphicFramePr>
        <p:xfrm>
          <a:off x="857527" y="5033613"/>
          <a:ext cx="7416824" cy="1245020"/>
        </p:xfrm>
        <a:graphic>
          <a:graphicData uri="http://schemas.openxmlformats.org/drawingml/2006/table">
            <a:tbl>
              <a:tblPr firstRow="1" bandRow="1">
                <a:tableStyleId>{D27102A9-8310-4765-A935-A1911B00CA55}</a:tableStyleId>
              </a:tblPr>
              <a:tblGrid>
                <a:gridCol w="2232248">
                  <a:extLst>
                    <a:ext uri="{9D8B030D-6E8A-4147-A177-3AD203B41FA5}">
                      <a16:colId xmlns:a16="http://schemas.microsoft.com/office/drawing/2014/main" val="20000"/>
                    </a:ext>
                  </a:extLst>
                </a:gridCol>
                <a:gridCol w="1290367">
                  <a:extLst>
                    <a:ext uri="{9D8B030D-6E8A-4147-A177-3AD203B41FA5}">
                      <a16:colId xmlns:a16="http://schemas.microsoft.com/office/drawing/2014/main" val="20001"/>
                    </a:ext>
                  </a:extLst>
                </a:gridCol>
                <a:gridCol w="3894209">
                  <a:extLst>
                    <a:ext uri="{9D8B030D-6E8A-4147-A177-3AD203B41FA5}">
                      <a16:colId xmlns:a16="http://schemas.microsoft.com/office/drawing/2014/main" val="20002"/>
                    </a:ext>
                  </a:extLst>
                </a:gridCol>
              </a:tblGrid>
              <a:tr h="361100">
                <a:tc gridSpan="2">
                  <a:txBody>
                    <a:bodyPr/>
                    <a:lstStyle/>
                    <a:p>
                      <a:r>
                        <a:rPr lang="en-US" sz="1400" b="1" dirty="0">
                          <a:solidFill>
                            <a:srgbClr val="000000"/>
                          </a:solidFill>
                        </a:rPr>
                        <a:t>Regulation No.</a:t>
                      </a:r>
                    </a:p>
                  </a:txBody>
                  <a:tcPr>
                    <a:solidFill>
                      <a:schemeClr val="bg1"/>
                    </a:solidFill>
                  </a:tcPr>
                </a:tc>
                <a:tc hMerge="1">
                  <a:txBody>
                    <a:bodyPr/>
                    <a:lstStyle/>
                    <a:p>
                      <a:endParaRPr lang="en-US"/>
                    </a:p>
                  </a:txBody>
                  <a:tcPr/>
                </a:tc>
                <a:tc>
                  <a:txBody>
                    <a:bodyPr/>
                    <a:lstStyle/>
                    <a:p>
                      <a:r>
                        <a:rPr lang="en-US" sz="1400" b="1" dirty="0">
                          <a:solidFill>
                            <a:srgbClr val="000000"/>
                          </a:solidFill>
                        </a:rPr>
                        <a:t>Requirement</a:t>
                      </a:r>
                    </a:p>
                  </a:txBody>
                  <a:tcPr>
                    <a:solidFill>
                      <a:schemeClr val="bg1"/>
                    </a:solidFill>
                  </a:tcPr>
                </a:tc>
                <a:extLst>
                  <a:ext uri="{0D108BD9-81ED-4DB2-BD59-A6C34878D82A}">
                    <a16:rowId xmlns:a16="http://schemas.microsoft.com/office/drawing/2014/main" val="10000"/>
                  </a:ext>
                </a:extLst>
              </a:tr>
              <a:tr h="149012">
                <a:tc>
                  <a:txBody>
                    <a:bodyPr/>
                    <a:lstStyle/>
                    <a:p>
                      <a:r>
                        <a:rPr lang="en-US" sz="1200" dirty="0"/>
                        <a:t>FSS(PL)</a:t>
                      </a:r>
                      <a:r>
                        <a:rPr lang="en-US" sz="1200" baseline="0" dirty="0"/>
                        <a:t>    2011 - 2.3.2 / 2.3.3*</a:t>
                      </a:r>
                      <a:endParaRPr lang="en-US" sz="1200" b="1"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Size of letter, numerals</a:t>
                      </a:r>
                      <a:endParaRPr lang="en-US" sz="1200" b="1" dirty="0"/>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dirty="0"/>
                    </a:p>
                  </a:txBody>
                  <a:tcPr marL="121920" marR="121920"/>
                </a:tc>
                <a:extLst>
                  <a:ext uri="{0D108BD9-81ED-4DB2-BD59-A6C34878D82A}">
                    <a16:rowId xmlns:a16="http://schemas.microsoft.com/office/drawing/2014/main" val="10001"/>
                  </a:ext>
                </a:extLst>
              </a:tr>
              <a:tr h="149012">
                <a:tc>
                  <a:txBody>
                    <a:bodyPr/>
                    <a:lstStyle/>
                    <a:p>
                      <a:pPr algn="l"/>
                      <a:r>
                        <a:rPr lang="en-US" sz="1200" b="0" dirty="0"/>
                        <a:t>LM (PCR) 2011 - 13(5)(</a:t>
                      </a:r>
                      <a:r>
                        <a:rPr lang="en-US" sz="1200" b="0" dirty="0" err="1"/>
                        <a:t>i</a:t>
                      </a:r>
                      <a:r>
                        <a:rPr lang="en-US" sz="1200" b="0" dirty="0"/>
                        <a:t>)</a:t>
                      </a:r>
                    </a:p>
                  </a:txBody>
                  <a:tcPr/>
                </a:tc>
                <a:tc gridSpan="2">
                  <a:txBody>
                    <a:bodyPr/>
                    <a:lstStyle/>
                    <a:p>
                      <a:r>
                        <a:rPr lang="en-US" sz="1400" dirty="0"/>
                        <a:t>Use</a:t>
                      </a:r>
                      <a:r>
                        <a:rPr lang="en-US" sz="1400" baseline="0" dirty="0"/>
                        <a:t> only</a:t>
                      </a:r>
                      <a:r>
                        <a:rPr lang="en-US" sz="1400" dirty="0"/>
                        <a:t> International System of Units</a:t>
                      </a:r>
                    </a:p>
                  </a:txBody>
                  <a:tcPr/>
                </a:tc>
                <a:tc hMerge="1">
                  <a:txBody>
                    <a:bodyPr/>
                    <a:lstStyle/>
                    <a:p>
                      <a:endParaRPr lang="en-US" sz="1400" b="0" dirty="0"/>
                    </a:p>
                  </a:txBody>
                  <a:tcPr/>
                </a:tc>
                <a:extLst>
                  <a:ext uri="{0D108BD9-81ED-4DB2-BD59-A6C34878D82A}">
                    <a16:rowId xmlns:a16="http://schemas.microsoft.com/office/drawing/2014/main" val="10002"/>
                  </a:ext>
                </a:extLst>
              </a:tr>
              <a:tr h="149012">
                <a:tc>
                  <a:txBody>
                    <a:bodyPr/>
                    <a:lstStyle/>
                    <a:p>
                      <a:pPr algn="l"/>
                      <a:r>
                        <a:rPr lang="en-US" sz="1200" b="0" dirty="0"/>
                        <a:t>LM (PCR) 2011 - 13(5)(ii)</a:t>
                      </a:r>
                    </a:p>
                  </a:txBody>
                  <a:tcPr/>
                </a:tc>
                <a:tc gridSpan="2">
                  <a:txBody>
                    <a:bodyPr/>
                    <a:lstStyle/>
                    <a:p>
                      <a:r>
                        <a:rPr lang="en-US" sz="1400" dirty="0"/>
                        <a:t>Items</a:t>
                      </a:r>
                      <a:r>
                        <a:rPr lang="en-US" sz="1400" baseline="0" dirty="0"/>
                        <a:t> sold by number symbol N or U to be used</a:t>
                      </a:r>
                      <a:endParaRPr lang="en-US" sz="1400" dirty="0"/>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4200926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stretch>
            <a:fillRect/>
          </a:stretch>
        </p:blipFill>
        <p:spPr>
          <a:xfrm>
            <a:off x="5916367" y="2013170"/>
            <a:ext cx="2832097" cy="2898009"/>
          </a:xfrm>
          <a:prstGeom prst="rect">
            <a:avLst/>
          </a:prstGeom>
        </p:spPr>
      </p:pic>
      <p:pic>
        <p:nvPicPr>
          <p:cNvPr id="17" name="Picture 16"/>
          <p:cNvPicPr>
            <a:picLocks noChangeAspect="1"/>
          </p:cNvPicPr>
          <p:nvPr/>
        </p:nvPicPr>
        <p:blipFill>
          <a:blip r:embed="rId3" cstate="print"/>
          <a:stretch>
            <a:fillRect/>
          </a:stretch>
        </p:blipFill>
        <p:spPr>
          <a:xfrm>
            <a:off x="3036047" y="2013170"/>
            <a:ext cx="2832097" cy="2898009"/>
          </a:xfrm>
          <a:prstGeom prst="rect">
            <a:avLst/>
          </a:prstGeom>
        </p:spPr>
      </p:pic>
      <p:sp>
        <p:nvSpPr>
          <p:cNvPr id="33" name="TextBox 32"/>
          <p:cNvSpPr txBox="1"/>
          <p:nvPr/>
        </p:nvSpPr>
        <p:spPr>
          <a:xfrm>
            <a:off x="539552" y="1988840"/>
            <a:ext cx="2494717" cy="2806922"/>
          </a:xfrm>
          <a:prstGeom prst="rect">
            <a:avLst/>
          </a:prstGeom>
          <a:solidFill>
            <a:srgbClr val="FFFFFF"/>
          </a:solidFill>
          <a:ln>
            <a:solidFill>
              <a:srgbClr val="FFFFFF"/>
            </a:solidFill>
          </a:ln>
        </p:spPr>
        <p:txBody>
          <a:bodyPr wrap="square" rtlCol="0">
            <a:spAutoFit/>
          </a:bodyPr>
          <a:lstStyle/>
          <a:p>
            <a:pPr>
              <a:lnSpc>
                <a:spcPct val="140000"/>
              </a:lnSpc>
            </a:pPr>
            <a:r>
              <a:rPr lang="en-US" b="1" dirty="0"/>
              <a:t>7.9.1 Product Information &amp; </a:t>
            </a:r>
            <a:r>
              <a:rPr lang="en-GB" b="1" dirty="0"/>
              <a:t>Labelling on Principal Display Panel</a:t>
            </a:r>
          </a:p>
          <a:p>
            <a:pPr>
              <a:lnSpc>
                <a:spcPct val="140000"/>
              </a:lnSpc>
            </a:pPr>
            <a:r>
              <a:rPr lang="en-US" b="1" dirty="0">
                <a:ln w="10541" cmpd="sng">
                  <a:solidFill>
                    <a:schemeClr val="accent1">
                      <a:shade val="88000"/>
                      <a:satMod val="110000"/>
                    </a:schemeClr>
                  </a:solidFill>
                  <a:prstDash val="solid"/>
                </a:ln>
                <a:solidFill>
                  <a:srgbClr val="002060"/>
                </a:solidFill>
              </a:rPr>
              <a:t>7.9.1.5 List of Ingredients: Declaration of color &amp; flavor  </a:t>
            </a:r>
          </a:p>
        </p:txBody>
      </p:sp>
      <p:sp>
        <p:nvSpPr>
          <p:cNvPr id="12" name="Rounded Rectangle 11"/>
          <p:cNvSpPr/>
          <p:nvPr/>
        </p:nvSpPr>
        <p:spPr>
          <a:xfrm>
            <a:off x="3217193" y="2690517"/>
            <a:ext cx="2501900" cy="2178643"/>
          </a:xfrm>
          <a:prstGeom prst="roundRect">
            <a:avLst/>
          </a:prstGeom>
          <a:solidFill>
            <a:srgbClr val="EDEDED"/>
          </a:solidFill>
        </p:spPr>
        <p:style>
          <a:lnRef idx="1">
            <a:schemeClr val="accent3"/>
          </a:lnRef>
          <a:fillRef idx="2">
            <a:schemeClr val="accent3"/>
          </a:fillRef>
          <a:effectRef idx="1">
            <a:schemeClr val="accent3"/>
          </a:effectRef>
          <a:fontRef idx="minor">
            <a:schemeClr val="dk1"/>
          </a:fontRef>
        </p:style>
        <p:txBody>
          <a:bodyPr rtlCol="0" anchor="ctr"/>
          <a:lstStyle/>
          <a:p>
            <a:endParaRPr lang="en-US" sz="1600" b="1" dirty="0"/>
          </a:p>
          <a:p>
            <a:endParaRPr lang="en-US" sz="1600" b="1" dirty="0"/>
          </a:p>
          <a:p>
            <a:r>
              <a:rPr lang="en-US" sz="1600" dirty="0"/>
              <a:t>Ingredients: Calcium carbonate, L-ascorbic acid, cupric carbonate, carboxy methyl cellulose calcium (INS 466). </a:t>
            </a:r>
          </a:p>
          <a:p>
            <a:endParaRPr lang="en-US" sz="1600" b="1" dirty="0"/>
          </a:p>
          <a:p>
            <a:r>
              <a:rPr lang="en-US" sz="1200" b="1" dirty="0"/>
              <a:t>CONTAINS </a:t>
            </a:r>
            <a:r>
              <a:rPr lang="en-US" sz="1200" b="1" dirty="0">
                <a:solidFill>
                  <a:srgbClr val="404040"/>
                </a:solidFill>
              </a:rPr>
              <a:t>PERMITTED </a:t>
            </a:r>
            <a:r>
              <a:rPr lang="en-US" sz="1200" b="1" dirty="0">
                <a:solidFill>
                  <a:srgbClr val="FF0000"/>
                </a:solidFill>
              </a:rPr>
              <a:t>SYNTHETIC </a:t>
            </a:r>
            <a:r>
              <a:rPr lang="en-US" sz="1200" b="1" dirty="0">
                <a:solidFill>
                  <a:srgbClr val="404040"/>
                </a:solidFill>
              </a:rPr>
              <a:t>COLOR (INS 122) AND  </a:t>
            </a:r>
            <a:r>
              <a:rPr lang="en-US" sz="1200" b="1" dirty="0">
                <a:solidFill>
                  <a:srgbClr val="FF0000"/>
                </a:solidFill>
              </a:rPr>
              <a:t>NATURE IDENTICAL </a:t>
            </a:r>
            <a:r>
              <a:rPr lang="en-US" sz="1200" b="1" dirty="0">
                <a:solidFill>
                  <a:srgbClr val="404040"/>
                </a:solidFill>
              </a:rPr>
              <a:t>ORANGE  FLAVOURING SUBSTANCE</a:t>
            </a:r>
            <a:endParaRPr lang="en-US" sz="1400" b="1" dirty="0">
              <a:solidFill>
                <a:srgbClr val="404040"/>
              </a:solidFill>
            </a:endParaRPr>
          </a:p>
          <a:p>
            <a:endParaRPr lang="en-US" sz="1600" b="1" dirty="0"/>
          </a:p>
          <a:p>
            <a:endParaRPr lang="en-US" sz="1600" b="1" dirty="0"/>
          </a:p>
        </p:txBody>
      </p:sp>
      <p:graphicFrame>
        <p:nvGraphicFramePr>
          <p:cNvPr id="15" name="Table 14"/>
          <p:cNvGraphicFramePr>
            <a:graphicFrameLocks noGrp="1"/>
          </p:cNvGraphicFramePr>
          <p:nvPr>
            <p:extLst>
              <p:ext uri="{D42A27DB-BD31-4B8C-83A1-F6EECF244321}">
                <p14:modId xmlns:p14="http://schemas.microsoft.com/office/powerpoint/2010/main" val="2038158422"/>
              </p:ext>
            </p:extLst>
          </p:nvPr>
        </p:nvGraphicFramePr>
        <p:xfrm>
          <a:off x="1763688" y="5223541"/>
          <a:ext cx="5616624" cy="998958"/>
        </p:xfrm>
        <a:graphic>
          <a:graphicData uri="http://schemas.openxmlformats.org/drawingml/2006/table">
            <a:tbl>
              <a:tblPr firstRow="1" bandRow="1">
                <a:tableStyleId>{D27102A9-8310-4765-A935-A1911B00CA55}</a:tableStyleId>
              </a:tblPr>
              <a:tblGrid>
                <a:gridCol w="2880320">
                  <a:extLst>
                    <a:ext uri="{9D8B030D-6E8A-4147-A177-3AD203B41FA5}">
                      <a16:colId xmlns:a16="http://schemas.microsoft.com/office/drawing/2014/main" val="20000"/>
                    </a:ext>
                  </a:extLst>
                </a:gridCol>
                <a:gridCol w="2736304">
                  <a:extLst>
                    <a:ext uri="{9D8B030D-6E8A-4147-A177-3AD203B41FA5}">
                      <a16:colId xmlns:a16="http://schemas.microsoft.com/office/drawing/2014/main" val="20001"/>
                    </a:ext>
                  </a:extLst>
                </a:gridCol>
              </a:tblGrid>
              <a:tr h="361100">
                <a:tc>
                  <a:txBody>
                    <a:bodyPr/>
                    <a:lstStyle/>
                    <a:p>
                      <a:r>
                        <a:rPr lang="en-US" sz="1400" dirty="0"/>
                        <a:t>Regulation No.</a:t>
                      </a:r>
                      <a:endParaRPr lang="en-US" sz="1400" b="1" dirty="0">
                        <a:solidFill>
                          <a:srgbClr val="000000"/>
                        </a:solidFill>
                      </a:endParaRPr>
                    </a:p>
                  </a:txBody>
                  <a:tcPr/>
                </a:tc>
                <a:tc>
                  <a:txBody>
                    <a:bodyPr/>
                    <a:lstStyle/>
                    <a:p>
                      <a:r>
                        <a:rPr lang="en-US" sz="1400" dirty="0"/>
                        <a:t>Requirement</a:t>
                      </a:r>
                      <a:endParaRPr lang="en-US" sz="1400" b="1" dirty="0">
                        <a:solidFill>
                          <a:srgbClr val="000000"/>
                        </a:solidFill>
                      </a:endParaRPr>
                    </a:p>
                  </a:txBody>
                  <a:tcPr/>
                </a:tc>
                <a:extLst>
                  <a:ext uri="{0D108BD9-81ED-4DB2-BD59-A6C34878D82A}">
                    <a16:rowId xmlns:a16="http://schemas.microsoft.com/office/drawing/2014/main" val="10000"/>
                  </a:ext>
                </a:extLst>
              </a:tr>
              <a:tr h="118532">
                <a:tc gridSpan="2">
                  <a:txBody>
                    <a:bodyPr/>
                    <a:lstStyle/>
                    <a:p>
                      <a:pPr algn="ctr"/>
                      <a:r>
                        <a:rPr lang="en-US" sz="1400" baseline="0" dirty="0"/>
                        <a:t>Ingredient </a:t>
                      </a:r>
                      <a:r>
                        <a:rPr lang="en-US" sz="1400" dirty="0"/>
                        <a:t>Labeling</a:t>
                      </a:r>
                      <a:endParaRPr lang="en-US" sz="1400" b="1" dirty="0">
                        <a:solidFill>
                          <a:srgbClr val="000000"/>
                        </a:solidFill>
                      </a:endParaRPr>
                    </a:p>
                  </a:txBody>
                  <a:tcPr>
                    <a:solidFill>
                      <a:schemeClr val="bg1">
                        <a:alpha val="20000"/>
                      </a:schemeClr>
                    </a:solidFill>
                  </a:tcPr>
                </a:tc>
                <a:tc hMerge="1">
                  <a:txBody>
                    <a:bodyPr/>
                    <a:lstStyle/>
                    <a:p>
                      <a:endParaRPr lang="en-US"/>
                    </a:p>
                  </a:txBody>
                  <a:tcPr/>
                </a:tc>
                <a:extLst>
                  <a:ext uri="{0D108BD9-81ED-4DB2-BD59-A6C34878D82A}">
                    <a16:rowId xmlns:a16="http://schemas.microsoft.com/office/drawing/2014/main" val="10001"/>
                  </a:ext>
                </a:extLst>
              </a:tr>
              <a:tr h="333058">
                <a:tc>
                  <a:txBody>
                    <a:bodyPr/>
                    <a:lstStyle/>
                    <a:p>
                      <a:r>
                        <a:rPr lang="en-US" sz="1400" dirty="0"/>
                        <a:t>FSS(PL)</a:t>
                      </a:r>
                      <a:r>
                        <a:rPr lang="en-US" sz="1400" baseline="0" dirty="0"/>
                        <a:t> 2011 - [ 2.2.2.5 (a) &amp; (b)</a:t>
                      </a:r>
                      <a:endParaRPr lang="en-US" sz="1400" b="1" dirty="0"/>
                    </a:p>
                  </a:txBody>
                  <a:tcPr/>
                </a:tc>
                <a:tc>
                  <a:txBody>
                    <a:bodyPr/>
                    <a:lstStyle/>
                    <a:p>
                      <a:r>
                        <a:rPr lang="en-US" sz="1400" dirty="0"/>
                        <a:t>Added</a:t>
                      </a:r>
                      <a:r>
                        <a:rPr lang="en-US" sz="1400" baseline="0" dirty="0"/>
                        <a:t> color and / or flavor</a:t>
                      </a:r>
                      <a:endParaRPr lang="en-US" sz="1400" b="1" dirty="0"/>
                    </a:p>
                  </a:txBody>
                  <a:tcPr>
                    <a:solidFill>
                      <a:schemeClr val="accent4">
                        <a:lumMod val="60000"/>
                        <a:lumOff val="40000"/>
                      </a:schemeClr>
                    </a:solidFill>
                  </a:tcPr>
                </a:tc>
                <a:extLst>
                  <a:ext uri="{0D108BD9-81ED-4DB2-BD59-A6C34878D82A}">
                    <a16:rowId xmlns:a16="http://schemas.microsoft.com/office/drawing/2014/main" val="10002"/>
                  </a:ext>
                </a:extLst>
              </a:tr>
            </a:tbl>
          </a:graphicData>
        </a:graphic>
      </p:graphicFrame>
      <p:sp>
        <p:nvSpPr>
          <p:cNvPr id="4" name="Slide Number Placeholder 3"/>
          <p:cNvSpPr>
            <a:spLocks noGrp="1"/>
          </p:cNvSpPr>
          <p:nvPr>
            <p:ph type="sldNum" sz="quarter" idx="12"/>
          </p:nvPr>
        </p:nvSpPr>
        <p:spPr/>
        <p:txBody>
          <a:bodyPr/>
          <a:lstStyle/>
          <a:p>
            <a:fld id="{9B441236-4707-B342-88D0-23B2CF2BA6BC}" type="slidenum">
              <a:rPr lang="en-US" smtClean="0"/>
              <a:pPr/>
              <a:t>221</a:t>
            </a:fld>
            <a:endParaRPr lang="en-US"/>
          </a:p>
        </p:txBody>
      </p:sp>
      <p:sp>
        <p:nvSpPr>
          <p:cNvPr id="20" name="Rounded Rectangle 19"/>
          <p:cNvSpPr/>
          <p:nvPr/>
        </p:nvSpPr>
        <p:spPr>
          <a:xfrm>
            <a:off x="6084168" y="2656651"/>
            <a:ext cx="2530951" cy="2011241"/>
          </a:xfrm>
          <a:prstGeom prst="roundRect">
            <a:avLst/>
          </a:prstGeom>
          <a:solidFill>
            <a:srgbClr val="EDEDED"/>
          </a:solidFill>
        </p:spPr>
        <p:style>
          <a:lnRef idx="1">
            <a:schemeClr val="accent3"/>
          </a:lnRef>
          <a:fillRef idx="2">
            <a:schemeClr val="accent3"/>
          </a:fillRef>
          <a:effectRef idx="1">
            <a:schemeClr val="accent3"/>
          </a:effectRef>
          <a:fontRef idx="minor">
            <a:schemeClr val="dk1"/>
          </a:fontRef>
        </p:style>
        <p:txBody>
          <a:bodyPr rtlCol="0" anchor="ctr"/>
          <a:lstStyle/>
          <a:p>
            <a:endParaRPr lang="en-US" sz="1600" b="1" dirty="0"/>
          </a:p>
          <a:p>
            <a:endParaRPr lang="en-US" sz="1600" b="1" dirty="0"/>
          </a:p>
          <a:p>
            <a:r>
              <a:rPr lang="en-US" sz="1600" dirty="0"/>
              <a:t>Ingredients: Calcium carbonate, L-ascorbic acid, cupric carbonate, carboxy methyl cellulose calcium (INS 466) </a:t>
            </a:r>
          </a:p>
          <a:p>
            <a:endParaRPr lang="en-US" sz="1600" b="1" dirty="0"/>
          </a:p>
          <a:p>
            <a:r>
              <a:rPr lang="en-US" sz="1200" b="1" dirty="0"/>
              <a:t>CONTAINS </a:t>
            </a:r>
            <a:r>
              <a:rPr lang="en-US" sz="1200" b="1" dirty="0">
                <a:solidFill>
                  <a:srgbClr val="404040"/>
                </a:solidFill>
              </a:rPr>
              <a:t>PERMITTED </a:t>
            </a:r>
            <a:r>
              <a:rPr lang="en-US" sz="1200" b="1" dirty="0">
                <a:solidFill>
                  <a:srgbClr val="FF0000"/>
                </a:solidFill>
              </a:rPr>
              <a:t>SYNTHETIC COLOR </a:t>
            </a:r>
            <a:r>
              <a:rPr lang="en-US" sz="1200" b="1" dirty="0">
                <a:solidFill>
                  <a:srgbClr val="404040"/>
                </a:solidFill>
              </a:rPr>
              <a:t>(INS 122) AND </a:t>
            </a:r>
            <a:endParaRPr lang="en-US" sz="1400" b="1" dirty="0"/>
          </a:p>
          <a:p>
            <a:endParaRPr lang="en-US" sz="1600" b="1" dirty="0"/>
          </a:p>
          <a:p>
            <a:endParaRPr lang="en-US" sz="1600" b="1" dirty="0"/>
          </a:p>
        </p:txBody>
      </p:sp>
      <p:sp>
        <p:nvSpPr>
          <p:cNvPr id="13" name="Rectangle 12"/>
          <p:cNvSpPr/>
          <p:nvPr/>
        </p:nvSpPr>
        <p:spPr>
          <a:xfrm>
            <a:off x="251520" y="952766"/>
            <a:ext cx="8640960" cy="738664"/>
          </a:xfrm>
          <a:prstGeom prst="rect">
            <a:avLst/>
          </a:prstGeom>
          <a:noFill/>
          <a:scene3d>
            <a:camera prst="orthographicFront"/>
            <a:lightRig rig="threePt" dir="t"/>
          </a:scene3d>
          <a:sp3d>
            <a:bevelT w="114300" prst="artDeco"/>
          </a:sp3d>
        </p:spPr>
        <p:txBody>
          <a:bodyPr wrap="square">
            <a:spAutoFit/>
          </a:bodyPr>
          <a:lstStyle/>
          <a:p>
            <a:pPr algn="ctr"/>
            <a:r>
              <a:rPr lang="en-US" sz="2100" b="1" dirty="0"/>
              <a:t>7.0  Support Services </a:t>
            </a:r>
          </a:p>
          <a:p>
            <a:pPr algn="ctr"/>
            <a:r>
              <a:rPr lang="en-US" sz="2100" b="1" dirty="0"/>
              <a:t>7.9  Product Information &amp; Consumer Awareness</a:t>
            </a:r>
            <a:endParaRPr lang="en-IN" sz="2100" dirty="0"/>
          </a:p>
        </p:txBody>
      </p:sp>
    </p:spTree>
    <p:extLst>
      <p:ext uri="{BB962C8B-B14F-4D97-AF65-F5344CB8AC3E}">
        <p14:creationId xmlns:p14="http://schemas.microsoft.com/office/powerpoint/2010/main" val="369936605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stretch>
            <a:fillRect/>
          </a:stretch>
        </p:blipFill>
        <p:spPr>
          <a:xfrm>
            <a:off x="5924517" y="1886563"/>
            <a:ext cx="2832097" cy="2898009"/>
          </a:xfrm>
          <a:prstGeom prst="rect">
            <a:avLst/>
          </a:prstGeom>
        </p:spPr>
      </p:pic>
      <p:sp>
        <p:nvSpPr>
          <p:cNvPr id="33" name="TextBox 32"/>
          <p:cNvSpPr txBox="1"/>
          <p:nvPr/>
        </p:nvSpPr>
        <p:spPr>
          <a:xfrm>
            <a:off x="292087" y="2006003"/>
            <a:ext cx="2684304" cy="2708434"/>
          </a:xfrm>
          <a:prstGeom prst="rect">
            <a:avLst/>
          </a:prstGeom>
          <a:solidFill>
            <a:srgbClr val="FFFFFF"/>
          </a:solidFill>
          <a:ln>
            <a:solidFill>
              <a:srgbClr val="FFFFFF"/>
            </a:solidFill>
          </a:ln>
        </p:spPr>
        <p:txBody>
          <a:bodyPr wrap="square" rtlCol="0">
            <a:spAutoFit/>
          </a:bodyPr>
          <a:lstStyle/>
          <a:p>
            <a:pPr>
              <a:spcAft>
                <a:spcPts val="1200"/>
              </a:spcAft>
            </a:pPr>
            <a:r>
              <a:rPr lang="en-US" sz="2000" b="1" dirty="0"/>
              <a:t>7.9.1 Product Information &amp; </a:t>
            </a:r>
            <a:r>
              <a:rPr lang="en-GB" sz="2000" b="1" dirty="0"/>
              <a:t>Labelling on Principal Display Panel</a:t>
            </a:r>
          </a:p>
          <a:p>
            <a:r>
              <a:rPr lang="en-US" sz="2000" b="1" dirty="0">
                <a:ln w="10541" cmpd="sng">
                  <a:solidFill>
                    <a:schemeClr val="accent1">
                      <a:shade val="88000"/>
                      <a:satMod val="110000"/>
                    </a:schemeClr>
                  </a:solidFill>
                  <a:prstDash val="solid"/>
                </a:ln>
                <a:solidFill>
                  <a:srgbClr val="002060"/>
                </a:solidFill>
              </a:rPr>
              <a:t>7.9.1.5 List of Ingredients: Declaration of Sweeteners</a:t>
            </a: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p>
        </p:txBody>
      </p:sp>
      <p:sp>
        <p:nvSpPr>
          <p:cNvPr id="13" name="Rounded Rectangle 12"/>
          <p:cNvSpPr/>
          <p:nvPr/>
        </p:nvSpPr>
        <p:spPr>
          <a:xfrm>
            <a:off x="6122948" y="2473596"/>
            <a:ext cx="2479190" cy="2064577"/>
          </a:xfrm>
          <a:prstGeom prst="roundRect">
            <a:avLst/>
          </a:prstGeom>
          <a:solidFill>
            <a:srgbClr val="EDEDED"/>
          </a:solidFill>
        </p:spPr>
        <p:style>
          <a:lnRef idx="1">
            <a:schemeClr val="accent3"/>
          </a:lnRef>
          <a:fillRef idx="2">
            <a:schemeClr val="accent3"/>
          </a:fillRef>
          <a:effectRef idx="1">
            <a:schemeClr val="accent3"/>
          </a:effectRef>
          <a:fontRef idx="minor">
            <a:schemeClr val="dk1"/>
          </a:fontRef>
        </p:style>
        <p:txBody>
          <a:bodyPr rtlCol="0" anchor="ctr"/>
          <a:lstStyle/>
          <a:p>
            <a:pPr>
              <a:lnSpc>
                <a:spcPct val="80000"/>
              </a:lnSpc>
            </a:pPr>
            <a:r>
              <a:rPr lang="en-US" sz="1200" b="1" dirty="0"/>
              <a:t>Ingredients: Whey protein, blend isolate, whey protein hydrolysates, xanthan gum (INS 415), Sweetener (INS 955), Acesulfame Potassium (INS 950)(</a:t>
            </a:r>
          </a:p>
          <a:p>
            <a:pPr>
              <a:lnSpc>
                <a:spcPct val="80000"/>
              </a:lnSpc>
            </a:pPr>
            <a:endParaRPr lang="en-US" sz="1050" b="1" dirty="0"/>
          </a:p>
          <a:p>
            <a:pPr>
              <a:lnSpc>
                <a:spcPct val="80000"/>
              </a:lnSpc>
            </a:pPr>
            <a:r>
              <a:rPr lang="en-US" sz="1050" b="1" dirty="0">
                <a:solidFill>
                  <a:srgbClr val="FF0000"/>
                </a:solidFill>
              </a:rPr>
              <a:t>CONTAINS MIXTURE OF   SWEETENER</a:t>
            </a:r>
            <a:r>
              <a:rPr lang="en-US" sz="1050" b="1" dirty="0"/>
              <a:t>S</a:t>
            </a:r>
          </a:p>
          <a:p>
            <a:pPr>
              <a:lnSpc>
                <a:spcPct val="80000"/>
              </a:lnSpc>
            </a:pPr>
            <a:endParaRPr lang="en-US" sz="1050" b="1" dirty="0"/>
          </a:p>
          <a:p>
            <a:pPr>
              <a:lnSpc>
                <a:spcPct val="80000"/>
              </a:lnSpc>
            </a:pPr>
            <a:r>
              <a:rPr lang="en-US" sz="1050" b="1" dirty="0"/>
              <a:t>NOT RECOMMENDED FOR CHILDREN’</a:t>
            </a:r>
          </a:p>
          <a:p>
            <a:pPr>
              <a:lnSpc>
                <a:spcPct val="80000"/>
              </a:lnSpc>
            </a:pPr>
            <a:r>
              <a:rPr lang="en-US" sz="1050" b="1" dirty="0">
                <a:solidFill>
                  <a:srgbClr val="FF0000"/>
                </a:solidFill>
              </a:rPr>
              <a:t>NO SUGAR ADDED</a:t>
            </a:r>
          </a:p>
          <a:p>
            <a:pPr>
              <a:lnSpc>
                <a:spcPct val="80000"/>
              </a:lnSpc>
            </a:pPr>
            <a:endParaRPr lang="en-US" sz="1050" b="1" dirty="0"/>
          </a:p>
          <a:p>
            <a:pPr>
              <a:lnSpc>
                <a:spcPct val="80000"/>
              </a:lnSpc>
            </a:pPr>
            <a:r>
              <a:rPr lang="en-US" sz="1050" b="1" dirty="0"/>
              <a:t>CONTAINS ARTIFICIAL SWEETENER FOR CALORIE CONSCIOUS </a:t>
            </a:r>
          </a:p>
        </p:txBody>
      </p:sp>
      <p:graphicFrame>
        <p:nvGraphicFramePr>
          <p:cNvPr id="16" name="Table 15"/>
          <p:cNvGraphicFramePr>
            <a:graphicFrameLocks noGrp="1"/>
          </p:cNvGraphicFramePr>
          <p:nvPr>
            <p:extLst>
              <p:ext uri="{D42A27DB-BD31-4B8C-83A1-F6EECF244321}">
                <p14:modId xmlns:p14="http://schemas.microsoft.com/office/powerpoint/2010/main" val="250682671"/>
              </p:ext>
            </p:extLst>
          </p:nvPr>
        </p:nvGraphicFramePr>
        <p:xfrm>
          <a:off x="1835696" y="4958295"/>
          <a:ext cx="5472608" cy="1542712"/>
        </p:xfrm>
        <a:graphic>
          <a:graphicData uri="http://schemas.openxmlformats.org/drawingml/2006/table">
            <a:tbl>
              <a:tblPr firstRow="1" bandRow="1">
                <a:tableStyleId>{D27102A9-8310-4765-A935-A1911B00CA55}</a:tableStyleId>
              </a:tblPr>
              <a:tblGrid>
                <a:gridCol w="2585890">
                  <a:extLst>
                    <a:ext uri="{9D8B030D-6E8A-4147-A177-3AD203B41FA5}">
                      <a16:colId xmlns:a16="http://schemas.microsoft.com/office/drawing/2014/main" val="20000"/>
                    </a:ext>
                  </a:extLst>
                </a:gridCol>
                <a:gridCol w="2886718">
                  <a:extLst>
                    <a:ext uri="{9D8B030D-6E8A-4147-A177-3AD203B41FA5}">
                      <a16:colId xmlns:a16="http://schemas.microsoft.com/office/drawing/2014/main" val="20001"/>
                    </a:ext>
                  </a:extLst>
                </a:gridCol>
              </a:tblGrid>
              <a:tr h="361100">
                <a:tc>
                  <a:txBody>
                    <a:bodyPr/>
                    <a:lstStyle/>
                    <a:p>
                      <a:r>
                        <a:rPr lang="en-US" sz="1400" dirty="0"/>
                        <a:t>Regulation No.</a:t>
                      </a:r>
                      <a:endParaRPr lang="en-US" sz="1400" b="1" dirty="0">
                        <a:solidFill>
                          <a:srgbClr val="000000"/>
                        </a:solidFill>
                      </a:endParaRPr>
                    </a:p>
                  </a:txBody>
                  <a:tcPr/>
                </a:tc>
                <a:tc>
                  <a:txBody>
                    <a:bodyPr/>
                    <a:lstStyle/>
                    <a:p>
                      <a:r>
                        <a:rPr lang="en-US" sz="1400" dirty="0"/>
                        <a:t>Requirement</a:t>
                      </a:r>
                      <a:endParaRPr lang="en-US" sz="1400" b="1" dirty="0">
                        <a:solidFill>
                          <a:srgbClr val="000000"/>
                        </a:solidFill>
                      </a:endParaRPr>
                    </a:p>
                  </a:txBody>
                  <a:tcPr/>
                </a:tc>
                <a:extLst>
                  <a:ext uri="{0D108BD9-81ED-4DB2-BD59-A6C34878D82A}">
                    <a16:rowId xmlns:a16="http://schemas.microsoft.com/office/drawing/2014/main" val="10000"/>
                  </a:ext>
                </a:extLst>
              </a:tr>
              <a:tr h="118532">
                <a:tc gridSpan="2">
                  <a:txBody>
                    <a:bodyPr/>
                    <a:lstStyle/>
                    <a:p>
                      <a:pPr algn="ctr"/>
                      <a:r>
                        <a:rPr lang="en-US" sz="1400" baseline="0" dirty="0"/>
                        <a:t>Ingredient </a:t>
                      </a:r>
                      <a:r>
                        <a:rPr lang="en-US" sz="1400" dirty="0"/>
                        <a:t>Labeling</a:t>
                      </a:r>
                      <a:endParaRPr lang="en-US" sz="1400" b="1" dirty="0">
                        <a:solidFill>
                          <a:srgbClr val="000000"/>
                        </a:solidFill>
                      </a:endParaRPr>
                    </a:p>
                  </a:txBody>
                  <a:tcPr>
                    <a:solidFill>
                      <a:schemeClr val="bg1">
                        <a:alpha val="20000"/>
                      </a:schemeClr>
                    </a:solidFill>
                  </a:tcPr>
                </a:tc>
                <a:tc hMerge="1">
                  <a:txBody>
                    <a:bodyPr/>
                    <a:lstStyle/>
                    <a:p>
                      <a:endParaRPr lang="en-US"/>
                    </a:p>
                  </a:txBody>
                  <a:tcPr/>
                </a:tc>
                <a:extLst>
                  <a:ext uri="{0D108BD9-81ED-4DB2-BD59-A6C34878D82A}">
                    <a16:rowId xmlns:a16="http://schemas.microsoft.com/office/drawing/2014/main" val="10001"/>
                  </a:ext>
                </a:extLst>
              </a:tr>
              <a:tr h="397093">
                <a:tc>
                  <a:txBody>
                    <a:bodyPr/>
                    <a:lstStyle/>
                    <a:p>
                      <a:r>
                        <a:rPr lang="en-US" sz="1200" dirty="0"/>
                        <a:t>FSS(PL)</a:t>
                      </a:r>
                      <a:r>
                        <a:rPr lang="en-US" sz="1200" baseline="0" dirty="0"/>
                        <a:t> 2011 -</a:t>
                      </a:r>
                    </a:p>
                    <a:p>
                      <a:r>
                        <a:rPr lang="en-US" sz="1200" baseline="0" dirty="0"/>
                        <a:t>[ 2.4.5: (24) (25)  (28 )(29)</a:t>
                      </a:r>
                      <a:endParaRPr lang="en-US" sz="1200" b="1" dirty="0"/>
                    </a:p>
                  </a:txBody>
                  <a:tcPr/>
                </a:tc>
                <a:tc>
                  <a:txBody>
                    <a:bodyPr/>
                    <a:lstStyle/>
                    <a:p>
                      <a:r>
                        <a:rPr lang="en-US" sz="1200" dirty="0"/>
                        <a:t>Contains artificial sweetener</a:t>
                      </a:r>
                      <a:endParaRPr lang="en-US" sz="1200" b="1" dirty="0"/>
                    </a:p>
                  </a:txBody>
                  <a:tcPr>
                    <a:solidFill>
                      <a:schemeClr val="accent4">
                        <a:lumMod val="60000"/>
                        <a:lumOff val="40000"/>
                      </a:schemeClr>
                    </a:solidFill>
                  </a:tcPr>
                </a:tc>
                <a:extLst>
                  <a:ext uri="{0D108BD9-81ED-4DB2-BD59-A6C34878D82A}">
                    <a16:rowId xmlns:a16="http://schemas.microsoft.com/office/drawing/2014/main" val="10002"/>
                  </a:ext>
                </a:extLst>
              </a:tr>
              <a:tr h="419612">
                <a:tc>
                  <a:txBody>
                    <a:bodyPr/>
                    <a:lstStyle/>
                    <a:p>
                      <a:r>
                        <a:rPr lang="en-US" sz="1200" dirty="0"/>
                        <a:t>FSS (PL) 2011 - (27)</a:t>
                      </a:r>
                      <a:endParaRPr lang="en-US" sz="1200" b="1" dirty="0"/>
                    </a:p>
                  </a:txBody>
                  <a:tcPr>
                    <a:solidFill>
                      <a:srgbClr val="FFFFFF">
                        <a:alpha val="20000"/>
                      </a:srgbClr>
                    </a:solidFill>
                  </a:tcPr>
                </a:tc>
                <a:tc>
                  <a:txBody>
                    <a:bodyPr/>
                    <a:lstStyle/>
                    <a:p>
                      <a:r>
                        <a:rPr lang="en-US" sz="1200" dirty="0"/>
                        <a:t>Not for phenylketonurics</a:t>
                      </a:r>
                      <a:endParaRPr lang="en-US" sz="1200" b="1" dirty="0"/>
                    </a:p>
                  </a:txBody>
                  <a:tcPr>
                    <a:solidFill>
                      <a:schemeClr val="accent4">
                        <a:lumMod val="60000"/>
                        <a:lumOff val="40000"/>
                      </a:schemeClr>
                    </a:solidFill>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a:xfrm>
            <a:off x="3779912" y="6520259"/>
            <a:ext cx="2133600" cy="365125"/>
          </a:xfrm>
        </p:spPr>
        <p:txBody>
          <a:bodyPr/>
          <a:lstStyle/>
          <a:p>
            <a:fld id="{9B441236-4707-B342-88D0-23B2CF2BA6BC}" type="slidenum">
              <a:rPr lang="en-US" smtClean="0"/>
              <a:pPr/>
              <a:t>222</a:t>
            </a:fld>
            <a:endParaRPr lang="en-US"/>
          </a:p>
        </p:txBody>
      </p:sp>
      <p:pic>
        <p:nvPicPr>
          <p:cNvPr id="14" name="Picture 13"/>
          <p:cNvPicPr>
            <a:picLocks noChangeAspect="1"/>
          </p:cNvPicPr>
          <p:nvPr/>
        </p:nvPicPr>
        <p:blipFill>
          <a:blip r:embed="rId3" cstate="print"/>
          <a:stretch>
            <a:fillRect/>
          </a:stretch>
        </p:blipFill>
        <p:spPr>
          <a:xfrm>
            <a:off x="2863816" y="1911216"/>
            <a:ext cx="2832097" cy="2898009"/>
          </a:xfrm>
          <a:prstGeom prst="rect">
            <a:avLst/>
          </a:prstGeom>
        </p:spPr>
      </p:pic>
      <p:sp>
        <p:nvSpPr>
          <p:cNvPr id="20" name="Rounded Rectangle 19"/>
          <p:cNvSpPr/>
          <p:nvPr/>
        </p:nvSpPr>
        <p:spPr>
          <a:xfrm>
            <a:off x="3066184" y="2539410"/>
            <a:ext cx="2479190" cy="2064577"/>
          </a:xfrm>
          <a:prstGeom prst="roundRect">
            <a:avLst/>
          </a:prstGeom>
          <a:solidFill>
            <a:srgbClr val="EDEDED"/>
          </a:solidFill>
        </p:spPr>
        <p:style>
          <a:lnRef idx="1">
            <a:schemeClr val="accent3"/>
          </a:lnRef>
          <a:fillRef idx="2">
            <a:schemeClr val="accent3"/>
          </a:fillRef>
          <a:effectRef idx="1">
            <a:schemeClr val="accent3"/>
          </a:effectRef>
          <a:fontRef idx="minor">
            <a:schemeClr val="dk1"/>
          </a:fontRef>
        </p:style>
        <p:txBody>
          <a:bodyPr rtlCol="0" anchor="ctr"/>
          <a:lstStyle/>
          <a:p>
            <a:r>
              <a:rPr lang="en-US" sz="1200" b="1" dirty="0"/>
              <a:t>Ingredients: Whey protein, blend isolate, whey protein hydrolysates, xanthan gum (INS 415), Aspartame (INS 951)</a:t>
            </a:r>
          </a:p>
          <a:p>
            <a:endParaRPr lang="en-US" sz="1050" b="1" dirty="0"/>
          </a:p>
          <a:p>
            <a:pPr>
              <a:lnSpc>
                <a:spcPct val="80000"/>
              </a:lnSpc>
            </a:pPr>
            <a:r>
              <a:rPr lang="en-US" sz="1050" b="1" dirty="0">
                <a:solidFill>
                  <a:srgbClr val="FF0000"/>
                </a:solidFill>
              </a:rPr>
              <a:t>CONTAINS ARTIFICIAL SWEETENER</a:t>
            </a:r>
            <a:r>
              <a:rPr lang="en-US" sz="1050" b="1" dirty="0"/>
              <a:t>.</a:t>
            </a:r>
          </a:p>
          <a:p>
            <a:pPr>
              <a:lnSpc>
                <a:spcPct val="80000"/>
              </a:lnSpc>
            </a:pPr>
            <a:endParaRPr lang="en-US" sz="1050" b="1" dirty="0"/>
          </a:p>
          <a:p>
            <a:pPr>
              <a:lnSpc>
                <a:spcPct val="80000"/>
              </a:lnSpc>
            </a:pPr>
            <a:r>
              <a:rPr lang="en-US" sz="1050" b="1" dirty="0"/>
              <a:t>NOT RECOMMENDED FOR CHILDREN’</a:t>
            </a:r>
          </a:p>
          <a:p>
            <a:pPr>
              <a:lnSpc>
                <a:spcPct val="80000"/>
              </a:lnSpc>
            </a:pPr>
            <a:r>
              <a:rPr lang="en-US" sz="1050" b="1" dirty="0">
                <a:solidFill>
                  <a:srgbClr val="FF0000"/>
                </a:solidFill>
              </a:rPr>
              <a:t>NOT FOR PHENYLKETONURICS</a:t>
            </a:r>
          </a:p>
          <a:p>
            <a:endParaRPr lang="en-US" sz="1050" b="1" dirty="0"/>
          </a:p>
          <a:p>
            <a:r>
              <a:rPr lang="en-US" sz="1050" b="1" dirty="0"/>
              <a:t>CONTAINS ARTIFICIAL SWEETENER FOR CALORIE CONSCIOUS </a:t>
            </a:r>
          </a:p>
        </p:txBody>
      </p:sp>
      <p:sp>
        <p:nvSpPr>
          <p:cNvPr id="12" name="Rectangle 11"/>
          <p:cNvSpPr/>
          <p:nvPr/>
        </p:nvSpPr>
        <p:spPr>
          <a:xfrm>
            <a:off x="283449" y="928678"/>
            <a:ext cx="8577102" cy="738664"/>
          </a:xfrm>
          <a:prstGeom prst="rect">
            <a:avLst/>
          </a:prstGeom>
          <a:noFill/>
          <a:scene3d>
            <a:camera prst="orthographicFront"/>
            <a:lightRig rig="threePt" dir="t"/>
          </a:scene3d>
          <a:sp3d>
            <a:bevelT w="114300" prst="artDeco"/>
          </a:sp3d>
        </p:spPr>
        <p:txBody>
          <a:bodyPr wrap="square">
            <a:spAutoFit/>
          </a:bodyPr>
          <a:lstStyle/>
          <a:p>
            <a:pPr algn="ctr"/>
            <a:r>
              <a:rPr lang="en-US" sz="2100" b="1" dirty="0">
                <a:latin typeface="Arial Black" panose="020B0A04020102020204" pitchFamily="34" charset="0"/>
                <a:cs typeface="Arial" panose="020B0604020202020204" pitchFamily="34" charset="0"/>
              </a:rPr>
              <a:t>7.0  Support Services </a:t>
            </a:r>
          </a:p>
          <a:p>
            <a:pPr algn="ctr"/>
            <a:r>
              <a:rPr lang="en-US" sz="2100" b="1" dirty="0">
                <a:latin typeface="Arial Black" panose="020B0A04020102020204" pitchFamily="34" charset="0"/>
                <a:cs typeface="Arial" panose="020B0604020202020204" pitchFamily="34" charset="0"/>
              </a:rPr>
              <a:t>7.9  Product Information &amp; Consumer Awareness</a:t>
            </a:r>
            <a:endParaRPr lang="en-IN" sz="2100" dirty="0">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56447335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03AF424-9C0F-8948-B940-189689F0CC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122" y="2394279"/>
            <a:ext cx="4862181" cy="3879035"/>
          </a:xfrm>
          <a:prstGeom prst="rect">
            <a:avLst/>
          </a:prstGeom>
        </p:spPr>
      </p:pic>
      <p:sp>
        <p:nvSpPr>
          <p:cNvPr id="2" name="Slide Number Placeholder 1"/>
          <p:cNvSpPr>
            <a:spLocks noGrp="1"/>
          </p:cNvSpPr>
          <p:nvPr>
            <p:ph type="sldNum" sz="quarter" idx="12"/>
          </p:nvPr>
        </p:nvSpPr>
        <p:spPr/>
        <p:txBody>
          <a:bodyPr/>
          <a:lstStyle/>
          <a:p>
            <a:fld id="{9B441236-4707-B342-88D0-23B2CF2BA6BC}" type="slidenum">
              <a:rPr lang="en-US" smtClean="0"/>
              <a:pPr/>
              <a:t>223</a:t>
            </a:fld>
            <a:endParaRPr lang="en-US"/>
          </a:p>
        </p:txBody>
      </p:sp>
      <p:sp>
        <p:nvSpPr>
          <p:cNvPr id="8" name="TextBox 7"/>
          <p:cNvSpPr txBox="1"/>
          <p:nvPr/>
        </p:nvSpPr>
        <p:spPr>
          <a:xfrm>
            <a:off x="539552" y="1376010"/>
            <a:ext cx="6912768" cy="911019"/>
          </a:xfrm>
          <a:prstGeom prst="rect">
            <a:avLst/>
          </a:prstGeom>
          <a:solidFill>
            <a:schemeClr val="bg1"/>
          </a:solidFill>
          <a:ln>
            <a:solidFill>
              <a:srgbClr val="FFFFFF"/>
            </a:solidFill>
          </a:ln>
        </p:spPr>
        <p:txBody>
          <a:bodyPr wrap="square" rtlCol="0">
            <a:spAutoFit/>
          </a:bodyPr>
          <a:lstStyle/>
          <a:p>
            <a:pPr>
              <a:lnSpc>
                <a:spcPct val="140000"/>
              </a:lnSpc>
            </a:pPr>
            <a:r>
              <a:rPr lang="en-US" sz="2000" b="1" dirty="0"/>
              <a:t>7.9.1 Product Information &amp;</a:t>
            </a:r>
            <a:r>
              <a:rPr lang="en-GB" sz="2000" b="1" dirty="0"/>
              <a:t>Labelling on Principal Display Panel</a:t>
            </a:r>
          </a:p>
          <a:p>
            <a:pPr>
              <a:lnSpc>
                <a:spcPct val="140000"/>
              </a:lnSpc>
            </a:pPr>
            <a:r>
              <a:rPr lang="en-US" b="1" dirty="0">
                <a:ln w="10541" cmpd="sng">
                  <a:solidFill>
                    <a:schemeClr val="accent1">
                      <a:shade val="88000"/>
                      <a:satMod val="110000"/>
                    </a:schemeClr>
                  </a:solidFill>
                  <a:prstDash val="solid"/>
                </a:ln>
                <a:solidFill>
                  <a:srgbClr val="002060"/>
                </a:solidFill>
              </a:rPr>
              <a:t>7.9.1.5 List of Ingredients : Declaration of Allergens</a:t>
            </a:r>
          </a:p>
        </p:txBody>
      </p:sp>
      <p:graphicFrame>
        <p:nvGraphicFramePr>
          <p:cNvPr id="11" name="Table 10"/>
          <p:cNvGraphicFramePr>
            <a:graphicFrameLocks noGrp="1"/>
          </p:cNvGraphicFramePr>
          <p:nvPr>
            <p:extLst>
              <p:ext uri="{D42A27DB-BD31-4B8C-83A1-F6EECF244321}">
                <p14:modId xmlns:p14="http://schemas.microsoft.com/office/powerpoint/2010/main" val="614982048"/>
              </p:ext>
            </p:extLst>
          </p:nvPr>
        </p:nvGraphicFramePr>
        <p:xfrm>
          <a:off x="5456536" y="2276872"/>
          <a:ext cx="3147912" cy="1188720"/>
        </p:xfrm>
        <a:graphic>
          <a:graphicData uri="http://schemas.openxmlformats.org/drawingml/2006/table">
            <a:tbl>
              <a:tblPr firstRow="1" bandRow="1">
                <a:tableStyleId>{D27102A9-8310-4765-A935-A1911B00CA55}</a:tableStyleId>
              </a:tblPr>
              <a:tblGrid>
                <a:gridCol w="3147912">
                  <a:extLst>
                    <a:ext uri="{9D8B030D-6E8A-4147-A177-3AD203B41FA5}">
                      <a16:colId xmlns:a16="http://schemas.microsoft.com/office/drawing/2014/main" val="20000"/>
                    </a:ext>
                  </a:extLst>
                </a:gridCol>
              </a:tblGrid>
              <a:tr h="337096">
                <a:tc>
                  <a:txBody>
                    <a:bodyPr/>
                    <a:lstStyle/>
                    <a:p>
                      <a:pPr algn="l"/>
                      <a:r>
                        <a:rPr lang="en-US" sz="1800" baseline="0" dirty="0"/>
                        <a:t>Ingredients: </a:t>
                      </a:r>
                    </a:p>
                  </a:txBody>
                  <a:tcPr marL="68580" marR="68580"/>
                </a:tc>
                <a:extLst>
                  <a:ext uri="{0D108BD9-81ED-4DB2-BD59-A6C34878D82A}">
                    <a16:rowId xmlns:a16="http://schemas.microsoft.com/office/drawing/2014/main" val="10000"/>
                  </a:ext>
                </a:extLst>
              </a:tr>
              <a:tr h="49267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a:t>Whey</a:t>
                      </a:r>
                      <a:r>
                        <a:rPr lang="en-US" sz="1400" b="0" baseline="0" dirty="0"/>
                        <a:t> protein, </a:t>
                      </a:r>
                      <a:r>
                        <a:rPr lang="en-US" sz="1400" b="1" baseline="0" dirty="0"/>
                        <a:t>soy lecithin </a:t>
                      </a:r>
                      <a:r>
                        <a:rPr lang="en-US" sz="1400" b="0" baseline="0" dirty="0"/>
                        <a:t>(INS 322), </a:t>
                      </a:r>
                      <a:r>
                        <a:rPr lang="en-US" sz="1400" b="0" baseline="0" dirty="0" err="1"/>
                        <a:t>xanthan</a:t>
                      </a:r>
                      <a:r>
                        <a:rPr lang="en-US" sz="1400" b="0" baseline="0" dirty="0"/>
                        <a:t> gum (INS 415)</a:t>
                      </a:r>
                      <a:endParaRPr lang="en-US" sz="1400" b="0" dirty="0"/>
                    </a:p>
                  </a:txBody>
                  <a:tcPr marL="68580" marR="68580"/>
                </a:tc>
                <a:extLst>
                  <a:ext uri="{0D108BD9-81ED-4DB2-BD59-A6C34878D82A}">
                    <a16:rowId xmlns:a16="http://schemas.microsoft.com/office/drawing/2014/main" val="10001"/>
                  </a:ext>
                </a:extLst>
              </a:tr>
              <a:tr h="285234">
                <a:tc>
                  <a:txBody>
                    <a:bodyPr/>
                    <a:lstStyle/>
                    <a:p>
                      <a:pPr algn="l"/>
                      <a:r>
                        <a:rPr lang="en-US" sz="1400" b="0" dirty="0"/>
                        <a:t>Ingredient marked in </a:t>
                      </a:r>
                      <a:r>
                        <a:rPr lang="en-US" sz="1400" b="1" dirty="0"/>
                        <a:t>bold</a:t>
                      </a:r>
                    </a:p>
                  </a:txBody>
                  <a:tcPr marL="68580" marR="68580"/>
                </a:tc>
                <a:extLst>
                  <a:ext uri="{0D108BD9-81ED-4DB2-BD59-A6C34878D82A}">
                    <a16:rowId xmlns:a16="http://schemas.microsoft.com/office/drawing/2014/main" val="10002"/>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762150421"/>
              </p:ext>
            </p:extLst>
          </p:nvPr>
        </p:nvGraphicFramePr>
        <p:xfrm>
          <a:off x="5472632" y="3587679"/>
          <a:ext cx="3147912" cy="1209245"/>
        </p:xfrm>
        <a:graphic>
          <a:graphicData uri="http://schemas.openxmlformats.org/drawingml/2006/table">
            <a:tbl>
              <a:tblPr firstRow="1" bandRow="1">
                <a:tableStyleId>{D27102A9-8310-4765-A935-A1911B00CA55}</a:tableStyleId>
              </a:tblPr>
              <a:tblGrid>
                <a:gridCol w="3147912">
                  <a:extLst>
                    <a:ext uri="{9D8B030D-6E8A-4147-A177-3AD203B41FA5}">
                      <a16:colId xmlns:a16="http://schemas.microsoft.com/office/drawing/2014/main" val="20000"/>
                    </a:ext>
                  </a:extLst>
                </a:gridCol>
              </a:tblGrid>
              <a:tr h="360040">
                <a:tc>
                  <a:txBody>
                    <a:bodyPr/>
                    <a:lstStyle/>
                    <a:p>
                      <a:pPr algn="l"/>
                      <a:r>
                        <a:rPr lang="en-US" sz="1800" baseline="0" dirty="0"/>
                        <a:t>Ingredients: </a:t>
                      </a:r>
                    </a:p>
                  </a:txBody>
                  <a:tcPr marL="68580" marR="68580"/>
                </a:tc>
                <a:extLst>
                  <a:ext uri="{0D108BD9-81ED-4DB2-BD59-A6C34878D82A}">
                    <a16:rowId xmlns:a16="http://schemas.microsoft.com/office/drawing/2014/main" val="10000"/>
                  </a:ext>
                </a:extLst>
              </a:tr>
              <a:tr h="53868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a:t>Whey</a:t>
                      </a:r>
                      <a:r>
                        <a:rPr lang="en-US" sz="1400" b="0" baseline="0" dirty="0"/>
                        <a:t> protein</a:t>
                      </a:r>
                      <a:r>
                        <a:rPr lang="en-US" sz="1400" b="1" i="1" baseline="0" dirty="0"/>
                        <a:t>, </a:t>
                      </a:r>
                      <a:r>
                        <a:rPr lang="en-US" sz="1400" b="0" i="0" u="sng" baseline="0" dirty="0"/>
                        <a:t>soy lecithin </a:t>
                      </a:r>
                      <a:r>
                        <a:rPr lang="en-US" sz="1400" b="0" baseline="0" dirty="0"/>
                        <a:t>(INS 322), xanthan gum (INS 415)</a:t>
                      </a:r>
                      <a:endParaRPr lang="en-US" sz="1400" b="0" dirty="0"/>
                    </a:p>
                  </a:txBody>
                  <a:tcPr marL="68580" marR="68580"/>
                </a:tc>
                <a:extLst>
                  <a:ext uri="{0D108BD9-81ED-4DB2-BD59-A6C34878D82A}">
                    <a16:rowId xmlns:a16="http://schemas.microsoft.com/office/drawing/2014/main" val="10001"/>
                  </a:ext>
                </a:extLst>
              </a:tr>
              <a:tr h="177424">
                <a:tc>
                  <a:txBody>
                    <a:bodyPr/>
                    <a:lstStyle/>
                    <a:p>
                      <a:pPr algn="l"/>
                      <a:r>
                        <a:rPr lang="en-US" sz="1400" b="0" dirty="0"/>
                        <a:t>Ingredient </a:t>
                      </a:r>
                      <a:r>
                        <a:rPr lang="en-US" sz="1400" b="1" dirty="0"/>
                        <a:t>underlined</a:t>
                      </a:r>
                    </a:p>
                  </a:txBody>
                  <a:tcPr marL="68580" marR="68580"/>
                </a:tc>
                <a:extLst>
                  <a:ext uri="{0D108BD9-81ED-4DB2-BD59-A6C34878D82A}">
                    <a16:rowId xmlns:a16="http://schemas.microsoft.com/office/drawing/2014/main" val="10002"/>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3745295597"/>
              </p:ext>
            </p:extLst>
          </p:nvPr>
        </p:nvGraphicFramePr>
        <p:xfrm>
          <a:off x="5456536" y="4904174"/>
          <a:ext cx="3147912" cy="1207498"/>
        </p:xfrm>
        <a:graphic>
          <a:graphicData uri="http://schemas.openxmlformats.org/drawingml/2006/table">
            <a:tbl>
              <a:tblPr firstRow="1" bandRow="1">
                <a:tableStyleId>{D27102A9-8310-4765-A935-A1911B00CA55}</a:tableStyleId>
              </a:tblPr>
              <a:tblGrid>
                <a:gridCol w="3147912">
                  <a:extLst>
                    <a:ext uri="{9D8B030D-6E8A-4147-A177-3AD203B41FA5}">
                      <a16:colId xmlns:a16="http://schemas.microsoft.com/office/drawing/2014/main" val="20000"/>
                    </a:ext>
                  </a:extLst>
                </a:gridCol>
              </a:tblGrid>
              <a:tr h="304802">
                <a:tc>
                  <a:txBody>
                    <a:bodyPr/>
                    <a:lstStyle/>
                    <a:p>
                      <a:pPr algn="l"/>
                      <a:r>
                        <a:rPr lang="en-US" sz="1800" baseline="0" dirty="0"/>
                        <a:t>Ingredients: </a:t>
                      </a:r>
                    </a:p>
                  </a:txBody>
                  <a:tcPr marL="68580" marR="68580"/>
                </a:tc>
                <a:extLst>
                  <a:ext uri="{0D108BD9-81ED-4DB2-BD59-A6C34878D82A}">
                    <a16:rowId xmlns:a16="http://schemas.microsoft.com/office/drawing/2014/main" val="10000"/>
                  </a:ext>
                </a:extLst>
              </a:tr>
              <a:tr h="53693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a:t>Whey</a:t>
                      </a:r>
                      <a:r>
                        <a:rPr lang="en-US" sz="1400" b="0" baseline="0" dirty="0"/>
                        <a:t> protein</a:t>
                      </a:r>
                      <a:r>
                        <a:rPr lang="en-US" sz="1400" b="1" i="1" baseline="0" dirty="0"/>
                        <a:t>, </a:t>
                      </a:r>
                      <a:r>
                        <a:rPr lang="en-US" sz="1400" b="0" i="0" u="none" baseline="0" dirty="0"/>
                        <a:t>soy lecithin </a:t>
                      </a:r>
                      <a:r>
                        <a:rPr lang="en-US" sz="1400" b="0" baseline="0" dirty="0"/>
                        <a:t>(INS 322), xanthan gum (INS 415)</a:t>
                      </a:r>
                      <a:endParaRPr lang="en-US" sz="1400" b="0" dirty="0"/>
                    </a:p>
                  </a:txBody>
                  <a:tcPr marL="68580" marR="68580"/>
                </a:tc>
                <a:extLst>
                  <a:ext uri="{0D108BD9-81ED-4DB2-BD59-A6C34878D82A}">
                    <a16:rowId xmlns:a16="http://schemas.microsoft.com/office/drawing/2014/main" val="10001"/>
                  </a:ext>
                </a:extLst>
              </a:tr>
              <a:tr h="216024">
                <a:tc>
                  <a:txBody>
                    <a:bodyPr/>
                    <a:lstStyle/>
                    <a:p>
                      <a:pPr algn="l"/>
                      <a:r>
                        <a:rPr lang="en-US" sz="1400" b="1" dirty="0"/>
                        <a:t>Contains</a:t>
                      </a:r>
                      <a:r>
                        <a:rPr lang="en-US" sz="1400" b="1" baseline="0" dirty="0"/>
                        <a:t> soy derivatives</a:t>
                      </a:r>
                      <a:endParaRPr lang="en-US" sz="1400" b="1" dirty="0"/>
                    </a:p>
                  </a:txBody>
                  <a:tcPr marL="68580" marR="68580"/>
                </a:tc>
                <a:extLst>
                  <a:ext uri="{0D108BD9-81ED-4DB2-BD59-A6C34878D82A}">
                    <a16:rowId xmlns:a16="http://schemas.microsoft.com/office/drawing/2014/main" val="10002"/>
                  </a:ext>
                </a:extLst>
              </a:tr>
            </a:tbl>
          </a:graphicData>
        </a:graphic>
      </p:graphicFrame>
      <p:sp>
        <p:nvSpPr>
          <p:cNvPr id="18" name="Rectangle 17"/>
          <p:cNvSpPr/>
          <p:nvPr/>
        </p:nvSpPr>
        <p:spPr>
          <a:xfrm>
            <a:off x="323528" y="530096"/>
            <a:ext cx="8280920" cy="738664"/>
          </a:xfrm>
          <a:prstGeom prst="rect">
            <a:avLst/>
          </a:prstGeom>
          <a:noFill/>
          <a:scene3d>
            <a:camera prst="orthographicFront"/>
            <a:lightRig rig="threePt" dir="t"/>
          </a:scene3d>
          <a:sp3d>
            <a:bevelT w="114300" prst="artDeco"/>
          </a:sp3d>
        </p:spPr>
        <p:txBody>
          <a:bodyPr wrap="square">
            <a:spAutoFit/>
          </a:bodyPr>
          <a:lstStyle/>
          <a:p>
            <a:pPr algn="ctr"/>
            <a:r>
              <a:rPr lang="en-US" sz="2100" b="1" dirty="0"/>
              <a:t>7.0  Support Services </a:t>
            </a:r>
          </a:p>
          <a:p>
            <a:pPr algn="ctr"/>
            <a:r>
              <a:rPr lang="en-US" sz="2100" b="1" dirty="0"/>
              <a:t>7.9  Product Information &amp; Consumer Awareness</a:t>
            </a:r>
            <a:endParaRPr lang="en-IN" sz="2100" dirty="0"/>
          </a:p>
        </p:txBody>
      </p:sp>
    </p:spTree>
    <p:extLst>
      <p:ext uri="{BB962C8B-B14F-4D97-AF65-F5344CB8AC3E}">
        <p14:creationId xmlns:p14="http://schemas.microsoft.com/office/powerpoint/2010/main" val="91301837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3238503"/>
              </p:ext>
            </p:extLst>
          </p:nvPr>
        </p:nvGraphicFramePr>
        <p:xfrm>
          <a:off x="290128" y="1921740"/>
          <a:ext cx="8443663" cy="4452854"/>
        </p:xfrm>
        <a:graphic>
          <a:graphicData uri="http://schemas.openxmlformats.org/drawingml/2006/table">
            <a:tbl>
              <a:tblPr firstRow="1" bandRow="1">
                <a:tableStyleId>{85BE263C-DBD7-4A20-BB59-AAB30ACAA65A}</a:tableStyleId>
              </a:tblPr>
              <a:tblGrid>
                <a:gridCol w="2265647">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gridCol w="1872208">
                  <a:extLst>
                    <a:ext uri="{9D8B030D-6E8A-4147-A177-3AD203B41FA5}">
                      <a16:colId xmlns:a16="http://schemas.microsoft.com/office/drawing/2014/main" val="20003"/>
                    </a:ext>
                  </a:extLst>
                </a:gridCol>
                <a:gridCol w="3585728">
                  <a:extLst>
                    <a:ext uri="{9D8B030D-6E8A-4147-A177-3AD203B41FA5}">
                      <a16:colId xmlns:a16="http://schemas.microsoft.com/office/drawing/2014/main" val="20004"/>
                    </a:ext>
                  </a:extLst>
                </a:gridCol>
              </a:tblGrid>
              <a:tr h="334382">
                <a:tc>
                  <a:txBody>
                    <a:bodyPr/>
                    <a:lstStyle/>
                    <a:p>
                      <a:r>
                        <a:rPr lang="en-US" sz="1400" dirty="0"/>
                        <a:t>Clause No.</a:t>
                      </a:r>
                      <a:endParaRPr lang="en-US" sz="1400" b="1" dirty="0">
                        <a:solidFill>
                          <a:schemeClr val="tx1"/>
                        </a:solidFill>
                      </a:endParaRPr>
                    </a:p>
                  </a:txBody>
                  <a:tcPr>
                    <a:solidFill>
                      <a:schemeClr val="accent3">
                        <a:lumMod val="50000"/>
                      </a:schemeClr>
                    </a:solidFill>
                  </a:tcPr>
                </a:tc>
                <a:tc>
                  <a:txBody>
                    <a:bodyPr/>
                    <a:lstStyle/>
                    <a:p>
                      <a:r>
                        <a:rPr lang="en-US" sz="1400" dirty="0"/>
                        <a:t>No</a:t>
                      </a:r>
                      <a:endParaRPr lang="en-US" sz="1400" b="1" dirty="0">
                        <a:solidFill>
                          <a:schemeClr val="tx1"/>
                        </a:solidFill>
                      </a:endParaRPr>
                    </a:p>
                  </a:txBody>
                  <a:tcPr>
                    <a:solidFill>
                      <a:schemeClr val="accent3">
                        <a:lumMod val="50000"/>
                      </a:schemeClr>
                    </a:solidFill>
                  </a:tcPr>
                </a:tc>
                <a:tc>
                  <a:txBody>
                    <a:bodyPr/>
                    <a:lstStyle/>
                    <a:p>
                      <a:r>
                        <a:rPr lang="en-US" sz="1400" dirty="0"/>
                        <a:t>Requirement</a:t>
                      </a:r>
                      <a:endParaRPr lang="en-US" sz="1400" b="1" dirty="0">
                        <a:solidFill>
                          <a:schemeClr val="tx1"/>
                        </a:solidFill>
                      </a:endParaRPr>
                    </a:p>
                  </a:txBody>
                  <a:tcPr>
                    <a:solidFill>
                      <a:schemeClr val="accent3">
                        <a:lumMod val="50000"/>
                      </a:schemeClr>
                    </a:solidFill>
                  </a:tcPr>
                </a:tc>
                <a:tc>
                  <a:txBody>
                    <a:bodyPr/>
                    <a:lstStyle/>
                    <a:p>
                      <a:r>
                        <a:rPr lang="en-US" sz="1400" dirty="0"/>
                        <a:t>Description</a:t>
                      </a:r>
                      <a:r>
                        <a:rPr lang="en-US" sz="1400" baseline="0" dirty="0"/>
                        <a:t> of requirement</a:t>
                      </a:r>
                      <a:endParaRPr lang="en-US" sz="1400" b="1" dirty="0">
                        <a:solidFill>
                          <a:schemeClr val="tx1"/>
                        </a:solidFill>
                      </a:endParaRPr>
                    </a:p>
                  </a:txBody>
                  <a:tcPr>
                    <a:solidFill>
                      <a:schemeClr val="accent3">
                        <a:lumMod val="50000"/>
                      </a:schemeClr>
                    </a:solidFill>
                  </a:tcPr>
                </a:tc>
                <a:extLst>
                  <a:ext uri="{0D108BD9-81ED-4DB2-BD59-A6C34878D82A}">
                    <a16:rowId xmlns:a16="http://schemas.microsoft.com/office/drawing/2014/main" val="10000"/>
                  </a:ext>
                </a:extLst>
              </a:tr>
              <a:tr h="121473">
                <a:tc>
                  <a:txBody>
                    <a:bodyPr/>
                    <a:lstStyle/>
                    <a:p>
                      <a:endParaRPr lang="en-US" sz="1000" b="1" dirty="0"/>
                    </a:p>
                  </a:txBody>
                  <a:tcPr/>
                </a:tc>
                <a:tc>
                  <a:txBody>
                    <a:bodyPr/>
                    <a:lstStyle/>
                    <a:p>
                      <a:endParaRPr lang="en-US" sz="1000" b="1" dirty="0"/>
                    </a:p>
                  </a:txBody>
                  <a:tcPr/>
                </a:tc>
                <a:tc>
                  <a:txBody>
                    <a:bodyPr/>
                    <a:lstStyle/>
                    <a:p>
                      <a:endParaRPr lang="en-IN" sz="1100" dirty="0"/>
                    </a:p>
                  </a:txBody>
                  <a:tcPr/>
                </a:tc>
                <a:tc>
                  <a:txBody>
                    <a:bodyPr/>
                    <a:lstStyle/>
                    <a:p>
                      <a:endParaRPr lang="en-US" sz="1000" b="1" dirty="0"/>
                    </a:p>
                  </a:txBody>
                  <a:tcPr/>
                </a:tc>
                <a:extLst>
                  <a:ext uri="{0D108BD9-81ED-4DB2-BD59-A6C34878D82A}">
                    <a16:rowId xmlns:a16="http://schemas.microsoft.com/office/drawing/2014/main" val="10001"/>
                  </a:ext>
                </a:extLst>
              </a:tr>
              <a:tr h="2944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FSS(PL)</a:t>
                      </a:r>
                      <a:r>
                        <a:rPr lang="en-US" sz="1400" baseline="0" dirty="0"/>
                        <a:t> 2011 - 2.2.2.3 (</a:t>
                      </a:r>
                      <a:r>
                        <a:rPr lang="en-US" sz="1400" baseline="0" dirty="0" err="1"/>
                        <a:t>i</a:t>
                      </a:r>
                      <a:r>
                        <a:rPr lang="en-US" sz="1400" baseline="0" dirty="0"/>
                        <a:t>)-(iii)</a:t>
                      </a:r>
                      <a:endParaRPr lang="en-US" sz="1400" b="0" dirty="0"/>
                    </a:p>
                  </a:txBody>
                  <a:tcPr/>
                </a:tc>
                <a:tc>
                  <a:txBody>
                    <a:bodyPr/>
                    <a:lstStyle/>
                    <a:p>
                      <a:r>
                        <a:rPr lang="en-US" sz="1400" b="0" dirty="0"/>
                        <a:t>7.9.2.1</a:t>
                      </a:r>
                    </a:p>
                  </a:txBody>
                  <a:tcPr/>
                </a:tc>
                <a:tc>
                  <a:txBody>
                    <a:bodyPr/>
                    <a:lstStyle/>
                    <a:p>
                      <a:r>
                        <a:rPr lang="en-US" sz="1400" dirty="0"/>
                        <a:t>Nutrition Labeling</a:t>
                      </a:r>
                      <a:endParaRPr lang="en-US" sz="1400" b="0" dirty="0"/>
                    </a:p>
                  </a:txBody>
                  <a:tcPr/>
                </a:tc>
                <a:tc>
                  <a:txBody>
                    <a:bodyPr/>
                    <a:lstStyle/>
                    <a:p>
                      <a:r>
                        <a:rPr lang="en-US" sz="1400" b="0" dirty="0"/>
                        <a:t>Serving References</a:t>
                      </a:r>
                    </a:p>
                  </a:txBody>
                  <a:tcPr/>
                </a:tc>
                <a:extLst>
                  <a:ext uri="{0D108BD9-81ED-4DB2-BD59-A6C34878D82A}">
                    <a16:rowId xmlns:a16="http://schemas.microsoft.com/office/drawing/2014/main" val="10002"/>
                  </a:ext>
                </a:extLst>
              </a:tr>
              <a:tr h="13632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00" b="0" dirty="0"/>
                    </a:p>
                  </a:txBody>
                  <a:tcPr/>
                </a:tc>
                <a:tc>
                  <a:txBody>
                    <a:bodyPr/>
                    <a:lstStyle/>
                    <a:p>
                      <a:endParaRPr lang="en-US" sz="1000" b="0" dirty="0"/>
                    </a:p>
                  </a:txBody>
                  <a:tcPr/>
                </a:tc>
                <a:tc>
                  <a:txBody>
                    <a:bodyPr/>
                    <a:lstStyle/>
                    <a:p>
                      <a:endParaRPr lang="en-US" sz="1000" b="0" dirty="0"/>
                    </a:p>
                  </a:txBody>
                  <a:tcPr/>
                </a:tc>
                <a:tc>
                  <a:txBody>
                    <a:bodyPr/>
                    <a:lstStyle/>
                    <a:p>
                      <a:endParaRPr lang="en-US" sz="1000" b="0" dirty="0"/>
                    </a:p>
                  </a:txBody>
                  <a:tcPr/>
                </a:tc>
                <a:extLst>
                  <a:ext uri="{0D108BD9-81ED-4DB2-BD59-A6C34878D82A}">
                    <a16:rowId xmlns:a16="http://schemas.microsoft.com/office/drawing/2014/main" val="10003"/>
                  </a:ext>
                </a:extLst>
              </a:tr>
              <a:tr h="39653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FSS(PL)</a:t>
                      </a:r>
                      <a:r>
                        <a:rPr lang="en-US" sz="1400" baseline="0" dirty="0">
                          <a:solidFill>
                            <a:schemeClr val="tx1"/>
                          </a:solidFill>
                        </a:rPr>
                        <a:t> 2011 - 2.2.2.3 (v)</a:t>
                      </a:r>
                      <a:endParaRPr lang="en-US" sz="1400" b="0" dirty="0">
                        <a:solidFill>
                          <a:schemeClr val="tx1"/>
                        </a:solidFill>
                      </a:endParaRPr>
                    </a:p>
                  </a:txBody>
                  <a:tcPr/>
                </a:tc>
                <a:tc>
                  <a:txBody>
                    <a:bodyPr/>
                    <a:lstStyle/>
                    <a:p>
                      <a:endParaRPr lang="en-US" sz="1400" b="0" dirty="0">
                        <a:solidFill>
                          <a:schemeClr val="tx1"/>
                        </a:solidFill>
                      </a:endParaRPr>
                    </a:p>
                  </a:txBody>
                  <a:tcPr/>
                </a:tc>
                <a:tc>
                  <a:txBody>
                    <a:bodyPr/>
                    <a:lstStyle/>
                    <a:p>
                      <a:pPr algn="l"/>
                      <a:r>
                        <a:rPr lang="en-US" sz="1400" dirty="0">
                          <a:solidFill>
                            <a:schemeClr val="tx1"/>
                          </a:solidFill>
                        </a:rPr>
                        <a:t>Nutrition   Information</a:t>
                      </a:r>
                      <a:endParaRPr lang="en-US" sz="1400" b="0" dirty="0">
                        <a:solidFill>
                          <a:schemeClr val="tx1"/>
                        </a:solidFill>
                      </a:endParaRPr>
                    </a:p>
                  </a:txBody>
                  <a:tcPr/>
                </a:tc>
                <a:tc>
                  <a:txBody>
                    <a:bodyPr/>
                    <a:lstStyle/>
                    <a:p>
                      <a:r>
                        <a:rPr lang="en-US" sz="1400" dirty="0">
                          <a:solidFill>
                            <a:schemeClr val="tx1"/>
                          </a:solidFill>
                        </a:rPr>
                        <a:t>Declaration per serving accompanied by weight</a:t>
                      </a:r>
                      <a:r>
                        <a:rPr lang="en-US" sz="1400" baseline="0" dirty="0">
                          <a:solidFill>
                            <a:schemeClr val="tx1"/>
                          </a:solidFill>
                        </a:rPr>
                        <a:t> or volume in mg or (ml)</a:t>
                      </a:r>
                      <a:endParaRPr lang="en-US" sz="1400" b="0" dirty="0">
                        <a:solidFill>
                          <a:schemeClr val="tx1"/>
                        </a:solidFill>
                      </a:endParaRPr>
                    </a:p>
                  </a:txBody>
                  <a:tcPr/>
                </a:tc>
                <a:extLst>
                  <a:ext uri="{0D108BD9-81ED-4DB2-BD59-A6C34878D82A}">
                    <a16:rowId xmlns:a16="http://schemas.microsoft.com/office/drawing/2014/main" val="10004"/>
                  </a:ext>
                </a:extLst>
              </a:tr>
              <a:tr h="16640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00" b="0" dirty="0">
                        <a:solidFill>
                          <a:schemeClr val="tx1"/>
                        </a:solidFill>
                      </a:endParaRPr>
                    </a:p>
                  </a:txBody>
                  <a:tcPr/>
                </a:tc>
                <a:tc>
                  <a:txBody>
                    <a:bodyPr/>
                    <a:lstStyle/>
                    <a:p>
                      <a:endParaRPr lang="en-US" sz="1000" b="0" dirty="0">
                        <a:solidFill>
                          <a:schemeClr val="tx1"/>
                        </a:solidFill>
                      </a:endParaRPr>
                    </a:p>
                  </a:txBody>
                  <a:tcPr/>
                </a:tc>
                <a:tc>
                  <a:txBody>
                    <a:bodyPr/>
                    <a:lstStyle/>
                    <a:p>
                      <a:endParaRPr lang="en-IN"/>
                    </a:p>
                  </a:txBody>
                  <a:tcPr/>
                </a:tc>
                <a:tc>
                  <a:txBody>
                    <a:bodyPr/>
                    <a:lstStyle/>
                    <a:p>
                      <a:endParaRPr lang="en-US" sz="1000" b="0" dirty="0">
                        <a:solidFill>
                          <a:schemeClr val="tx1"/>
                        </a:solidFill>
                      </a:endParaRPr>
                    </a:p>
                  </a:txBody>
                  <a:tcPr/>
                </a:tc>
                <a:extLst>
                  <a:ext uri="{0D108BD9-81ED-4DB2-BD59-A6C34878D82A}">
                    <a16:rowId xmlns:a16="http://schemas.microsoft.com/office/drawing/2014/main" val="10005"/>
                  </a:ext>
                </a:extLst>
              </a:tr>
              <a:tr h="3546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FSS(PL)</a:t>
                      </a:r>
                      <a:r>
                        <a:rPr lang="en-US" sz="1400" baseline="0" dirty="0">
                          <a:solidFill>
                            <a:schemeClr val="tx1"/>
                          </a:solidFill>
                        </a:rPr>
                        <a:t> 2011 - 2.2.2.3 (iv)</a:t>
                      </a:r>
                      <a:endParaRPr lang="en-US" sz="1400" b="0" dirty="0">
                        <a:solidFill>
                          <a:schemeClr val="tx1"/>
                        </a:solidFill>
                      </a:endParaRPr>
                    </a:p>
                    <a:p>
                      <a:endParaRPr lang="en-US" sz="1400" b="0" dirty="0"/>
                    </a:p>
                  </a:txBody>
                  <a:tcPr/>
                </a:tc>
                <a:tc>
                  <a:txBody>
                    <a:bodyPr/>
                    <a:lstStyle/>
                    <a:p>
                      <a:r>
                        <a:rPr lang="en-US" sz="1400" b="0" dirty="0"/>
                        <a:t>7.9.2.2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Nutrition</a:t>
                      </a:r>
                      <a:r>
                        <a:rPr lang="en-US" sz="1400" baseline="0" dirty="0"/>
                        <a:t> Information</a:t>
                      </a:r>
                      <a:endParaRPr lang="en-IN" sz="1400" dirty="0"/>
                    </a:p>
                  </a:txBody>
                  <a:tcPr/>
                </a:tc>
                <a:tc>
                  <a:txBody>
                    <a:bodyPr/>
                    <a:lstStyle/>
                    <a:p>
                      <a:r>
                        <a:rPr lang="en-US" sz="1400" b="0" dirty="0">
                          <a:solidFill>
                            <a:schemeClr val="tx1"/>
                          </a:solidFill>
                        </a:rPr>
                        <a:t>Amounts of  Vitamins and Minerals in Metric  Units</a:t>
                      </a:r>
                    </a:p>
                  </a:txBody>
                  <a:tcPr/>
                </a:tc>
                <a:extLst>
                  <a:ext uri="{0D108BD9-81ED-4DB2-BD59-A6C34878D82A}">
                    <a16:rowId xmlns:a16="http://schemas.microsoft.com/office/drawing/2014/main" val="10006"/>
                  </a:ext>
                </a:extLst>
              </a:tr>
              <a:tr h="12448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00" b="0" dirty="0"/>
                    </a:p>
                  </a:txBody>
                  <a:tcPr/>
                </a:tc>
                <a:tc>
                  <a:txBody>
                    <a:bodyPr/>
                    <a:lstStyle/>
                    <a:p>
                      <a:endParaRPr lang="en-US" sz="1000" b="0" dirty="0"/>
                    </a:p>
                  </a:txBody>
                  <a:tcPr/>
                </a:tc>
                <a:tc>
                  <a:txBody>
                    <a:bodyPr/>
                    <a:lstStyle/>
                    <a:p>
                      <a:endParaRPr lang="en-US" sz="1000" b="0" dirty="0"/>
                    </a:p>
                  </a:txBody>
                  <a:tcPr/>
                </a:tc>
                <a:tc>
                  <a:txBody>
                    <a:bodyPr/>
                    <a:lstStyle/>
                    <a:p>
                      <a:endParaRPr lang="en-US" sz="1000" b="0" dirty="0"/>
                    </a:p>
                  </a:txBody>
                  <a:tcPr/>
                </a:tc>
                <a:extLst>
                  <a:ext uri="{0D108BD9-81ED-4DB2-BD59-A6C34878D82A}">
                    <a16:rowId xmlns:a16="http://schemas.microsoft.com/office/drawing/2014/main" val="10007"/>
                  </a:ext>
                </a:extLst>
              </a:tr>
              <a:tr h="56845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FSS(HSN)</a:t>
                      </a:r>
                      <a:r>
                        <a:rPr lang="en-US" sz="1400" baseline="0" dirty="0"/>
                        <a:t> 2016 -  6(3)(iii)(c)</a:t>
                      </a:r>
                      <a:endParaRPr lang="en-US" sz="1400" b="0" dirty="0"/>
                    </a:p>
                  </a:txBody>
                  <a:tcPr/>
                </a:tc>
                <a:tc>
                  <a:txBody>
                    <a:bodyPr/>
                    <a:lstStyle/>
                    <a:p>
                      <a:r>
                        <a:rPr lang="en-US" sz="1400" b="0" dirty="0"/>
                        <a:t>7.9.2.3</a:t>
                      </a:r>
                    </a:p>
                  </a:txBody>
                  <a:tcPr/>
                </a:tc>
                <a:tc>
                  <a:txBody>
                    <a:bodyPr/>
                    <a:lstStyle/>
                    <a:p>
                      <a:r>
                        <a:rPr lang="en-US" sz="1400" dirty="0"/>
                        <a:t>Nutrition</a:t>
                      </a:r>
                      <a:r>
                        <a:rPr lang="en-US" sz="1400" baseline="0" dirty="0"/>
                        <a:t> Information</a:t>
                      </a:r>
                      <a:endParaRPr lang="en-US" sz="1400" b="0" dirty="0"/>
                    </a:p>
                  </a:txBody>
                  <a:tcPr/>
                </a:tc>
                <a:tc>
                  <a:txBody>
                    <a:bodyPr/>
                    <a:lstStyle/>
                    <a:p>
                      <a:r>
                        <a:rPr lang="en-US" sz="1400" baseline="0" dirty="0"/>
                        <a:t>Amount of nutrients with nutritional or physiological effect</a:t>
                      </a:r>
                      <a:endParaRPr lang="en-US" sz="1400" b="0" dirty="0"/>
                    </a:p>
                  </a:txBody>
                  <a:tcPr/>
                </a:tc>
                <a:extLst>
                  <a:ext uri="{0D108BD9-81ED-4DB2-BD59-A6C34878D82A}">
                    <a16:rowId xmlns:a16="http://schemas.microsoft.com/office/drawing/2014/main" val="10008"/>
                  </a:ext>
                </a:extLst>
              </a:tr>
              <a:tr h="17629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000" b="0" dirty="0"/>
                    </a:p>
                  </a:txBody>
                  <a:tcPr/>
                </a:tc>
                <a:tc>
                  <a:txBody>
                    <a:bodyPr/>
                    <a:lstStyle/>
                    <a:p>
                      <a:endParaRPr lang="en-US" sz="1000" b="0" dirty="0"/>
                    </a:p>
                  </a:txBody>
                  <a:tcPr/>
                </a:tc>
                <a:tc>
                  <a:txBody>
                    <a:bodyPr/>
                    <a:lstStyle/>
                    <a:p>
                      <a:endParaRPr lang="en-US" sz="1000" b="0" dirty="0"/>
                    </a:p>
                  </a:txBody>
                  <a:tcPr/>
                </a:tc>
                <a:tc>
                  <a:txBody>
                    <a:bodyPr/>
                    <a:lstStyle/>
                    <a:p>
                      <a:endParaRPr lang="en-US" sz="1000" b="0" dirty="0"/>
                    </a:p>
                  </a:txBody>
                  <a:tcPr/>
                </a:tc>
                <a:extLst>
                  <a:ext uri="{0D108BD9-81ED-4DB2-BD59-A6C34878D82A}">
                    <a16:rowId xmlns:a16="http://schemas.microsoft.com/office/drawing/2014/main" val="10009"/>
                  </a:ext>
                </a:extLst>
              </a:tr>
              <a:tr h="4897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FSS(HSN)</a:t>
                      </a:r>
                      <a:r>
                        <a:rPr lang="en-US" sz="1400" baseline="0" dirty="0"/>
                        <a:t> 2016 -  6(3)(iii)(e)</a:t>
                      </a:r>
                      <a:endParaRPr lang="en-US" sz="1400" b="0" dirty="0"/>
                    </a:p>
                  </a:txBody>
                  <a:tcPr/>
                </a:tc>
                <a:tc>
                  <a:txBody>
                    <a:bodyPr/>
                    <a:lstStyle/>
                    <a:p>
                      <a:r>
                        <a:rPr lang="en-US" sz="1400" b="0" dirty="0"/>
                        <a:t>7.9.2.4</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Nutrition</a:t>
                      </a:r>
                      <a:r>
                        <a:rPr lang="en-US" sz="1400" baseline="0" dirty="0"/>
                        <a:t> Information</a:t>
                      </a:r>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Percentage of nutrients with RDA (ICMR -</a:t>
                      </a:r>
                      <a:r>
                        <a:rPr lang="en-US" sz="1400" baseline="0" dirty="0"/>
                        <a:t> Codex)</a:t>
                      </a:r>
                      <a:endParaRPr lang="en-US" sz="1400" b="0" dirty="0"/>
                    </a:p>
                  </a:txBody>
                  <a:tcPr/>
                </a:tc>
                <a:extLst>
                  <a:ext uri="{0D108BD9-81ED-4DB2-BD59-A6C34878D82A}">
                    <a16:rowId xmlns:a16="http://schemas.microsoft.com/office/drawing/2014/main" val="10010"/>
                  </a:ext>
                </a:extLst>
              </a:tr>
              <a:tr h="334382">
                <a:tc gridSpan="4">
                  <a:txBody>
                    <a:bodyPr/>
                    <a:lstStyle/>
                    <a:p>
                      <a:r>
                        <a:rPr lang="en-US" sz="1400" dirty="0">
                          <a:solidFill>
                            <a:schemeClr val="tx1"/>
                          </a:solidFill>
                        </a:rPr>
                        <a:t>* Amendment</a:t>
                      </a:r>
                      <a:r>
                        <a:rPr lang="en-US" sz="1400" baseline="0" dirty="0">
                          <a:solidFill>
                            <a:schemeClr val="tx1"/>
                          </a:solidFill>
                        </a:rPr>
                        <a:t> LM (PCR) 2017</a:t>
                      </a:r>
                      <a:endParaRPr lang="en-US" sz="1400" b="0" dirty="0">
                        <a:solidFill>
                          <a:schemeClr val="tx1"/>
                        </a:solidFill>
                      </a:endParaRPr>
                    </a:p>
                  </a:txBody>
                  <a:tcPr/>
                </a:tc>
                <a:tc hMerge="1">
                  <a:txBody>
                    <a:bodyPr/>
                    <a:lstStyle/>
                    <a:p>
                      <a:endParaRPr lang="en-US" sz="1400" b="1" dirty="0"/>
                    </a:p>
                  </a:txBody>
                  <a:tcPr/>
                </a:tc>
                <a:tc hMerge="1">
                  <a:txBody>
                    <a:bodyPr/>
                    <a:lstStyle/>
                    <a:p>
                      <a:endParaRPr lang="en-IN"/>
                    </a:p>
                  </a:txBody>
                  <a:tcPr/>
                </a:tc>
                <a:tc hMerge="1">
                  <a:txBody>
                    <a:bodyPr/>
                    <a:lstStyle/>
                    <a:p>
                      <a:endParaRPr lang="en-US" sz="1400" b="1" dirty="0"/>
                    </a:p>
                  </a:txBody>
                  <a:tcPr/>
                </a:tc>
                <a:extLst>
                  <a:ext uri="{0D108BD9-81ED-4DB2-BD59-A6C34878D82A}">
                    <a16:rowId xmlns:a16="http://schemas.microsoft.com/office/drawing/2014/main" val="10011"/>
                  </a:ext>
                </a:extLst>
              </a:tr>
            </a:tbl>
          </a:graphicData>
        </a:graphic>
      </p:graphicFrame>
      <p:sp>
        <p:nvSpPr>
          <p:cNvPr id="3" name="TextBox 2"/>
          <p:cNvSpPr txBox="1"/>
          <p:nvPr/>
        </p:nvSpPr>
        <p:spPr>
          <a:xfrm>
            <a:off x="304801" y="19681"/>
            <a:ext cx="8610600" cy="1200329"/>
          </a:xfrm>
          <a:prstGeom prst="rect">
            <a:avLst/>
          </a:prstGeom>
          <a:noFill/>
        </p:spPr>
        <p:txBody>
          <a:bodyPr wrap="square" rtlCol="0">
            <a:spAutoFit/>
          </a:bodyPr>
          <a:lstStyle/>
          <a:p>
            <a:pPr algn="ctr"/>
            <a:endParaRPr lang="en-US" sz="2400" b="1" dirty="0"/>
          </a:p>
          <a:p>
            <a:pPr algn="ctr"/>
            <a:endParaRPr lang="en-US" sz="2400" b="1" dirty="0"/>
          </a:p>
          <a:p>
            <a:pPr algn="ctr"/>
            <a:endParaRPr lang="en-US" sz="2400" b="1" dirty="0"/>
          </a:p>
        </p:txBody>
      </p:sp>
      <p:sp>
        <p:nvSpPr>
          <p:cNvPr id="5" name="Slide Number Placeholder 4"/>
          <p:cNvSpPr>
            <a:spLocks noGrp="1"/>
          </p:cNvSpPr>
          <p:nvPr>
            <p:ph type="sldNum" sz="quarter" idx="12"/>
          </p:nvPr>
        </p:nvSpPr>
        <p:spPr/>
        <p:txBody>
          <a:bodyPr/>
          <a:lstStyle/>
          <a:p>
            <a:fld id="{9B441236-4707-B342-88D0-23B2CF2BA6BC}" type="slidenum">
              <a:rPr lang="en-US" smtClean="0"/>
              <a:pPr/>
              <a:t>224</a:t>
            </a:fld>
            <a:endParaRPr lang="en-US"/>
          </a:p>
        </p:txBody>
      </p:sp>
      <p:sp>
        <p:nvSpPr>
          <p:cNvPr id="6" name="Rectangle 5"/>
          <p:cNvSpPr/>
          <p:nvPr/>
        </p:nvSpPr>
        <p:spPr>
          <a:xfrm>
            <a:off x="395536" y="717945"/>
            <a:ext cx="8352928" cy="738664"/>
          </a:xfrm>
          <a:prstGeom prst="rect">
            <a:avLst/>
          </a:prstGeom>
          <a:noFill/>
          <a:scene3d>
            <a:camera prst="orthographicFront"/>
            <a:lightRig rig="threePt" dir="t"/>
          </a:scene3d>
          <a:sp3d>
            <a:bevelT w="114300" prst="artDeco"/>
          </a:sp3d>
        </p:spPr>
        <p:txBody>
          <a:bodyPr wrap="square">
            <a:spAutoFit/>
          </a:bodyPr>
          <a:lstStyle/>
          <a:p>
            <a:pPr algn="ctr"/>
            <a:r>
              <a:rPr lang="en-US" sz="2100" b="1" dirty="0">
                <a:latin typeface="Arial Black" panose="020B0A04020102020204" pitchFamily="34" charset="0"/>
              </a:rPr>
              <a:t>7.0  Support Services </a:t>
            </a:r>
          </a:p>
          <a:p>
            <a:pPr algn="ctr"/>
            <a:r>
              <a:rPr lang="en-US" sz="2100" b="1" dirty="0">
                <a:latin typeface="Arial Black" panose="020B0A04020102020204" pitchFamily="34" charset="0"/>
              </a:rPr>
              <a:t>7.9  Product Information &amp; Consumer Awareness</a:t>
            </a:r>
            <a:endParaRPr lang="en-IN" sz="2100" dirty="0">
              <a:latin typeface="Arial Black" panose="020B0A04020102020204" pitchFamily="34" charset="0"/>
            </a:endParaRPr>
          </a:p>
        </p:txBody>
      </p:sp>
      <p:sp>
        <p:nvSpPr>
          <p:cNvPr id="7" name="Rectangle 6"/>
          <p:cNvSpPr/>
          <p:nvPr/>
        </p:nvSpPr>
        <p:spPr>
          <a:xfrm>
            <a:off x="1430338" y="1389984"/>
            <a:ext cx="6283324" cy="480131"/>
          </a:xfrm>
          <a:prstGeom prst="rect">
            <a:avLst/>
          </a:prstGeom>
        </p:spPr>
        <p:txBody>
          <a:bodyPr wrap="square">
            <a:spAutoFit/>
          </a:bodyPr>
          <a:lstStyle/>
          <a:p>
            <a:pPr algn="ctr">
              <a:lnSpc>
                <a:spcPct val="140000"/>
              </a:lnSpc>
            </a:pPr>
            <a:r>
              <a:rPr lang="en-US" sz="2000" b="1" dirty="0"/>
              <a:t>7.9.2  Declaration on Nutrition Label </a:t>
            </a:r>
            <a:r>
              <a:rPr lang="en-GB" sz="2000" b="1" dirty="0"/>
              <a:t>Panel</a:t>
            </a:r>
          </a:p>
        </p:txBody>
      </p:sp>
    </p:spTree>
    <p:extLst>
      <p:ext uri="{BB962C8B-B14F-4D97-AF65-F5344CB8AC3E}">
        <p14:creationId xmlns:p14="http://schemas.microsoft.com/office/powerpoint/2010/main" val="206805154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stretch>
            <a:fillRect/>
          </a:stretch>
        </p:blipFill>
        <p:spPr>
          <a:xfrm>
            <a:off x="1263926" y="2420316"/>
            <a:ext cx="2604275" cy="3156220"/>
          </a:xfrm>
          <a:prstGeom prst="rect">
            <a:avLst/>
          </a:prstGeom>
        </p:spPr>
      </p:pic>
      <p:pic>
        <p:nvPicPr>
          <p:cNvPr id="13" name="Picture 12"/>
          <p:cNvPicPr>
            <a:picLocks noChangeAspect="1"/>
          </p:cNvPicPr>
          <p:nvPr/>
        </p:nvPicPr>
        <p:blipFill>
          <a:blip r:embed="rId3" cstate="print"/>
          <a:stretch>
            <a:fillRect/>
          </a:stretch>
        </p:blipFill>
        <p:spPr>
          <a:xfrm>
            <a:off x="5148064" y="2420316"/>
            <a:ext cx="2604275" cy="3156220"/>
          </a:xfrm>
          <a:prstGeom prst="rect">
            <a:avLst/>
          </a:prstGeom>
        </p:spPr>
      </p:pic>
      <p:sp>
        <p:nvSpPr>
          <p:cNvPr id="14" name="TextBox 13"/>
          <p:cNvSpPr txBox="1"/>
          <p:nvPr/>
        </p:nvSpPr>
        <p:spPr>
          <a:xfrm>
            <a:off x="5294922" y="3654041"/>
            <a:ext cx="2376264" cy="1224951"/>
          </a:xfrm>
          <a:prstGeom prst="rect">
            <a:avLst/>
          </a:prstGeom>
          <a:solidFill>
            <a:srgbClr val="FFFFFF"/>
          </a:solidFill>
          <a:ln>
            <a:solidFill>
              <a:srgbClr val="4F81BD"/>
            </a:solidFill>
          </a:ln>
        </p:spPr>
        <p:txBody>
          <a:bodyPr wrap="square" rtlCol="0">
            <a:spAutoFit/>
          </a:bodyPr>
          <a:lstStyle/>
          <a:p>
            <a:r>
              <a:rPr lang="en-US" sz="2000" b="1" dirty="0"/>
              <a:t>Nutrition Information</a:t>
            </a:r>
          </a:p>
          <a:p>
            <a:pPr>
              <a:lnSpc>
                <a:spcPct val="120000"/>
              </a:lnSpc>
            </a:pPr>
            <a:r>
              <a:rPr lang="en-US" sz="1400" dirty="0"/>
              <a:t>Serving size: 1 Tablet (500mg)</a:t>
            </a:r>
          </a:p>
          <a:p>
            <a:pPr>
              <a:lnSpc>
                <a:spcPct val="120000"/>
              </a:lnSpc>
            </a:pPr>
            <a:r>
              <a:rPr lang="en-US" sz="1400" dirty="0"/>
              <a:t>Servings: 200 </a:t>
            </a:r>
          </a:p>
        </p:txBody>
      </p:sp>
      <p:sp>
        <p:nvSpPr>
          <p:cNvPr id="2" name="Slide Number Placeholder 1"/>
          <p:cNvSpPr>
            <a:spLocks noGrp="1"/>
          </p:cNvSpPr>
          <p:nvPr>
            <p:ph type="sldNum" sz="quarter" idx="12"/>
          </p:nvPr>
        </p:nvSpPr>
        <p:spPr/>
        <p:txBody>
          <a:bodyPr/>
          <a:lstStyle/>
          <a:p>
            <a:fld id="{9B441236-4707-B342-88D0-23B2CF2BA6BC}" type="slidenum">
              <a:rPr lang="en-US" smtClean="0"/>
              <a:pPr/>
              <a:t>225</a:t>
            </a:fld>
            <a:endParaRPr lang="en-US"/>
          </a:p>
        </p:txBody>
      </p:sp>
      <p:sp>
        <p:nvSpPr>
          <p:cNvPr id="15" name="TextBox 14"/>
          <p:cNvSpPr txBox="1"/>
          <p:nvPr/>
        </p:nvSpPr>
        <p:spPr>
          <a:xfrm>
            <a:off x="2987824" y="1589319"/>
            <a:ext cx="3168161" cy="830997"/>
          </a:xfrm>
          <a:prstGeom prst="rect">
            <a:avLst/>
          </a:prstGeom>
          <a:noFill/>
        </p:spPr>
        <p:txBody>
          <a:bodyPr wrap="square" rtlCol="0">
            <a:spAutoFit/>
          </a:bodyPr>
          <a:lstStyle/>
          <a:p>
            <a:r>
              <a:rPr lang="en-US" sz="2000" b="1" dirty="0"/>
              <a:t>7.9.2 Nutrition </a:t>
            </a:r>
            <a:r>
              <a:rPr lang="en-GB" sz="2000" b="1" dirty="0"/>
              <a:t>Label Panel</a:t>
            </a:r>
          </a:p>
          <a:p>
            <a:pPr>
              <a:lnSpc>
                <a:spcPct val="140000"/>
              </a:lnSpc>
            </a:pPr>
            <a:r>
              <a:rPr lang="en-US" sz="2000" b="1" dirty="0">
                <a:ln w="10541" cmpd="sng">
                  <a:solidFill>
                    <a:schemeClr val="accent1">
                      <a:shade val="88000"/>
                      <a:satMod val="110000"/>
                    </a:schemeClr>
                  </a:solidFill>
                  <a:prstDash val="solid"/>
                </a:ln>
              </a:rPr>
              <a:t>7.9.2.1 Serving reference</a:t>
            </a:r>
          </a:p>
        </p:txBody>
      </p:sp>
      <p:sp>
        <p:nvSpPr>
          <p:cNvPr id="16" name="TextBox 15"/>
          <p:cNvSpPr txBox="1"/>
          <p:nvPr/>
        </p:nvSpPr>
        <p:spPr>
          <a:xfrm>
            <a:off x="1432734" y="3654041"/>
            <a:ext cx="2317754" cy="1224951"/>
          </a:xfrm>
          <a:prstGeom prst="rect">
            <a:avLst/>
          </a:prstGeom>
          <a:solidFill>
            <a:srgbClr val="FFFFFF"/>
          </a:solidFill>
          <a:ln>
            <a:solidFill>
              <a:schemeClr val="accent2">
                <a:lumMod val="50000"/>
              </a:schemeClr>
            </a:solidFill>
          </a:ln>
        </p:spPr>
        <p:txBody>
          <a:bodyPr wrap="square" rtlCol="0">
            <a:spAutoFit/>
          </a:bodyPr>
          <a:lstStyle/>
          <a:p>
            <a:r>
              <a:rPr lang="en-US" sz="2000" b="1" dirty="0"/>
              <a:t>Nutrition Information</a:t>
            </a:r>
          </a:p>
          <a:p>
            <a:pPr>
              <a:lnSpc>
                <a:spcPct val="120000"/>
              </a:lnSpc>
            </a:pPr>
            <a:r>
              <a:rPr lang="en-US" sz="1400" dirty="0"/>
              <a:t>Serving size: 1 scoop(30g)</a:t>
            </a:r>
          </a:p>
          <a:p>
            <a:pPr>
              <a:lnSpc>
                <a:spcPct val="120000"/>
              </a:lnSpc>
            </a:pPr>
            <a:r>
              <a:rPr lang="en-US" sz="1400" dirty="0"/>
              <a:t>Servings: 20 </a:t>
            </a:r>
          </a:p>
        </p:txBody>
      </p:sp>
      <p:graphicFrame>
        <p:nvGraphicFramePr>
          <p:cNvPr id="18" name="Table 17"/>
          <p:cNvGraphicFramePr>
            <a:graphicFrameLocks noGrp="1"/>
          </p:cNvGraphicFramePr>
          <p:nvPr>
            <p:extLst>
              <p:ext uri="{D42A27DB-BD31-4B8C-83A1-F6EECF244321}">
                <p14:modId xmlns:p14="http://schemas.microsoft.com/office/powerpoint/2010/main" val="1757893277"/>
              </p:ext>
            </p:extLst>
          </p:nvPr>
        </p:nvGraphicFramePr>
        <p:xfrm>
          <a:off x="2284140" y="5719152"/>
          <a:ext cx="4598225" cy="518160"/>
        </p:xfrm>
        <a:graphic>
          <a:graphicData uri="http://schemas.openxmlformats.org/drawingml/2006/table">
            <a:tbl>
              <a:tblPr firstRow="1" bandRow="1">
                <a:tableStyleId>{D27102A9-8310-4765-A935-A1911B00CA55}</a:tableStyleId>
              </a:tblPr>
              <a:tblGrid>
                <a:gridCol w="1685925">
                  <a:extLst>
                    <a:ext uri="{9D8B030D-6E8A-4147-A177-3AD203B41FA5}">
                      <a16:colId xmlns:a16="http://schemas.microsoft.com/office/drawing/2014/main" val="20000"/>
                    </a:ext>
                  </a:extLst>
                </a:gridCol>
                <a:gridCol w="2912300">
                  <a:extLst>
                    <a:ext uri="{9D8B030D-6E8A-4147-A177-3AD203B41FA5}">
                      <a16:colId xmlns:a16="http://schemas.microsoft.com/office/drawing/2014/main" val="20001"/>
                    </a:ext>
                  </a:extLst>
                </a:gridCol>
              </a:tblGrid>
              <a:tr h="14901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FSS(PL)</a:t>
                      </a:r>
                      <a:r>
                        <a:rPr lang="en-US" sz="1400" baseline="0" dirty="0"/>
                        <a:t> 2011 - 2.2.2.3 (v)</a:t>
                      </a:r>
                      <a:endParaRPr lang="en-US" sz="1400" b="0" dirty="0"/>
                    </a:p>
                  </a:txBody>
                  <a:tcPr marL="68580" marR="68580"/>
                </a:tc>
                <a:tc>
                  <a:txBody>
                    <a:bodyPr/>
                    <a:lstStyle/>
                    <a:p>
                      <a:r>
                        <a:rPr lang="en-US" sz="1400" dirty="0"/>
                        <a:t>Declaration per serving in (g) or (ml)</a:t>
                      </a:r>
                      <a:r>
                        <a:rPr lang="en-US" sz="1400" baseline="0" dirty="0"/>
                        <a:t> beside serving reference</a:t>
                      </a:r>
                      <a:endParaRPr lang="en-US" sz="1400" b="0" dirty="0"/>
                    </a:p>
                  </a:txBody>
                  <a:tcPr marL="68580" marR="68580"/>
                </a:tc>
                <a:extLst>
                  <a:ext uri="{0D108BD9-81ED-4DB2-BD59-A6C34878D82A}">
                    <a16:rowId xmlns:a16="http://schemas.microsoft.com/office/drawing/2014/main" val="10000"/>
                  </a:ext>
                </a:extLst>
              </a:tr>
            </a:tbl>
          </a:graphicData>
        </a:graphic>
      </p:graphicFrame>
      <p:sp>
        <p:nvSpPr>
          <p:cNvPr id="19" name="Rounded Rectangle 18"/>
          <p:cNvSpPr/>
          <p:nvPr/>
        </p:nvSpPr>
        <p:spPr>
          <a:xfrm>
            <a:off x="1597672" y="2973480"/>
            <a:ext cx="1936782" cy="501720"/>
          </a:xfrm>
          <a:prstGeom prst="roundRect">
            <a:avLst/>
          </a:prstGeom>
          <a:solidFill>
            <a:schemeClr val="accent4">
              <a:lumMod val="20000"/>
              <a:lumOff val="80000"/>
            </a:schemeClr>
          </a:solidFill>
          <a:ln w="38100" cmpd="sng">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solidFill>
                  <a:schemeClr val="tx1"/>
                </a:solidFill>
                <a:latin typeface="Bradley Hand Bold"/>
                <a:cs typeface="Bradley Hand Bold"/>
              </a:rPr>
              <a:t>Whey Protein </a:t>
            </a:r>
          </a:p>
        </p:txBody>
      </p:sp>
      <p:sp>
        <p:nvSpPr>
          <p:cNvPr id="20" name="Rounded Rectangle 19"/>
          <p:cNvSpPr/>
          <p:nvPr/>
        </p:nvSpPr>
        <p:spPr>
          <a:xfrm>
            <a:off x="1899461" y="5002934"/>
            <a:ext cx="1384300" cy="504056"/>
          </a:xfrm>
          <a:prstGeom prst="round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Net Weight 600g</a:t>
            </a:r>
          </a:p>
        </p:txBody>
      </p:sp>
      <p:sp>
        <p:nvSpPr>
          <p:cNvPr id="22" name="Rounded Rectangle 21"/>
          <p:cNvSpPr/>
          <p:nvPr/>
        </p:nvSpPr>
        <p:spPr>
          <a:xfrm>
            <a:off x="5511504" y="2953069"/>
            <a:ext cx="1943100" cy="460377"/>
          </a:xfrm>
          <a:prstGeom prst="roundRect">
            <a:avLst/>
          </a:prstGeom>
          <a:solidFill>
            <a:schemeClr val="accent3">
              <a:lumMod val="20000"/>
              <a:lumOff val="80000"/>
            </a:schemeClr>
          </a:solidFill>
          <a:ln w="38100" cmpd="sng">
            <a:solidFill>
              <a:srgbClr val="4F81BD"/>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dirty="0">
                <a:solidFill>
                  <a:schemeClr val="tx1"/>
                </a:solidFill>
                <a:latin typeface="Bradley Hand Bold"/>
                <a:cs typeface="Bradley Hand Bold"/>
              </a:rPr>
              <a:t>Calcium Plus</a:t>
            </a:r>
          </a:p>
        </p:txBody>
      </p:sp>
      <p:sp>
        <p:nvSpPr>
          <p:cNvPr id="23" name="Rounded Rectangle 22"/>
          <p:cNvSpPr/>
          <p:nvPr/>
        </p:nvSpPr>
        <p:spPr>
          <a:xfrm>
            <a:off x="5798978" y="5040954"/>
            <a:ext cx="1368152" cy="428016"/>
          </a:xfrm>
          <a:prstGeom prst="roundRect">
            <a:avLst/>
          </a:prstGeom>
          <a:solidFill>
            <a:srgbClr val="EDED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Net Content: </a:t>
            </a:r>
          </a:p>
          <a:p>
            <a:pPr algn="ctr"/>
            <a:r>
              <a:rPr lang="en-US" sz="1600" dirty="0">
                <a:solidFill>
                  <a:schemeClr val="tx1"/>
                </a:solidFill>
              </a:rPr>
              <a:t>100N </a:t>
            </a:r>
          </a:p>
        </p:txBody>
      </p:sp>
      <p:sp>
        <p:nvSpPr>
          <p:cNvPr id="25" name="Rectangle 24"/>
          <p:cNvSpPr/>
          <p:nvPr/>
        </p:nvSpPr>
        <p:spPr>
          <a:xfrm>
            <a:off x="262774" y="708039"/>
            <a:ext cx="8640960" cy="738664"/>
          </a:xfrm>
          <a:prstGeom prst="rect">
            <a:avLst/>
          </a:prstGeom>
          <a:noFill/>
          <a:scene3d>
            <a:camera prst="orthographicFront"/>
            <a:lightRig rig="threePt" dir="t"/>
          </a:scene3d>
          <a:sp3d>
            <a:bevelT w="114300" prst="artDeco"/>
          </a:sp3d>
        </p:spPr>
        <p:txBody>
          <a:bodyPr wrap="square">
            <a:spAutoFit/>
          </a:bodyPr>
          <a:lstStyle/>
          <a:p>
            <a:pPr algn="ctr"/>
            <a:r>
              <a:rPr lang="en-US" sz="2100" b="1" dirty="0">
                <a:latin typeface="Arial Black" panose="020B0A04020102020204" pitchFamily="34" charset="0"/>
              </a:rPr>
              <a:t>7.0  Support Services </a:t>
            </a:r>
          </a:p>
          <a:p>
            <a:pPr algn="ctr"/>
            <a:r>
              <a:rPr lang="en-US" sz="2100" b="1" dirty="0">
                <a:latin typeface="Arial Black" panose="020B0A04020102020204" pitchFamily="34" charset="0"/>
              </a:rPr>
              <a:t>7.9  Product Information &amp; Consumer Awareness</a:t>
            </a:r>
            <a:endParaRPr lang="en-IN" sz="2100" dirty="0">
              <a:latin typeface="Arial Black" panose="020B0A04020102020204" pitchFamily="34" charset="0"/>
            </a:endParaRPr>
          </a:p>
        </p:txBody>
      </p:sp>
      <p:sp>
        <p:nvSpPr>
          <p:cNvPr id="5" name="Rounded Rectangle 4"/>
          <p:cNvSpPr/>
          <p:nvPr/>
        </p:nvSpPr>
        <p:spPr>
          <a:xfrm>
            <a:off x="539552" y="1556792"/>
            <a:ext cx="8147248" cy="4799558"/>
          </a:xfrm>
          <a:prstGeom prst="roundRect">
            <a:avLst>
              <a:gd name="adj" fmla="val 7141"/>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2623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stretch>
            <a:fillRect/>
          </a:stretch>
        </p:blipFill>
        <p:spPr>
          <a:xfrm>
            <a:off x="4802326" y="1867596"/>
            <a:ext cx="2817674" cy="3734449"/>
          </a:xfrm>
          <a:prstGeom prst="rect">
            <a:avLst/>
          </a:prstGeom>
        </p:spPr>
      </p:pic>
      <p:sp>
        <p:nvSpPr>
          <p:cNvPr id="11" name="TextBox 10"/>
          <p:cNvSpPr txBox="1"/>
          <p:nvPr/>
        </p:nvSpPr>
        <p:spPr>
          <a:xfrm>
            <a:off x="5041586" y="2920733"/>
            <a:ext cx="2400307" cy="1151084"/>
          </a:xfrm>
          <a:prstGeom prst="rect">
            <a:avLst/>
          </a:prstGeom>
          <a:solidFill>
            <a:srgbClr val="FFFFFF"/>
          </a:solidFill>
          <a:ln>
            <a:solidFill>
              <a:schemeClr val="accent2">
                <a:lumMod val="50000"/>
              </a:schemeClr>
            </a:solidFill>
          </a:ln>
        </p:spPr>
        <p:txBody>
          <a:bodyPr wrap="square" rtlCol="0">
            <a:spAutoFit/>
          </a:bodyPr>
          <a:lstStyle/>
          <a:p>
            <a:r>
              <a:rPr lang="en-US" sz="2000" b="1" dirty="0"/>
              <a:t>Nutrition Information</a:t>
            </a:r>
          </a:p>
          <a:p>
            <a:pPr>
              <a:lnSpc>
                <a:spcPct val="120000"/>
              </a:lnSpc>
            </a:pPr>
            <a:r>
              <a:rPr lang="en-US" sz="1200" dirty="0"/>
              <a:t>Serving size: 1 capsule (1000mg)</a:t>
            </a:r>
          </a:p>
          <a:p>
            <a:pPr>
              <a:lnSpc>
                <a:spcPct val="120000"/>
              </a:lnSpc>
            </a:pPr>
            <a:r>
              <a:rPr lang="en-US" sz="1200" dirty="0"/>
              <a:t>Servings: 200 </a:t>
            </a:r>
          </a:p>
        </p:txBody>
      </p:sp>
      <p:sp>
        <p:nvSpPr>
          <p:cNvPr id="12" name="TextBox 11"/>
          <p:cNvSpPr txBox="1"/>
          <p:nvPr/>
        </p:nvSpPr>
        <p:spPr>
          <a:xfrm>
            <a:off x="4959152" y="4223484"/>
            <a:ext cx="2565176" cy="978729"/>
          </a:xfrm>
          <a:prstGeom prst="rect">
            <a:avLst/>
          </a:prstGeom>
          <a:gradFill flip="none" rotWithShape="1">
            <a:gsLst>
              <a:gs pos="0">
                <a:srgbClr val="FFD966"/>
              </a:gs>
              <a:gs pos="100000">
                <a:srgbClr val="FFFFFF"/>
              </a:gs>
            </a:gsLst>
            <a:path path="circle">
              <a:fillToRect l="100000" t="100000"/>
            </a:path>
            <a:tileRect r="-100000" b="-100000"/>
          </a:gradFill>
          <a:ln>
            <a:solidFill>
              <a:srgbClr val="2F5597"/>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nSpc>
                <a:spcPct val="120000"/>
              </a:lnSpc>
            </a:pPr>
            <a:r>
              <a:rPr lang="en-US" sz="1200" dirty="0"/>
              <a:t>%RDA</a:t>
            </a:r>
          </a:p>
          <a:p>
            <a:pPr>
              <a:lnSpc>
                <a:spcPct val="120000"/>
              </a:lnSpc>
              <a:tabLst>
                <a:tab pos="1317625" algn="l"/>
                <a:tab pos="2003425" algn="l"/>
              </a:tabLst>
            </a:pPr>
            <a:r>
              <a:rPr lang="en-US" sz="1200" dirty="0"/>
              <a:t>Vitamin A (retinol)	200μg	30     </a:t>
            </a:r>
          </a:p>
          <a:p>
            <a:pPr>
              <a:lnSpc>
                <a:spcPct val="120000"/>
              </a:lnSpc>
              <a:tabLst>
                <a:tab pos="1317625" algn="l"/>
                <a:tab pos="2003425" algn="l"/>
              </a:tabLst>
            </a:pPr>
            <a:r>
              <a:rPr lang="en-US" sz="1200" dirty="0"/>
              <a:t>Vitamin D	5μg	50 </a:t>
            </a:r>
          </a:p>
          <a:p>
            <a:pPr>
              <a:lnSpc>
                <a:spcPct val="120000"/>
              </a:lnSpc>
              <a:tabLst>
                <a:tab pos="1317625" algn="l"/>
                <a:tab pos="2003425" algn="l"/>
              </a:tabLst>
            </a:pPr>
            <a:r>
              <a:rPr lang="en-US" sz="1200" dirty="0"/>
              <a:t>Vitamin E	10μg	100                                              </a:t>
            </a:r>
          </a:p>
        </p:txBody>
      </p:sp>
      <p:sp>
        <p:nvSpPr>
          <p:cNvPr id="2" name="Slide Number Placeholder 1"/>
          <p:cNvSpPr>
            <a:spLocks noGrp="1"/>
          </p:cNvSpPr>
          <p:nvPr>
            <p:ph type="sldNum" sz="quarter" idx="12"/>
          </p:nvPr>
        </p:nvSpPr>
        <p:spPr/>
        <p:txBody>
          <a:bodyPr/>
          <a:lstStyle/>
          <a:p>
            <a:fld id="{9B441236-4707-B342-88D0-23B2CF2BA6BC}" type="slidenum">
              <a:rPr lang="en-US" smtClean="0"/>
              <a:pPr/>
              <a:t>226</a:t>
            </a:fld>
            <a:endParaRPr lang="en-US"/>
          </a:p>
        </p:txBody>
      </p:sp>
      <p:sp>
        <p:nvSpPr>
          <p:cNvPr id="15" name="TextBox 14"/>
          <p:cNvSpPr txBox="1"/>
          <p:nvPr/>
        </p:nvSpPr>
        <p:spPr>
          <a:xfrm>
            <a:off x="574060" y="2876555"/>
            <a:ext cx="3923928" cy="1323439"/>
          </a:xfrm>
          <a:prstGeom prst="rect">
            <a:avLst/>
          </a:prstGeom>
          <a:noFill/>
        </p:spPr>
        <p:txBody>
          <a:bodyPr wrap="square" rtlCol="0">
            <a:spAutoFit/>
          </a:bodyPr>
          <a:lstStyle/>
          <a:p>
            <a:r>
              <a:rPr lang="en-US" sz="2000" b="1" dirty="0"/>
              <a:t>7.9.2 Nutrition </a:t>
            </a:r>
            <a:r>
              <a:rPr lang="en-GB" sz="2000" b="1" dirty="0"/>
              <a:t>Label Panel</a:t>
            </a:r>
          </a:p>
          <a:p>
            <a:endParaRPr lang="en-GB" sz="2000" b="1" dirty="0"/>
          </a:p>
          <a:p>
            <a:r>
              <a:rPr lang="en-US" sz="2000" b="1" dirty="0">
                <a:ln w="10541" cmpd="sng">
                  <a:solidFill>
                    <a:schemeClr val="accent1">
                      <a:shade val="88000"/>
                      <a:satMod val="110000"/>
                    </a:schemeClr>
                  </a:solidFill>
                  <a:prstDash val="solid"/>
                </a:ln>
                <a:solidFill>
                  <a:srgbClr val="002060"/>
                </a:solidFill>
              </a:rPr>
              <a:t>7.9.2.2  Vitamins &amp; Minerals in metric units</a:t>
            </a:r>
          </a:p>
        </p:txBody>
      </p:sp>
      <p:graphicFrame>
        <p:nvGraphicFramePr>
          <p:cNvPr id="16" name="Table 15"/>
          <p:cNvGraphicFramePr>
            <a:graphicFrameLocks noGrp="1"/>
          </p:cNvGraphicFramePr>
          <p:nvPr>
            <p:extLst>
              <p:ext uri="{D42A27DB-BD31-4B8C-83A1-F6EECF244321}">
                <p14:modId xmlns:p14="http://schemas.microsoft.com/office/powerpoint/2010/main" val="446767525"/>
              </p:ext>
            </p:extLst>
          </p:nvPr>
        </p:nvGraphicFramePr>
        <p:xfrm>
          <a:off x="1255252" y="5674397"/>
          <a:ext cx="6633495" cy="304800"/>
        </p:xfrm>
        <a:graphic>
          <a:graphicData uri="http://schemas.openxmlformats.org/drawingml/2006/table">
            <a:tbl>
              <a:tblPr firstRow="1" bandRow="1">
                <a:tableStyleId>{C4B1156A-380E-4F78-BDF5-A606A8083BF9}</a:tableStyleId>
              </a:tblPr>
              <a:tblGrid>
                <a:gridCol w="3156260">
                  <a:extLst>
                    <a:ext uri="{9D8B030D-6E8A-4147-A177-3AD203B41FA5}">
                      <a16:colId xmlns:a16="http://schemas.microsoft.com/office/drawing/2014/main" val="20000"/>
                    </a:ext>
                  </a:extLst>
                </a:gridCol>
                <a:gridCol w="3477235">
                  <a:extLst>
                    <a:ext uri="{9D8B030D-6E8A-4147-A177-3AD203B41FA5}">
                      <a16:colId xmlns:a16="http://schemas.microsoft.com/office/drawing/2014/main" val="20001"/>
                    </a:ext>
                  </a:extLst>
                </a:gridCol>
              </a:tblGrid>
              <a:tr h="14901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FSS(PL)</a:t>
                      </a:r>
                      <a:r>
                        <a:rPr lang="en-US" sz="1400" baseline="0" dirty="0"/>
                        <a:t> 2011 - 2.2.2.3 (iv)</a:t>
                      </a:r>
                      <a:endParaRPr lang="en-US" sz="1400" b="0" dirty="0"/>
                    </a:p>
                  </a:txBody>
                  <a:tcPr marL="68580" marR="6858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Vitamins and minerals in metric units</a:t>
                      </a:r>
                      <a:r>
                        <a:rPr lang="en-US" sz="1400" baseline="0" dirty="0"/>
                        <a:t> </a:t>
                      </a:r>
                      <a:endParaRPr lang="en-US" sz="1400" b="0" dirty="0"/>
                    </a:p>
                  </a:txBody>
                  <a:tcPr marL="68580" marR="68580"/>
                </a:tc>
                <a:extLst>
                  <a:ext uri="{0D108BD9-81ED-4DB2-BD59-A6C34878D82A}">
                    <a16:rowId xmlns:a16="http://schemas.microsoft.com/office/drawing/2014/main" val="10000"/>
                  </a:ext>
                </a:extLst>
              </a:tr>
            </a:tbl>
          </a:graphicData>
        </a:graphic>
      </p:graphicFrame>
      <p:sp>
        <p:nvSpPr>
          <p:cNvPr id="14" name="Rectangle 13"/>
          <p:cNvSpPr/>
          <p:nvPr/>
        </p:nvSpPr>
        <p:spPr>
          <a:xfrm>
            <a:off x="287524" y="689424"/>
            <a:ext cx="8568952" cy="738664"/>
          </a:xfrm>
          <a:prstGeom prst="rect">
            <a:avLst/>
          </a:prstGeom>
          <a:noFill/>
          <a:scene3d>
            <a:camera prst="orthographicFront"/>
            <a:lightRig rig="threePt" dir="t"/>
          </a:scene3d>
          <a:sp3d>
            <a:bevelT w="114300" prst="artDeco"/>
          </a:sp3d>
        </p:spPr>
        <p:txBody>
          <a:bodyPr wrap="square">
            <a:spAutoFit/>
          </a:bodyPr>
          <a:lstStyle/>
          <a:p>
            <a:pPr algn="ctr"/>
            <a:r>
              <a:rPr lang="en-US" sz="2100" b="1" dirty="0">
                <a:latin typeface="Arial Black" panose="020B0A04020102020204" pitchFamily="34" charset="0"/>
              </a:rPr>
              <a:t>7.0  Support Services </a:t>
            </a:r>
          </a:p>
          <a:p>
            <a:pPr algn="ctr"/>
            <a:r>
              <a:rPr lang="en-US" sz="2100" b="1" dirty="0">
                <a:latin typeface="Arial Black" panose="020B0A04020102020204" pitchFamily="34" charset="0"/>
              </a:rPr>
              <a:t>7.9  Product Information &amp; Consumer Awareness</a:t>
            </a:r>
            <a:endParaRPr lang="en-IN" sz="2100" dirty="0">
              <a:latin typeface="Arial Black" panose="020B0A04020102020204" pitchFamily="34" charset="0"/>
            </a:endParaRPr>
          </a:p>
        </p:txBody>
      </p:sp>
      <p:sp>
        <p:nvSpPr>
          <p:cNvPr id="13" name="Rounded Rectangle 12"/>
          <p:cNvSpPr/>
          <p:nvPr/>
        </p:nvSpPr>
        <p:spPr>
          <a:xfrm>
            <a:off x="539552" y="1556792"/>
            <a:ext cx="8147248" cy="4799558"/>
          </a:xfrm>
          <a:prstGeom prst="roundRect">
            <a:avLst>
              <a:gd name="adj" fmla="val 7141"/>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5899496"/>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stretch>
            <a:fillRect/>
          </a:stretch>
        </p:blipFill>
        <p:spPr>
          <a:xfrm>
            <a:off x="3069608" y="1988840"/>
            <a:ext cx="2614444" cy="3039024"/>
          </a:xfrm>
          <a:prstGeom prst="rect">
            <a:avLst/>
          </a:prstGeom>
        </p:spPr>
      </p:pic>
      <p:pic>
        <p:nvPicPr>
          <p:cNvPr id="13" name="Picture 12"/>
          <p:cNvPicPr>
            <a:picLocks noChangeAspect="1"/>
          </p:cNvPicPr>
          <p:nvPr/>
        </p:nvPicPr>
        <p:blipFill>
          <a:blip r:embed="rId3" cstate="print"/>
          <a:stretch>
            <a:fillRect/>
          </a:stretch>
        </p:blipFill>
        <p:spPr>
          <a:xfrm>
            <a:off x="6008346" y="1988840"/>
            <a:ext cx="2579122" cy="3015046"/>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295739672"/>
              </p:ext>
            </p:extLst>
          </p:nvPr>
        </p:nvGraphicFramePr>
        <p:xfrm>
          <a:off x="2628874" y="5040711"/>
          <a:ext cx="4648199" cy="1036320"/>
        </p:xfrm>
        <a:graphic>
          <a:graphicData uri="http://schemas.openxmlformats.org/drawingml/2006/table">
            <a:tbl>
              <a:tblPr firstRow="1" bandRow="1">
                <a:tableStyleId>{D27102A9-8310-4765-A935-A1911B00CA55}</a:tableStyleId>
              </a:tblPr>
              <a:tblGrid>
                <a:gridCol w="2133599">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tblGrid>
              <a:tr h="14901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FSS(HSN)</a:t>
                      </a:r>
                      <a:r>
                        <a:rPr lang="en-US" sz="1400" baseline="0" dirty="0"/>
                        <a:t> 2016 -  6(3)(iii)(c)</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a:t>FSS(HSN) 2016 -  7(4)(iii)(c)</a:t>
                      </a:r>
                      <a:endParaRPr lang="en-US" sz="1400" b="0" dirty="0"/>
                    </a:p>
                  </a:txBody>
                  <a:tcPr marL="68580" marR="68580"/>
                </a:tc>
                <a:tc>
                  <a:txBody>
                    <a:bodyPr/>
                    <a:lstStyle/>
                    <a:p>
                      <a:r>
                        <a:rPr lang="en-US" sz="1400" baseline="0" dirty="0"/>
                        <a:t>Declare amount </a:t>
                      </a:r>
                      <a:endParaRPr lang="en-US" sz="1400" b="0" dirty="0"/>
                    </a:p>
                  </a:txBody>
                  <a:tcPr marL="68580" marR="68580"/>
                </a:tc>
                <a:extLst>
                  <a:ext uri="{0D108BD9-81ED-4DB2-BD59-A6C34878D82A}">
                    <a16:rowId xmlns:a16="http://schemas.microsoft.com/office/drawing/2014/main" val="10000"/>
                  </a:ext>
                </a:extLst>
              </a:tr>
              <a:tr h="14901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FSS(HSN)</a:t>
                      </a:r>
                      <a:r>
                        <a:rPr lang="en-US" sz="1400" baseline="0" dirty="0"/>
                        <a:t> 2016 -  6(3)(iii)(e)</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baseline="0" dirty="0"/>
                        <a:t>FSS(HSN) 2016 -  7(4)(iii)(d)</a:t>
                      </a:r>
                      <a:endParaRPr lang="en-US" sz="1400" b="0" dirty="0"/>
                    </a:p>
                  </a:txBody>
                  <a:tcPr marL="68580" marR="68580">
                    <a:solidFill>
                      <a:schemeClr val="accent3">
                        <a:lumMod val="60000"/>
                        <a:lumOff val="40000"/>
                        <a:alpha val="20000"/>
                      </a:schemeClr>
                    </a:solidFill>
                  </a:tcPr>
                </a:tc>
                <a:tc>
                  <a:txBody>
                    <a:bodyPr/>
                    <a:lstStyle/>
                    <a:p>
                      <a:r>
                        <a:rPr lang="en-US" sz="1400" baseline="0" dirty="0"/>
                        <a:t>Expressed as percentage </a:t>
                      </a:r>
                    </a:p>
                    <a:p>
                      <a:r>
                        <a:rPr lang="en-US" sz="1400" dirty="0"/>
                        <a:t> RDA or NRV</a:t>
                      </a:r>
                      <a:r>
                        <a:rPr lang="en-US" sz="1400" baseline="0" dirty="0"/>
                        <a:t> </a:t>
                      </a:r>
                      <a:r>
                        <a:rPr lang="en-US" sz="1400" dirty="0"/>
                        <a:t> (ICMR -</a:t>
                      </a:r>
                      <a:r>
                        <a:rPr lang="en-US" sz="1400" baseline="0" dirty="0"/>
                        <a:t> Codex)</a:t>
                      </a:r>
                      <a:endParaRPr lang="en-US" sz="1400" b="0" dirty="0"/>
                    </a:p>
                  </a:txBody>
                  <a:tcPr marL="68580" marR="68580">
                    <a:solidFill>
                      <a:schemeClr val="accent3">
                        <a:lumMod val="60000"/>
                        <a:lumOff val="40000"/>
                        <a:alpha val="20000"/>
                      </a:schemeClr>
                    </a:solidFill>
                  </a:tcPr>
                </a:tc>
                <a:extLst>
                  <a:ext uri="{0D108BD9-81ED-4DB2-BD59-A6C34878D82A}">
                    <a16:rowId xmlns:a16="http://schemas.microsoft.com/office/drawing/2014/main" val="10001"/>
                  </a:ext>
                </a:extLst>
              </a:tr>
            </a:tbl>
          </a:graphicData>
        </a:graphic>
      </p:graphicFrame>
      <p:sp>
        <p:nvSpPr>
          <p:cNvPr id="6" name="TextBox 5"/>
          <p:cNvSpPr txBox="1"/>
          <p:nvPr/>
        </p:nvSpPr>
        <p:spPr>
          <a:xfrm>
            <a:off x="6222627" y="3535368"/>
            <a:ext cx="2188684" cy="892552"/>
          </a:xfrm>
          <a:prstGeom prst="rect">
            <a:avLst/>
          </a:prstGeom>
          <a:solidFill>
            <a:srgbClr val="FFFFFF"/>
          </a:solidFill>
          <a:ln>
            <a:solidFill>
              <a:srgbClr val="2F5597"/>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400" b="1" dirty="0"/>
              <a:t>% RDA</a:t>
            </a:r>
          </a:p>
          <a:p>
            <a:pPr>
              <a:tabLst>
                <a:tab pos="1196975" algn="r"/>
                <a:tab pos="1600200" algn="r"/>
              </a:tabLst>
            </a:pPr>
            <a:r>
              <a:rPr lang="en-US" sz="1200" b="1" dirty="0"/>
              <a:t>Calcium	400mg	80</a:t>
            </a:r>
          </a:p>
          <a:p>
            <a:pPr>
              <a:tabLst>
                <a:tab pos="1196975" algn="r"/>
                <a:tab pos="1600200" algn="r"/>
              </a:tabLst>
            </a:pPr>
            <a:r>
              <a:rPr lang="en-US" sz="1200" b="1" dirty="0"/>
              <a:t>Vitamin C	30mg	75     </a:t>
            </a:r>
          </a:p>
          <a:p>
            <a:pPr>
              <a:tabLst>
                <a:tab pos="1196975" algn="r"/>
                <a:tab pos="1600200" algn="r"/>
              </a:tabLst>
            </a:pPr>
            <a:r>
              <a:rPr lang="en-US" sz="1200" b="1" dirty="0"/>
              <a:t>Biotin	30μg	100                                        </a:t>
            </a:r>
            <a:r>
              <a:rPr lang="en-US" sz="1400" b="1" dirty="0"/>
              <a:t>   </a:t>
            </a:r>
          </a:p>
        </p:txBody>
      </p:sp>
      <p:sp>
        <p:nvSpPr>
          <p:cNvPr id="11" name="TextBox 10"/>
          <p:cNvSpPr txBox="1"/>
          <p:nvPr/>
        </p:nvSpPr>
        <p:spPr>
          <a:xfrm>
            <a:off x="3234501" y="2659023"/>
            <a:ext cx="2317754" cy="750975"/>
          </a:xfrm>
          <a:prstGeom prst="rect">
            <a:avLst/>
          </a:prstGeom>
          <a:solidFill>
            <a:srgbClr val="FFFFFF"/>
          </a:solidFill>
          <a:ln>
            <a:solidFill>
              <a:schemeClr val="accent2">
                <a:lumMod val="50000"/>
              </a:schemeClr>
            </a:solidFill>
          </a:ln>
        </p:spPr>
        <p:txBody>
          <a:bodyPr wrap="square" rtlCol="0">
            <a:spAutoFit/>
          </a:bodyPr>
          <a:lstStyle/>
          <a:p>
            <a:r>
              <a:rPr lang="en-US" sz="1400" b="1" dirty="0"/>
              <a:t>Nutrition Information</a:t>
            </a:r>
          </a:p>
          <a:p>
            <a:pPr>
              <a:lnSpc>
                <a:spcPct val="120000"/>
              </a:lnSpc>
            </a:pPr>
            <a:r>
              <a:rPr lang="en-US" sz="1200" dirty="0"/>
              <a:t>Serving size: 1 capsule (1000mg)</a:t>
            </a:r>
          </a:p>
          <a:p>
            <a:pPr>
              <a:lnSpc>
                <a:spcPct val="120000"/>
              </a:lnSpc>
            </a:pPr>
            <a:r>
              <a:rPr lang="en-US" sz="1200" dirty="0"/>
              <a:t>Servings: 200 </a:t>
            </a:r>
          </a:p>
        </p:txBody>
      </p:sp>
      <p:sp>
        <p:nvSpPr>
          <p:cNvPr id="12" name="TextBox 11"/>
          <p:cNvSpPr txBox="1"/>
          <p:nvPr/>
        </p:nvSpPr>
        <p:spPr>
          <a:xfrm>
            <a:off x="3212131" y="3643090"/>
            <a:ext cx="2362494" cy="784830"/>
          </a:xfrm>
          <a:prstGeom prst="rect">
            <a:avLst/>
          </a:prstGeom>
          <a:solidFill>
            <a:srgbClr val="FFFFFF"/>
          </a:solidFill>
          <a:ln>
            <a:solidFill>
              <a:srgbClr val="2F5597"/>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tabLst>
                <a:tab pos="1654175" algn="l"/>
              </a:tabLst>
            </a:pPr>
            <a:r>
              <a:rPr lang="en-US" sz="1100" b="1" dirty="0"/>
              <a:t>Fish Oil 	1000mg</a:t>
            </a:r>
          </a:p>
          <a:p>
            <a:pPr>
              <a:tabLst>
                <a:tab pos="1654175" algn="l"/>
              </a:tabLst>
            </a:pPr>
            <a:r>
              <a:rPr lang="en-US" sz="1100" dirty="0" err="1"/>
              <a:t>Eicosapentanoic</a:t>
            </a:r>
            <a:r>
              <a:rPr lang="en-US" sz="1100" dirty="0"/>
              <a:t> acid (EPA)	360mg*</a:t>
            </a:r>
          </a:p>
          <a:p>
            <a:pPr>
              <a:tabLst>
                <a:tab pos="1654175" algn="l"/>
              </a:tabLst>
            </a:pPr>
            <a:r>
              <a:rPr lang="en-US" sz="1100" dirty="0"/>
              <a:t>Docosahexaenoic acid (DHA)`240mg*</a:t>
            </a:r>
            <a:endParaRPr lang="en-US" sz="1050" b="1" dirty="0"/>
          </a:p>
          <a:p>
            <a:r>
              <a:rPr lang="en-US" sz="1100" b="1" dirty="0"/>
              <a:t>* RDA not established</a:t>
            </a:r>
            <a:endParaRPr lang="en-US" sz="1200" b="1" dirty="0"/>
          </a:p>
        </p:txBody>
      </p:sp>
      <p:sp>
        <p:nvSpPr>
          <p:cNvPr id="14" name="TextBox 13"/>
          <p:cNvSpPr txBox="1"/>
          <p:nvPr/>
        </p:nvSpPr>
        <p:spPr>
          <a:xfrm>
            <a:off x="6197474" y="2592288"/>
            <a:ext cx="2200865" cy="781752"/>
          </a:xfrm>
          <a:prstGeom prst="rect">
            <a:avLst/>
          </a:prstGeom>
          <a:solidFill>
            <a:srgbClr val="FFFFFF"/>
          </a:solidFill>
          <a:ln>
            <a:solidFill>
              <a:srgbClr val="4F81BD"/>
            </a:solidFill>
          </a:ln>
        </p:spPr>
        <p:txBody>
          <a:bodyPr wrap="square" rtlCol="0">
            <a:spAutoFit/>
          </a:bodyPr>
          <a:lstStyle/>
          <a:p>
            <a:r>
              <a:rPr lang="en-US" sz="1600" b="1" dirty="0"/>
              <a:t>Nutrition Information</a:t>
            </a:r>
          </a:p>
          <a:p>
            <a:pPr>
              <a:lnSpc>
                <a:spcPct val="120000"/>
              </a:lnSpc>
            </a:pPr>
            <a:r>
              <a:rPr lang="en-US" sz="1200" dirty="0"/>
              <a:t>Serving size: 1 Tablet (500mg)</a:t>
            </a:r>
          </a:p>
          <a:p>
            <a:pPr>
              <a:lnSpc>
                <a:spcPct val="120000"/>
              </a:lnSpc>
            </a:pPr>
            <a:r>
              <a:rPr lang="en-US" sz="1200" dirty="0"/>
              <a:t>Servings: 200 </a:t>
            </a:r>
          </a:p>
        </p:txBody>
      </p:sp>
      <p:sp>
        <p:nvSpPr>
          <p:cNvPr id="2" name="Slide Number Placeholder 1"/>
          <p:cNvSpPr>
            <a:spLocks noGrp="1"/>
          </p:cNvSpPr>
          <p:nvPr>
            <p:ph type="sldNum" sz="quarter" idx="12"/>
          </p:nvPr>
        </p:nvSpPr>
        <p:spPr/>
        <p:txBody>
          <a:bodyPr/>
          <a:lstStyle/>
          <a:p>
            <a:fld id="{9B441236-4707-B342-88D0-23B2CF2BA6BC}" type="slidenum">
              <a:rPr lang="en-US" smtClean="0"/>
              <a:pPr/>
              <a:t>227</a:t>
            </a:fld>
            <a:endParaRPr lang="en-US"/>
          </a:p>
        </p:txBody>
      </p:sp>
      <p:sp>
        <p:nvSpPr>
          <p:cNvPr id="3" name="TextBox 2"/>
          <p:cNvSpPr txBox="1"/>
          <p:nvPr/>
        </p:nvSpPr>
        <p:spPr>
          <a:xfrm>
            <a:off x="577489" y="1988840"/>
            <a:ext cx="2525455" cy="2419124"/>
          </a:xfrm>
          <a:prstGeom prst="rect">
            <a:avLst/>
          </a:prstGeom>
          <a:noFill/>
        </p:spPr>
        <p:txBody>
          <a:bodyPr wrap="square" rtlCol="0">
            <a:spAutoFit/>
          </a:bodyPr>
          <a:lstStyle/>
          <a:p>
            <a:pPr>
              <a:lnSpc>
                <a:spcPct val="140000"/>
              </a:lnSpc>
            </a:pPr>
            <a:r>
              <a:rPr lang="en-US" b="1" dirty="0"/>
              <a:t>7.9.2 Nutrition </a:t>
            </a:r>
            <a:r>
              <a:rPr lang="en-GB" b="1" dirty="0"/>
              <a:t>Label Panel</a:t>
            </a:r>
          </a:p>
          <a:p>
            <a:pPr>
              <a:lnSpc>
                <a:spcPct val="140000"/>
              </a:lnSpc>
            </a:pPr>
            <a:r>
              <a:rPr lang="en-US" b="1" dirty="0">
                <a:ln w="10541" cmpd="sng">
                  <a:solidFill>
                    <a:schemeClr val="accent1">
                      <a:shade val="88000"/>
                      <a:satMod val="110000"/>
                    </a:schemeClr>
                  </a:solidFill>
                  <a:prstDash val="solid"/>
                </a:ln>
                <a:solidFill>
                  <a:srgbClr val="002060"/>
                </a:solidFill>
              </a:rPr>
              <a:t>7.9.2.3  Amounts of Nutrients or Substances with Nutritional or Physiological effect</a:t>
            </a:r>
          </a:p>
        </p:txBody>
      </p:sp>
      <p:sp>
        <p:nvSpPr>
          <p:cNvPr id="17" name="Rectangle 16"/>
          <p:cNvSpPr/>
          <p:nvPr/>
        </p:nvSpPr>
        <p:spPr>
          <a:xfrm>
            <a:off x="226368" y="657331"/>
            <a:ext cx="8676582" cy="738664"/>
          </a:xfrm>
          <a:prstGeom prst="rect">
            <a:avLst/>
          </a:prstGeom>
          <a:noFill/>
          <a:scene3d>
            <a:camera prst="orthographicFront"/>
            <a:lightRig rig="threePt" dir="t"/>
          </a:scene3d>
          <a:sp3d>
            <a:bevelT w="114300" prst="artDeco"/>
          </a:sp3d>
        </p:spPr>
        <p:txBody>
          <a:bodyPr wrap="square">
            <a:spAutoFit/>
          </a:bodyPr>
          <a:lstStyle/>
          <a:p>
            <a:pPr algn="ctr"/>
            <a:r>
              <a:rPr lang="en-US" sz="2100" b="1" dirty="0">
                <a:latin typeface="Arial Black" panose="020B0A04020102020204" pitchFamily="34" charset="0"/>
              </a:rPr>
              <a:t>7.0  Support Services </a:t>
            </a:r>
          </a:p>
          <a:p>
            <a:pPr algn="ctr"/>
            <a:r>
              <a:rPr lang="en-US" sz="2100" b="1" dirty="0">
                <a:latin typeface="Arial Black" panose="020B0A04020102020204" pitchFamily="34" charset="0"/>
              </a:rPr>
              <a:t>7.9  Product Information &amp; Consumer Awareness</a:t>
            </a:r>
            <a:endParaRPr lang="en-IN" sz="2100" dirty="0">
              <a:latin typeface="Arial Black" panose="020B0A04020102020204" pitchFamily="34" charset="0"/>
            </a:endParaRPr>
          </a:p>
        </p:txBody>
      </p:sp>
      <p:sp>
        <p:nvSpPr>
          <p:cNvPr id="15" name="Rounded Rectangle 14"/>
          <p:cNvSpPr/>
          <p:nvPr/>
        </p:nvSpPr>
        <p:spPr>
          <a:xfrm>
            <a:off x="539552" y="1556792"/>
            <a:ext cx="8147248" cy="4799558"/>
          </a:xfrm>
          <a:prstGeom prst="roundRect">
            <a:avLst>
              <a:gd name="adj" fmla="val 7141"/>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252086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44611307"/>
              </p:ext>
            </p:extLst>
          </p:nvPr>
        </p:nvGraphicFramePr>
        <p:xfrm>
          <a:off x="683568" y="3841745"/>
          <a:ext cx="4409348" cy="1524000"/>
        </p:xfrm>
        <a:graphic>
          <a:graphicData uri="http://schemas.openxmlformats.org/drawingml/2006/table">
            <a:tbl>
              <a:tblPr firstRow="1" bandRow="1">
                <a:tableStyleId>{D27102A9-8310-4765-A935-A1911B00CA55}</a:tableStyleId>
              </a:tblPr>
              <a:tblGrid>
                <a:gridCol w="1938148">
                  <a:extLst>
                    <a:ext uri="{9D8B030D-6E8A-4147-A177-3AD203B41FA5}">
                      <a16:colId xmlns:a16="http://schemas.microsoft.com/office/drawing/2014/main" val="20000"/>
                    </a:ext>
                  </a:extLst>
                </a:gridCol>
                <a:gridCol w="2471200">
                  <a:extLst>
                    <a:ext uri="{9D8B030D-6E8A-4147-A177-3AD203B41FA5}">
                      <a16:colId xmlns:a16="http://schemas.microsoft.com/office/drawing/2014/main" val="20001"/>
                    </a:ext>
                  </a:extLst>
                </a:gridCol>
              </a:tblGrid>
              <a:tr h="360111">
                <a:tc gridSpan="2">
                  <a:txBody>
                    <a:bodyPr/>
                    <a:lstStyle/>
                    <a:p>
                      <a:pPr algn="ctr"/>
                      <a:r>
                        <a:rPr lang="en-US" sz="2000" baseline="0" dirty="0"/>
                        <a:t>RDA or NRV</a:t>
                      </a:r>
                    </a:p>
                  </a:txBody>
                  <a:tcPr marL="68580" marR="68580"/>
                </a:tc>
                <a:tc hMerge="1">
                  <a:txBody>
                    <a:bodyPr/>
                    <a:lstStyle/>
                    <a:p>
                      <a:pPr algn="ctr"/>
                      <a:endParaRPr lang="en-US" sz="1800" b="1" dirty="0">
                        <a:solidFill>
                          <a:schemeClr val="bg1"/>
                        </a:solidFill>
                      </a:endParaRPr>
                    </a:p>
                  </a:txBody>
                  <a:tcPr>
                    <a:solidFill>
                      <a:schemeClr val="accent2">
                        <a:lumMod val="75000"/>
                      </a:schemeClr>
                    </a:solidFill>
                  </a:tcPr>
                </a:tc>
                <a:extLst>
                  <a:ext uri="{0D108BD9-81ED-4DB2-BD59-A6C34878D82A}">
                    <a16:rowId xmlns:a16="http://schemas.microsoft.com/office/drawing/2014/main" val="10000"/>
                  </a:ext>
                </a:extLst>
              </a:tr>
              <a:tr h="11853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a:t>FSS</a:t>
                      </a:r>
                      <a:r>
                        <a:rPr lang="en-US" sz="1200" b="0" baseline="0" dirty="0"/>
                        <a:t> (HSN)2016     3(4)</a:t>
                      </a:r>
                      <a:endParaRPr lang="en-US" sz="1200" b="0" dirty="0"/>
                    </a:p>
                  </a:txBody>
                  <a:tcPr marL="68580" marR="68580">
                    <a:solidFill>
                      <a:schemeClr val="bg1">
                        <a:alpha val="20000"/>
                      </a:schemeClr>
                    </a:solidFill>
                  </a:tcPr>
                </a:tc>
                <a:tc rowSpan="3">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a:t>Refer to ICMR for RDA or where not given</a:t>
                      </a:r>
                      <a:r>
                        <a:rPr lang="en-US" sz="1400" b="0" baseline="0" dirty="0"/>
                        <a:t> to</a:t>
                      </a:r>
                      <a:r>
                        <a:rPr lang="en-US" sz="1400" b="0" dirty="0"/>
                        <a:t> NRV in Codex </a:t>
                      </a:r>
                    </a:p>
                  </a:txBody>
                  <a:tcPr marL="68580" marR="68580">
                    <a:solidFill>
                      <a:schemeClr val="accent3">
                        <a:lumMod val="40000"/>
                        <a:lumOff val="60000"/>
                      </a:schemeClr>
                    </a:solidFill>
                  </a:tcPr>
                </a:tc>
                <a:extLst>
                  <a:ext uri="{0D108BD9-81ED-4DB2-BD59-A6C34878D82A}">
                    <a16:rowId xmlns:a16="http://schemas.microsoft.com/office/drawing/2014/main" val="10001"/>
                  </a:ext>
                </a:extLst>
              </a:tr>
              <a:tr h="149012">
                <a:tc>
                  <a:txBody>
                    <a:bodyPr/>
                    <a:lstStyle/>
                    <a:p>
                      <a:pPr algn="l"/>
                      <a:r>
                        <a:rPr lang="en-US" sz="1200" b="0" dirty="0"/>
                        <a:t>FSS (HSN)2016    6(2)(iii)</a:t>
                      </a:r>
                    </a:p>
                  </a:txBody>
                  <a:tcPr marL="68580" marR="68580"/>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dirty="0"/>
                    </a:p>
                  </a:txBody>
                  <a:tcPr/>
                </a:tc>
                <a:extLst>
                  <a:ext uri="{0D108BD9-81ED-4DB2-BD59-A6C34878D82A}">
                    <a16:rowId xmlns:a16="http://schemas.microsoft.com/office/drawing/2014/main" val="10002"/>
                  </a:ext>
                </a:extLst>
              </a:tr>
              <a:tr h="149012">
                <a:tc>
                  <a:txBody>
                    <a:bodyPr/>
                    <a:lstStyle/>
                    <a:p>
                      <a:pPr algn="l"/>
                      <a:r>
                        <a:rPr lang="en-US" sz="1200" b="0" dirty="0"/>
                        <a:t>FSS</a:t>
                      </a:r>
                      <a:r>
                        <a:rPr lang="en-US" sz="1200" b="0" baseline="0" dirty="0"/>
                        <a:t> (HSN) 2016   7(2)(iii)</a:t>
                      </a:r>
                      <a:endParaRPr lang="en-US" sz="1200" b="0" dirty="0"/>
                    </a:p>
                  </a:txBody>
                  <a:tcPr marL="68580" marR="68580">
                    <a:solidFill>
                      <a:srgbClr val="FFFFFF">
                        <a:alpha val="20000"/>
                      </a:srgbClr>
                    </a:solidFill>
                  </a:tcPr>
                </a:tc>
                <a:tc vMerge="1">
                  <a:txBody>
                    <a:bodyPr/>
                    <a:lstStyle/>
                    <a:p>
                      <a:pPr algn="l"/>
                      <a:endParaRPr lang="en-US" sz="1600" b="0" dirty="0"/>
                    </a:p>
                  </a:txBody>
                  <a:tcPr/>
                </a:tc>
                <a:extLst>
                  <a:ext uri="{0D108BD9-81ED-4DB2-BD59-A6C34878D82A}">
                    <a16:rowId xmlns:a16="http://schemas.microsoft.com/office/drawing/2014/main" val="10003"/>
                  </a:ext>
                </a:extLst>
              </a:tr>
              <a:tr h="149012">
                <a:tc>
                  <a:txBody>
                    <a:bodyPr/>
                    <a:lstStyle/>
                    <a:p>
                      <a:pPr algn="l"/>
                      <a:r>
                        <a:rPr lang="en-US" sz="1200" b="0" dirty="0"/>
                        <a:t>FSS</a:t>
                      </a:r>
                      <a:r>
                        <a:rPr lang="en-US" sz="1200" b="0" baseline="0" dirty="0"/>
                        <a:t> (HSN)2016     3(9)</a:t>
                      </a:r>
                      <a:endParaRPr lang="en-US" sz="1200" b="0" dirty="0"/>
                    </a:p>
                  </a:txBody>
                  <a:tcPr marL="68580" marR="68580"/>
                </a:tc>
                <a:tc>
                  <a:txBody>
                    <a:bodyPr/>
                    <a:lstStyle/>
                    <a:p>
                      <a:pPr algn="l"/>
                      <a:r>
                        <a:rPr lang="en-US" sz="1400" b="0" dirty="0"/>
                        <a:t>Refer ICMR</a:t>
                      </a:r>
                      <a:r>
                        <a:rPr lang="en-US" sz="1400" b="0" baseline="0" dirty="0"/>
                        <a:t> </a:t>
                      </a:r>
                      <a:r>
                        <a:rPr lang="en-US" sz="1400" b="0" dirty="0"/>
                        <a:t>for Purity criteria</a:t>
                      </a:r>
                    </a:p>
                  </a:txBody>
                  <a:tcPr marL="68580" marR="68580">
                    <a:solidFill>
                      <a:srgbClr val="FFD966"/>
                    </a:solidFill>
                  </a:tcPr>
                </a:tc>
                <a:extLst>
                  <a:ext uri="{0D108BD9-81ED-4DB2-BD59-A6C34878D82A}">
                    <a16:rowId xmlns:a16="http://schemas.microsoft.com/office/drawing/2014/main" val="10004"/>
                  </a:ext>
                </a:extLst>
              </a:tr>
            </a:tbl>
          </a:graphicData>
        </a:graphic>
      </p:graphicFrame>
      <p:sp>
        <p:nvSpPr>
          <p:cNvPr id="7" name="TextBox 6"/>
          <p:cNvSpPr txBox="1"/>
          <p:nvPr/>
        </p:nvSpPr>
        <p:spPr>
          <a:xfrm>
            <a:off x="539552" y="2442896"/>
            <a:ext cx="4968551" cy="914096"/>
          </a:xfrm>
          <a:prstGeom prst="rect">
            <a:avLst/>
          </a:prstGeom>
          <a:solidFill>
            <a:schemeClr val="bg1"/>
          </a:solidFill>
          <a:ln>
            <a:solidFill>
              <a:srgbClr val="FFFFFF"/>
            </a:solidFill>
          </a:ln>
        </p:spPr>
        <p:txBody>
          <a:bodyPr wrap="square" rtlCol="0">
            <a:spAutoFit/>
          </a:bodyPr>
          <a:lstStyle/>
          <a:p>
            <a:pPr>
              <a:lnSpc>
                <a:spcPct val="140000"/>
              </a:lnSpc>
            </a:pPr>
            <a:r>
              <a:rPr lang="en-US" sz="2000" b="1" dirty="0"/>
              <a:t>7.9.2 Nutrition </a:t>
            </a:r>
            <a:r>
              <a:rPr lang="en-GB" sz="2000" b="1" dirty="0"/>
              <a:t>Label Panel</a:t>
            </a:r>
          </a:p>
          <a:p>
            <a:pPr>
              <a:lnSpc>
                <a:spcPct val="140000"/>
              </a:lnSpc>
            </a:pPr>
            <a:r>
              <a:rPr lang="en-US" sz="2000" b="1" dirty="0">
                <a:ln w="10541" cmpd="sng">
                  <a:solidFill>
                    <a:schemeClr val="accent1">
                      <a:shade val="88000"/>
                      <a:satMod val="110000"/>
                    </a:schemeClr>
                  </a:solidFill>
                  <a:prstDash val="solid"/>
                </a:ln>
                <a:solidFill>
                  <a:srgbClr val="002060"/>
                </a:solidFill>
              </a:rPr>
              <a:t>7.9.2.4  Declare RDA of Vitamins &amp; Minerals </a:t>
            </a:r>
          </a:p>
        </p:txBody>
      </p:sp>
      <p:sp>
        <p:nvSpPr>
          <p:cNvPr id="2" name="Slide Number Placeholder 1"/>
          <p:cNvSpPr>
            <a:spLocks noGrp="1"/>
          </p:cNvSpPr>
          <p:nvPr>
            <p:ph type="sldNum" sz="quarter" idx="12"/>
          </p:nvPr>
        </p:nvSpPr>
        <p:spPr/>
        <p:txBody>
          <a:bodyPr/>
          <a:lstStyle/>
          <a:p>
            <a:fld id="{9B441236-4707-B342-88D0-23B2CF2BA6BC}" type="slidenum">
              <a:rPr lang="en-US" smtClean="0"/>
              <a:pPr/>
              <a:t>228</a:t>
            </a:fld>
            <a:endParaRPr lang="en-US"/>
          </a:p>
        </p:txBody>
      </p:sp>
      <p:pic>
        <p:nvPicPr>
          <p:cNvPr id="6" name="Picture 5"/>
          <p:cNvPicPr>
            <a:picLocks noChangeAspect="1"/>
          </p:cNvPicPr>
          <p:nvPr/>
        </p:nvPicPr>
        <p:blipFill>
          <a:blip r:embed="rId2" cstate="print"/>
          <a:stretch>
            <a:fillRect/>
          </a:stretch>
        </p:blipFill>
        <p:spPr>
          <a:xfrm>
            <a:off x="5377153" y="1737667"/>
            <a:ext cx="3080743" cy="4320480"/>
          </a:xfrm>
          <a:prstGeom prst="rect">
            <a:avLst/>
          </a:prstGeom>
          <a:ln>
            <a:solidFill>
              <a:srgbClr val="4472C4"/>
            </a:solidFill>
          </a:ln>
        </p:spPr>
      </p:pic>
      <p:sp>
        <p:nvSpPr>
          <p:cNvPr id="10" name="Rectangle 9"/>
          <p:cNvSpPr/>
          <p:nvPr/>
        </p:nvSpPr>
        <p:spPr>
          <a:xfrm>
            <a:off x="362127" y="686864"/>
            <a:ext cx="8415176" cy="738664"/>
          </a:xfrm>
          <a:prstGeom prst="rect">
            <a:avLst/>
          </a:prstGeom>
          <a:noFill/>
          <a:scene3d>
            <a:camera prst="orthographicFront"/>
            <a:lightRig rig="threePt" dir="t"/>
          </a:scene3d>
          <a:sp3d>
            <a:bevelT w="114300" prst="artDeco"/>
          </a:sp3d>
        </p:spPr>
        <p:txBody>
          <a:bodyPr wrap="square">
            <a:spAutoFit/>
          </a:bodyPr>
          <a:lstStyle/>
          <a:p>
            <a:pPr algn="ctr"/>
            <a:r>
              <a:rPr lang="en-US" sz="2100" b="1" dirty="0">
                <a:latin typeface="Arial Black" panose="020B0A04020102020204" pitchFamily="34" charset="0"/>
              </a:rPr>
              <a:t>7.0  Support Services </a:t>
            </a:r>
          </a:p>
          <a:p>
            <a:pPr algn="ctr"/>
            <a:r>
              <a:rPr lang="en-US" sz="2100" b="1" dirty="0">
                <a:latin typeface="Arial Black" panose="020B0A04020102020204" pitchFamily="34" charset="0"/>
              </a:rPr>
              <a:t>7.9  Product Information &amp; Consumer Awareness</a:t>
            </a:r>
            <a:endParaRPr lang="en-IN" sz="2100" dirty="0">
              <a:latin typeface="Arial Black" panose="020B0A04020102020204" pitchFamily="34" charset="0"/>
            </a:endParaRPr>
          </a:p>
        </p:txBody>
      </p:sp>
      <p:sp>
        <p:nvSpPr>
          <p:cNvPr id="9" name="Rounded Rectangle 8"/>
          <p:cNvSpPr/>
          <p:nvPr/>
        </p:nvSpPr>
        <p:spPr>
          <a:xfrm>
            <a:off x="539552" y="1556792"/>
            <a:ext cx="8147248" cy="4799558"/>
          </a:xfrm>
          <a:prstGeom prst="roundRect">
            <a:avLst>
              <a:gd name="adj" fmla="val 7141"/>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020610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27164567"/>
              </p:ext>
            </p:extLst>
          </p:nvPr>
        </p:nvGraphicFramePr>
        <p:xfrm>
          <a:off x="425862" y="2178558"/>
          <a:ext cx="8292276" cy="3978429"/>
        </p:xfrm>
        <a:graphic>
          <a:graphicData uri="http://schemas.openxmlformats.org/drawingml/2006/table">
            <a:tbl>
              <a:tblPr firstRow="1" bandRow="1">
                <a:tableStyleId>{85BE263C-DBD7-4A20-BB59-AAB30ACAA65A}</a:tableStyleId>
              </a:tblPr>
              <a:tblGrid>
                <a:gridCol w="2372989">
                  <a:extLst>
                    <a:ext uri="{9D8B030D-6E8A-4147-A177-3AD203B41FA5}">
                      <a16:colId xmlns:a16="http://schemas.microsoft.com/office/drawing/2014/main" val="20000"/>
                    </a:ext>
                  </a:extLst>
                </a:gridCol>
                <a:gridCol w="380803">
                  <a:extLst>
                    <a:ext uri="{9D8B030D-6E8A-4147-A177-3AD203B41FA5}">
                      <a16:colId xmlns:a16="http://schemas.microsoft.com/office/drawing/2014/main" val="20001"/>
                    </a:ext>
                  </a:extLst>
                </a:gridCol>
                <a:gridCol w="380803">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418777">
                  <a:extLst>
                    <a:ext uri="{9D8B030D-6E8A-4147-A177-3AD203B41FA5}">
                      <a16:colId xmlns:a16="http://schemas.microsoft.com/office/drawing/2014/main" val="20004"/>
                    </a:ext>
                  </a:extLst>
                </a:gridCol>
                <a:gridCol w="2530624">
                  <a:extLst>
                    <a:ext uri="{9D8B030D-6E8A-4147-A177-3AD203B41FA5}">
                      <a16:colId xmlns:a16="http://schemas.microsoft.com/office/drawing/2014/main" val="20005"/>
                    </a:ext>
                  </a:extLst>
                </a:gridCol>
              </a:tblGrid>
              <a:tr h="290987">
                <a:tc>
                  <a:txBody>
                    <a:bodyPr/>
                    <a:lstStyle/>
                    <a:p>
                      <a:r>
                        <a:rPr lang="en-US" sz="1400" dirty="0"/>
                        <a:t>Clause</a:t>
                      </a:r>
                      <a:r>
                        <a:rPr lang="en-US" sz="1400" baseline="0" dirty="0"/>
                        <a:t> No</a:t>
                      </a:r>
                      <a:endParaRPr lang="en-US" sz="1400" b="1" dirty="0">
                        <a:solidFill>
                          <a:schemeClr val="tx1"/>
                        </a:solidFill>
                      </a:endParaRPr>
                    </a:p>
                  </a:txBody>
                  <a:tcPr/>
                </a:tc>
                <a:tc gridSpan="3">
                  <a:txBody>
                    <a:bodyPr/>
                    <a:lstStyle/>
                    <a:p>
                      <a:r>
                        <a:rPr lang="en-US" sz="1400" dirty="0"/>
                        <a:t> No</a:t>
                      </a:r>
                      <a:endParaRPr lang="en-US" sz="1400" b="1" dirty="0">
                        <a:solidFill>
                          <a:schemeClr val="tx1"/>
                        </a:solidFill>
                      </a:endParaRPr>
                    </a:p>
                  </a:txBody>
                  <a:tcPr/>
                </a:tc>
                <a:tc hMerge="1">
                  <a:txBody>
                    <a:bodyPr/>
                    <a:lstStyle/>
                    <a:p>
                      <a:endParaRPr lang="en-US" sz="1400" b="1" dirty="0">
                        <a:solidFill>
                          <a:schemeClr val="tx1"/>
                        </a:solidFill>
                      </a:endParaRPr>
                    </a:p>
                  </a:txBody>
                  <a:tcPr/>
                </a:tc>
                <a:tc hMerge="1">
                  <a:txBody>
                    <a:bodyPr/>
                    <a:lstStyle/>
                    <a:p>
                      <a:endParaRPr lang="en-IN"/>
                    </a:p>
                  </a:txBody>
                  <a:tcPr/>
                </a:tc>
                <a:tc>
                  <a:txBody>
                    <a:bodyPr/>
                    <a:lstStyle/>
                    <a:p>
                      <a:r>
                        <a:rPr lang="en-US" sz="1800" dirty="0"/>
                        <a:t>Requirement</a:t>
                      </a:r>
                      <a:endParaRPr lang="en-IN" dirty="0"/>
                    </a:p>
                  </a:txBody>
                  <a:tcPr/>
                </a:tc>
                <a:tc>
                  <a:txBody>
                    <a:bodyPr/>
                    <a:lstStyle/>
                    <a:p>
                      <a:r>
                        <a:rPr lang="en-US" sz="1400" dirty="0"/>
                        <a:t>Description</a:t>
                      </a:r>
                      <a:r>
                        <a:rPr lang="en-US" sz="1400" baseline="0" dirty="0"/>
                        <a:t> of requirement</a:t>
                      </a:r>
                      <a:endParaRPr lang="en-US" sz="1400" b="1" dirty="0">
                        <a:solidFill>
                          <a:schemeClr val="tx1"/>
                        </a:solidFill>
                      </a:endParaRPr>
                    </a:p>
                  </a:txBody>
                  <a:tcPr/>
                </a:tc>
                <a:extLst>
                  <a:ext uri="{0D108BD9-81ED-4DB2-BD59-A6C34878D82A}">
                    <a16:rowId xmlns:a16="http://schemas.microsoft.com/office/drawing/2014/main" val="10000"/>
                  </a:ext>
                </a:extLst>
              </a:tr>
              <a:tr h="249183">
                <a:tc>
                  <a:txBody>
                    <a:bodyPr/>
                    <a:lstStyle/>
                    <a:p>
                      <a:endParaRPr lang="en-US" sz="1000" b="1" dirty="0"/>
                    </a:p>
                  </a:txBody>
                  <a:tcPr/>
                </a:tc>
                <a:tc>
                  <a:txBody>
                    <a:bodyPr/>
                    <a:lstStyle/>
                    <a:p>
                      <a:endParaRPr lang="en-US" sz="1000" b="1" dirty="0"/>
                    </a:p>
                  </a:txBody>
                  <a:tcPr/>
                </a:tc>
                <a:tc gridSpan="2">
                  <a:txBody>
                    <a:bodyPr/>
                    <a:lstStyle/>
                    <a:p>
                      <a:endParaRPr lang="en-IN" sz="1000" dirty="0"/>
                    </a:p>
                  </a:txBody>
                  <a:tcPr/>
                </a:tc>
                <a:tc hMerge="1">
                  <a:txBody>
                    <a:bodyPr/>
                    <a:lstStyle/>
                    <a:p>
                      <a:endParaRPr lang="en-IN"/>
                    </a:p>
                  </a:txBody>
                  <a:tcPr/>
                </a:tc>
                <a:tc>
                  <a:txBody>
                    <a:bodyPr/>
                    <a:lstStyle/>
                    <a:p>
                      <a:endParaRPr lang="en-US" sz="1000" b="1" dirty="0"/>
                    </a:p>
                  </a:txBody>
                  <a:tcPr/>
                </a:tc>
                <a:tc>
                  <a:txBody>
                    <a:bodyPr/>
                    <a:lstStyle/>
                    <a:p>
                      <a:endParaRPr lang="en-US" sz="1000" b="1" dirty="0"/>
                    </a:p>
                  </a:txBody>
                  <a:tcPr/>
                </a:tc>
                <a:extLst>
                  <a:ext uri="{0D108BD9-81ED-4DB2-BD59-A6C34878D82A}">
                    <a16:rowId xmlns:a16="http://schemas.microsoft.com/office/drawing/2014/main" val="10001"/>
                  </a:ext>
                </a:extLst>
              </a:tr>
              <a:tr h="412231">
                <a:tc>
                  <a:txBody>
                    <a:bodyPr/>
                    <a:lstStyle/>
                    <a:p>
                      <a:r>
                        <a:rPr lang="en-US" sz="1400" dirty="0">
                          <a:solidFill>
                            <a:schemeClr val="tx1"/>
                          </a:solidFill>
                        </a:rPr>
                        <a:t>FSS(PL) 2011 - 2.2.2.6</a:t>
                      </a:r>
                      <a:endParaRPr lang="en-US" sz="1400" b="0" dirty="0">
                        <a:solidFill>
                          <a:schemeClr val="tx1"/>
                        </a:solidFill>
                      </a:endParaRPr>
                    </a:p>
                  </a:txBody>
                  <a:tcPr/>
                </a:tc>
                <a:tc gridSpan="3">
                  <a:txBody>
                    <a:bodyPr/>
                    <a:lstStyle/>
                    <a:p>
                      <a:r>
                        <a:rPr lang="en-US" sz="1400" b="0" dirty="0">
                          <a:solidFill>
                            <a:schemeClr val="tx1"/>
                          </a:solidFill>
                        </a:rPr>
                        <a:t>7.9.3.1</a:t>
                      </a:r>
                    </a:p>
                  </a:txBody>
                  <a:tcPr/>
                </a:tc>
                <a:tc hMerge="1">
                  <a:txBody>
                    <a:bodyPr/>
                    <a:lstStyle/>
                    <a:p>
                      <a:endParaRPr lang="en-IN"/>
                    </a:p>
                  </a:txBody>
                  <a:tcPr/>
                </a:tc>
                <a:tc hMerge="1">
                  <a:txBody>
                    <a:bodyPr/>
                    <a:lstStyle/>
                    <a:p>
                      <a:endParaRPr lang="en-IN"/>
                    </a:p>
                  </a:txBody>
                  <a:tcPr/>
                </a:tc>
                <a:tc>
                  <a:txBody>
                    <a:bodyPr/>
                    <a:lstStyle/>
                    <a:p>
                      <a:r>
                        <a:rPr lang="en-US" sz="1400" dirty="0">
                          <a:solidFill>
                            <a:schemeClr val="tx1"/>
                          </a:solidFill>
                        </a:rPr>
                        <a:t>Name, </a:t>
                      </a:r>
                      <a:r>
                        <a:rPr lang="en-US" sz="1400" baseline="0" dirty="0">
                          <a:solidFill>
                            <a:schemeClr val="tx1"/>
                          </a:solidFill>
                        </a:rPr>
                        <a:t>Address. </a:t>
                      </a:r>
                      <a:r>
                        <a:rPr lang="en-US" sz="1400" baseline="0" dirty="0" err="1">
                          <a:solidFill>
                            <a:schemeClr val="tx1"/>
                          </a:solidFill>
                        </a:rPr>
                        <a:t>Licence</a:t>
                      </a:r>
                      <a:r>
                        <a:rPr lang="en-US" sz="1400" baseline="0" dirty="0">
                          <a:solidFill>
                            <a:schemeClr val="tx1"/>
                          </a:solidFill>
                        </a:rPr>
                        <a:t> No. &amp; logo</a:t>
                      </a:r>
                      <a:endParaRPr lang="en-US" sz="1400" b="0" dirty="0">
                        <a:solidFill>
                          <a:schemeClr val="tx1"/>
                        </a:solidFill>
                      </a:endParaRPr>
                    </a:p>
                  </a:txBody>
                  <a:tcPr/>
                </a:tc>
                <a:tc>
                  <a:txBody>
                    <a:bodyPr/>
                    <a:lstStyle/>
                    <a:p>
                      <a:r>
                        <a:rPr lang="en-US" sz="1400" dirty="0">
                          <a:solidFill>
                            <a:schemeClr val="tx1"/>
                          </a:solidFill>
                        </a:rPr>
                        <a:t>Manufacturers &amp;  Packagers</a:t>
                      </a:r>
                      <a:endParaRPr lang="en-US" sz="1400" b="0" dirty="0">
                        <a:solidFill>
                          <a:schemeClr val="tx1"/>
                        </a:solidFill>
                      </a:endParaRPr>
                    </a:p>
                  </a:txBody>
                  <a:tcPr/>
                </a:tc>
                <a:extLst>
                  <a:ext uri="{0D108BD9-81ED-4DB2-BD59-A6C34878D82A}">
                    <a16:rowId xmlns:a16="http://schemas.microsoft.com/office/drawing/2014/main" val="10002"/>
                  </a:ext>
                </a:extLst>
              </a:tr>
              <a:tr h="207652">
                <a:tc>
                  <a:txBody>
                    <a:bodyPr/>
                    <a:lstStyle/>
                    <a:p>
                      <a:endParaRPr lang="en-US" sz="1000" b="1" dirty="0"/>
                    </a:p>
                  </a:txBody>
                  <a:tcPr/>
                </a:tc>
                <a:tc gridSpan="3">
                  <a:txBody>
                    <a:bodyPr/>
                    <a:lstStyle/>
                    <a:p>
                      <a:endParaRPr lang="en-US" sz="1000" b="1" dirty="0"/>
                    </a:p>
                  </a:txBody>
                  <a:tcPr/>
                </a:tc>
                <a:tc hMerge="1">
                  <a:txBody>
                    <a:bodyPr/>
                    <a:lstStyle/>
                    <a:p>
                      <a:endParaRPr lang="en-IN"/>
                    </a:p>
                  </a:txBody>
                  <a:tcPr/>
                </a:tc>
                <a:tc hMerge="1">
                  <a:txBody>
                    <a:bodyPr/>
                    <a:lstStyle/>
                    <a:p>
                      <a:endParaRPr lang="en-IN"/>
                    </a:p>
                  </a:txBody>
                  <a:tcPr/>
                </a:tc>
                <a:tc>
                  <a:txBody>
                    <a:bodyPr/>
                    <a:lstStyle/>
                    <a:p>
                      <a:endParaRPr lang="en-US" sz="1000" b="1" dirty="0"/>
                    </a:p>
                  </a:txBody>
                  <a:tcPr/>
                </a:tc>
                <a:tc>
                  <a:txBody>
                    <a:bodyPr/>
                    <a:lstStyle/>
                    <a:p>
                      <a:endParaRPr lang="en-US" sz="1000" b="1" dirty="0"/>
                    </a:p>
                  </a:txBody>
                  <a:tcPr/>
                </a:tc>
                <a:extLst>
                  <a:ext uri="{0D108BD9-81ED-4DB2-BD59-A6C34878D82A}">
                    <a16:rowId xmlns:a16="http://schemas.microsoft.com/office/drawing/2014/main" val="10003"/>
                  </a:ext>
                </a:extLst>
              </a:tr>
              <a:tr h="412231">
                <a:tc>
                  <a:txBody>
                    <a:bodyPr/>
                    <a:lstStyle/>
                    <a:p>
                      <a:r>
                        <a:rPr lang="en-US" sz="1400" dirty="0"/>
                        <a:t>FSS(PL)</a:t>
                      </a:r>
                      <a:r>
                        <a:rPr lang="en-US" sz="1400" baseline="0" dirty="0"/>
                        <a:t> 2011 - 2.2.2.11 (</a:t>
                      </a:r>
                      <a:r>
                        <a:rPr lang="en-US" sz="1400" baseline="0" dirty="0" err="1"/>
                        <a:t>i</a:t>
                      </a:r>
                      <a:r>
                        <a:rPr lang="en-US" sz="1400" baseline="0" dirty="0"/>
                        <a:t>)(ii)</a:t>
                      </a:r>
                      <a:endParaRPr lang="en-US" sz="1400" b="0" dirty="0"/>
                    </a:p>
                  </a:txBody>
                  <a:tcPr/>
                </a:tc>
                <a:tc gridSpan="3">
                  <a:txBody>
                    <a:bodyPr/>
                    <a:lstStyle/>
                    <a:p>
                      <a:r>
                        <a:rPr lang="en-US" sz="1400" b="0" dirty="0"/>
                        <a:t>7.9.3.2</a:t>
                      </a:r>
                    </a:p>
                  </a:txBody>
                  <a:tcPr/>
                </a:tc>
                <a:tc hMerge="1">
                  <a:txBody>
                    <a:bodyPr/>
                    <a:lstStyle/>
                    <a:p>
                      <a:endParaRPr lang="en-IN"/>
                    </a:p>
                  </a:txBody>
                  <a:tcPr/>
                </a:tc>
                <a:tc hMerge="1">
                  <a:txBody>
                    <a:bodyPr/>
                    <a:lstStyle/>
                    <a:p>
                      <a:endParaRPr lang="en-IN"/>
                    </a:p>
                  </a:txBody>
                  <a:tcPr/>
                </a:tc>
                <a:tc>
                  <a:txBody>
                    <a:bodyPr/>
                    <a:lstStyle/>
                    <a:p>
                      <a:r>
                        <a:rPr lang="en-US" sz="1400" dirty="0"/>
                        <a:t>Country</a:t>
                      </a:r>
                      <a:r>
                        <a:rPr lang="en-US" sz="1400" baseline="0" dirty="0"/>
                        <a:t> of Origin</a:t>
                      </a:r>
                      <a:endParaRPr lang="en-US" sz="1400" b="0" dirty="0"/>
                    </a:p>
                  </a:txBody>
                  <a:tcPr/>
                </a:tc>
                <a:tc>
                  <a:txBody>
                    <a:bodyPr/>
                    <a:lstStyle/>
                    <a:p>
                      <a:r>
                        <a:rPr lang="en-US" sz="1400" dirty="0"/>
                        <a:t>Substantial change, Imported Food</a:t>
                      </a:r>
                      <a:endParaRPr lang="en-US" sz="1400" b="0" dirty="0"/>
                    </a:p>
                  </a:txBody>
                  <a:tcPr/>
                </a:tc>
                <a:extLst>
                  <a:ext uri="{0D108BD9-81ED-4DB2-BD59-A6C34878D82A}">
                    <a16:rowId xmlns:a16="http://schemas.microsoft.com/office/drawing/2014/main" val="10004"/>
                  </a:ext>
                </a:extLst>
              </a:tr>
              <a:tr h="207652">
                <a:tc>
                  <a:txBody>
                    <a:bodyPr/>
                    <a:lstStyle/>
                    <a:p>
                      <a:endParaRPr lang="en-US" sz="1000" b="0" dirty="0"/>
                    </a:p>
                  </a:txBody>
                  <a:tcPr/>
                </a:tc>
                <a:tc gridSpan="3">
                  <a:txBody>
                    <a:bodyPr/>
                    <a:lstStyle/>
                    <a:p>
                      <a:endParaRPr lang="en-US" sz="1000" b="0" dirty="0"/>
                    </a:p>
                  </a:txBody>
                  <a:tcPr/>
                </a:tc>
                <a:tc hMerge="1">
                  <a:txBody>
                    <a:bodyPr/>
                    <a:lstStyle/>
                    <a:p>
                      <a:endParaRPr lang="en-IN"/>
                    </a:p>
                  </a:txBody>
                  <a:tcPr/>
                </a:tc>
                <a:tc hMerge="1">
                  <a:txBody>
                    <a:bodyPr/>
                    <a:lstStyle/>
                    <a:p>
                      <a:endParaRPr lang="en-IN"/>
                    </a:p>
                  </a:txBody>
                  <a:tcPr/>
                </a:tc>
                <a:tc>
                  <a:txBody>
                    <a:bodyPr/>
                    <a:lstStyle/>
                    <a:p>
                      <a:endParaRPr lang="en-US" sz="1000" b="0" dirty="0"/>
                    </a:p>
                  </a:txBody>
                  <a:tcPr/>
                </a:tc>
                <a:tc>
                  <a:txBody>
                    <a:bodyPr/>
                    <a:lstStyle/>
                    <a:p>
                      <a:endParaRPr lang="en-US" sz="1000" b="0" dirty="0"/>
                    </a:p>
                  </a:txBody>
                  <a:tcPr/>
                </a:tc>
                <a:extLst>
                  <a:ext uri="{0D108BD9-81ED-4DB2-BD59-A6C34878D82A}">
                    <a16:rowId xmlns:a16="http://schemas.microsoft.com/office/drawing/2014/main" val="10005"/>
                  </a:ext>
                </a:extLst>
              </a:tr>
              <a:tr h="290987">
                <a:tc>
                  <a:txBody>
                    <a:bodyPr/>
                    <a:lstStyle/>
                    <a:p>
                      <a:r>
                        <a:rPr lang="en-US" sz="1400" dirty="0"/>
                        <a:t>FSS(PL)</a:t>
                      </a:r>
                      <a:r>
                        <a:rPr lang="en-US" sz="1400" baseline="0" dirty="0"/>
                        <a:t> 2011 - 2.2.2.8</a:t>
                      </a:r>
                      <a:endParaRPr lang="en-US" sz="1400" b="0" dirty="0"/>
                    </a:p>
                  </a:txBody>
                  <a:tcPr/>
                </a:tc>
                <a:tc gridSpan="2">
                  <a:txBody>
                    <a:bodyPr/>
                    <a:lstStyle/>
                    <a:p>
                      <a:r>
                        <a:rPr lang="en-US" sz="1400" dirty="0"/>
                        <a:t>7.9.3.3</a:t>
                      </a:r>
                      <a:endParaRPr lang="en-US" sz="1400" b="0" dirty="0"/>
                    </a:p>
                  </a:txBody>
                  <a:tcPr/>
                </a:tc>
                <a:tc hMerge="1">
                  <a:txBody>
                    <a:bodyPr/>
                    <a:lstStyle/>
                    <a:p>
                      <a:endParaRPr lang="en-US" sz="1400" b="0" dirty="0"/>
                    </a:p>
                  </a:txBody>
                  <a:tcPr/>
                </a:tc>
                <a:tc>
                  <a:txBody>
                    <a:bodyPr/>
                    <a:lstStyle/>
                    <a:p>
                      <a:endParaRPr lang="en-IN" dirty="0"/>
                    </a:p>
                  </a:txBody>
                  <a:tcPr/>
                </a:tc>
                <a:tc>
                  <a:txBody>
                    <a:bodyPr/>
                    <a:lstStyle/>
                    <a:p>
                      <a:r>
                        <a:rPr lang="en-US" sz="1400" dirty="0"/>
                        <a:t>Batch/Lot/Code</a:t>
                      </a:r>
                      <a:r>
                        <a:rPr lang="en-US" sz="1400" baseline="0" dirty="0"/>
                        <a:t> No</a:t>
                      </a:r>
                      <a:endParaRPr lang="en-US" sz="1400" b="0" dirty="0"/>
                    </a:p>
                  </a:txBody>
                  <a:tcPr/>
                </a:tc>
                <a:tc>
                  <a:txBody>
                    <a:bodyPr/>
                    <a:lstStyle/>
                    <a:p>
                      <a:r>
                        <a:rPr lang="en-US" sz="1400" dirty="0"/>
                        <a:t>Declaration</a:t>
                      </a:r>
                      <a:r>
                        <a:rPr lang="en-US" sz="1400" baseline="0" dirty="0"/>
                        <a:t> required</a:t>
                      </a:r>
                      <a:endParaRPr lang="en-US" sz="1400" b="0" dirty="0"/>
                    </a:p>
                  </a:txBody>
                  <a:tcPr/>
                </a:tc>
                <a:extLst>
                  <a:ext uri="{0D108BD9-81ED-4DB2-BD59-A6C34878D82A}">
                    <a16:rowId xmlns:a16="http://schemas.microsoft.com/office/drawing/2014/main" val="10006"/>
                  </a:ext>
                </a:extLst>
              </a:tr>
              <a:tr h="249183">
                <a:tc>
                  <a:txBody>
                    <a:bodyPr/>
                    <a:lstStyle/>
                    <a:p>
                      <a:endParaRPr lang="en-US" sz="1000" b="0" dirty="0"/>
                    </a:p>
                  </a:txBody>
                  <a:tcPr/>
                </a:tc>
                <a:tc gridSpan="2">
                  <a:txBody>
                    <a:bodyPr/>
                    <a:lstStyle/>
                    <a:p>
                      <a:endParaRPr lang="en-US" sz="1000" b="0" dirty="0"/>
                    </a:p>
                  </a:txBody>
                  <a:tcPr/>
                </a:tc>
                <a:tc hMerge="1">
                  <a:txBody>
                    <a:bodyPr/>
                    <a:lstStyle/>
                    <a:p>
                      <a:endParaRPr lang="en-US" sz="1400" b="0" dirty="0"/>
                    </a:p>
                  </a:txBody>
                  <a:tcPr/>
                </a:tc>
                <a:tc>
                  <a:txBody>
                    <a:bodyPr/>
                    <a:lstStyle/>
                    <a:p>
                      <a:endParaRPr lang="en-IN" sz="1000"/>
                    </a:p>
                  </a:txBody>
                  <a:tcPr/>
                </a:tc>
                <a:tc>
                  <a:txBody>
                    <a:bodyPr/>
                    <a:lstStyle/>
                    <a:p>
                      <a:endParaRPr lang="en-US" sz="1000" b="0" dirty="0"/>
                    </a:p>
                  </a:txBody>
                  <a:tcPr/>
                </a:tc>
                <a:tc>
                  <a:txBody>
                    <a:bodyPr/>
                    <a:lstStyle/>
                    <a:p>
                      <a:endParaRPr lang="en-US" sz="1000" b="0" dirty="0"/>
                    </a:p>
                  </a:txBody>
                  <a:tcPr/>
                </a:tc>
                <a:extLst>
                  <a:ext uri="{0D108BD9-81ED-4DB2-BD59-A6C34878D82A}">
                    <a16:rowId xmlns:a16="http://schemas.microsoft.com/office/drawing/2014/main" val="10007"/>
                  </a:ext>
                </a:extLst>
              </a:tr>
              <a:tr h="290987">
                <a:tc>
                  <a:txBody>
                    <a:bodyPr/>
                    <a:lstStyle/>
                    <a:p>
                      <a:r>
                        <a:rPr lang="en-US" sz="1400" dirty="0"/>
                        <a:t>FSS(PL)</a:t>
                      </a:r>
                      <a:r>
                        <a:rPr lang="en-US" sz="1400" baseline="0" dirty="0"/>
                        <a:t> 2011 - 2.2.2.9</a:t>
                      </a:r>
                      <a:endParaRPr lang="en-US" sz="1400" b="0" dirty="0"/>
                    </a:p>
                  </a:txBody>
                  <a:tcPr/>
                </a:tc>
                <a:tc gridSpan="2">
                  <a:txBody>
                    <a:bodyPr/>
                    <a:lstStyle/>
                    <a:p>
                      <a:r>
                        <a:rPr lang="en-US" sz="1400" b="0" dirty="0"/>
                        <a:t>7.9.3.4</a:t>
                      </a:r>
                    </a:p>
                  </a:txBody>
                  <a:tcPr/>
                </a:tc>
                <a:tc hMerge="1">
                  <a:txBody>
                    <a:bodyPr/>
                    <a:lstStyle/>
                    <a:p>
                      <a:endParaRPr lang="en-US" sz="1400" b="0" dirty="0"/>
                    </a:p>
                  </a:txBody>
                  <a:tcPr/>
                </a:tc>
                <a:tc>
                  <a:txBody>
                    <a:bodyPr/>
                    <a:lstStyle/>
                    <a:p>
                      <a:endParaRPr lang="en-IN"/>
                    </a:p>
                  </a:txBody>
                  <a:tcPr/>
                </a:tc>
                <a:tc>
                  <a:txBody>
                    <a:bodyPr/>
                    <a:lstStyle/>
                    <a:p>
                      <a:r>
                        <a:rPr lang="en-US" sz="1400" dirty="0"/>
                        <a:t>Date</a:t>
                      </a:r>
                      <a:r>
                        <a:rPr lang="en-US" sz="1400" baseline="0" dirty="0"/>
                        <a:t> of Manufacture / Packing</a:t>
                      </a:r>
                      <a:endParaRPr lang="en-US" sz="1400" b="0" dirty="0"/>
                    </a:p>
                  </a:txBody>
                  <a:tcPr/>
                </a:tc>
                <a:tc>
                  <a:txBody>
                    <a:bodyPr/>
                    <a:lstStyle/>
                    <a:p>
                      <a:r>
                        <a:rPr lang="en-US" sz="1400" dirty="0"/>
                        <a:t>Manufacturing,</a:t>
                      </a:r>
                      <a:r>
                        <a:rPr lang="en-US" sz="1400" baseline="0" dirty="0"/>
                        <a:t> packing</a:t>
                      </a:r>
                      <a:endParaRPr lang="en-US" sz="1400" b="0" dirty="0"/>
                    </a:p>
                  </a:txBody>
                  <a:tcPr/>
                </a:tc>
                <a:extLst>
                  <a:ext uri="{0D108BD9-81ED-4DB2-BD59-A6C34878D82A}">
                    <a16:rowId xmlns:a16="http://schemas.microsoft.com/office/drawing/2014/main" val="10008"/>
                  </a:ext>
                </a:extLst>
              </a:tr>
              <a:tr h="249183">
                <a:tc>
                  <a:txBody>
                    <a:bodyPr/>
                    <a:lstStyle/>
                    <a:p>
                      <a:endParaRPr lang="en-US" sz="1000" b="0" dirty="0"/>
                    </a:p>
                  </a:txBody>
                  <a:tcPr/>
                </a:tc>
                <a:tc gridSpan="2">
                  <a:txBody>
                    <a:bodyPr/>
                    <a:lstStyle/>
                    <a:p>
                      <a:endParaRPr lang="en-US" sz="1000" b="0" dirty="0"/>
                    </a:p>
                  </a:txBody>
                  <a:tcPr/>
                </a:tc>
                <a:tc hMerge="1">
                  <a:txBody>
                    <a:bodyPr/>
                    <a:lstStyle/>
                    <a:p>
                      <a:endParaRPr lang="en-US" sz="1400" b="0" dirty="0"/>
                    </a:p>
                  </a:txBody>
                  <a:tcPr/>
                </a:tc>
                <a:tc>
                  <a:txBody>
                    <a:bodyPr/>
                    <a:lstStyle/>
                    <a:p>
                      <a:endParaRPr lang="en-IN" sz="1000" dirty="0"/>
                    </a:p>
                  </a:txBody>
                  <a:tcPr/>
                </a:tc>
                <a:tc>
                  <a:txBody>
                    <a:bodyPr/>
                    <a:lstStyle/>
                    <a:p>
                      <a:endParaRPr lang="en-US" sz="1000" b="0" dirty="0"/>
                    </a:p>
                  </a:txBody>
                  <a:tcPr/>
                </a:tc>
                <a:tc>
                  <a:txBody>
                    <a:bodyPr/>
                    <a:lstStyle/>
                    <a:p>
                      <a:endParaRPr lang="en-US" sz="1000" b="0" dirty="0"/>
                    </a:p>
                  </a:txBody>
                  <a:tcPr/>
                </a:tc>
                <a:extLst>
                  <a:ext uri="{0D108BD9-81ED-4DB2-BD59-A6C34878D82A}">
                    <a16:rowId xmlns:a16="http://schemas.microsoft.com/office/drawing/2014/main" val="10009"/>
                  </a:ext>
                </a:extLst>
              </a:tr>
              <a:tr h="290987">
                <a:tc>
                  <a:txBody>
                    <a:bodyPr/>
                    <a:lstStyle/>
                    <a:p>
                      <a:r>
                        <a:rPr lang="en-US" sz="1400" dirty="0"/>
                        <a:t>FSS</a:t>
                      </a:r>
                      <a:r>
                        <a:rPr lang="en-US" sz="1400" baseline="0" dirty="0"/>
                        <a:t>(PL) 2011 - 2.2.2.10</a:t>
                      </a:r>
                      <a:endParaRPr lang="en-US" sz="1400" b="0" dirty="0"/>
                    </a:p>
                  </a:txBody>
                  <a:tcPr/>
                </a:tc>
                <a:tc gridSpan="2">
                  <a:txBody>
                    <a:bodyPr/>
                    <a:lstStyle/>
                    <a:p>
                      <a:r>
                        <a:rPr lang="en-US" sz="1400" b="0" dirty="0"/>
                        <a:t>7.9.3.5</a:t>
                      </a:r>
                    </a:p>
                  </a:txBody>
                  <a:tcPr/>
                </a:tc>
                <a:tc hMerge="1">
                  <a:txBody>
                    <a:bodyPr/>
                    <a:lstStyle/>
                    <a:p>
                      <a:endParaRPr lang="en-US" sz="1400" b="0" dirty="0"/>
                    </a:p>
                  </a:txBody>
                  <a:tcPr/>
                </a:tc>
                <a:tc>
                  <a:txBody>
                    <a:bodyPr/>
                    <a:lstStyle/>
                    <a:p>
                      <a:endParaRPr lang="en-IN"/>
                    </a:p>
                  </a:txBody>
                  <a:tcPr/>
                </a:tc>
                <a:tc>
                  <a:txBody>
                    <a:bodyPr/>
                    <a:lstStyle/>
                    <a:p>
                      <a:r>
                        <a:rPr lang="en-US" sz="1400" b="0" dirty="0"/>
                        <a:t>Best</a:t>
                      </a:r>
                      <a:r>
                        <a:rPr lang="en-US" sz="1400" b="0" baseline="0" dirty="0"/>
                        <a:t> Before or Expiry date</a:t>
                      </a:r>
                      <a:endParaRPr lang="en-US" sz="1400" b="0" dirty="0"/>
                    </a:p>
                  </a:txBody>
                  <a:tcPr/>
                </a:tc>
                <a:tc>
                  <a:txBody>
                    <a:bodyPr/>
                    <a:lstStyle/>
                    <a:p>
                      <a:r>
                        <a:rPr lang="en-US" sz="1400" dirty="0"/>
                        <a:t>Durability</a:t>
                      </a:r>
                      <a:r>
                        <a:rPr lang="en-US" sz="1400" baseline="0" dirty="0"/>
                        <a:t> - BBD  or Expiry Date</a:t>
                      </a:r>
                      <a:endParaRPr lang="en-US" sz="1400" b="0" dirty="0"/>
                    </a:p>
                  </a:txBody>
                  <a:tcPr/>
                </a:tc>
                <a:extLst>
                  <a:ext uri="{0D108BD9-81ED-4DB2-BD59-A6C34878D82A}">
                    <a16:rowId xmlns:a16="http://schemas.microsoft.com/office/drawing/2014/main" val="10010"/>
                  </a:ext>
                </a:extLst>
              </a:tr>
              <a:tr h="207652">
                <a:tc>
                  <a:txBody>
                    <a:bodyPr/>
                    <a:lstStyle/>
                    <a:p>
                      <a:endParaRPr lang="en-US" sz="1000" b="0" dirty="0"/>
                    </a:p>
                  </a:txBody>
                  <a:tcPr/>
                </a:tc>
                <a:tc gridSpan="3">
                  <a:txBody>
                    <a:bodyPr/>
                    <a:lstStyle/>
                    <a:p>
                      <a:endParaRPr lang="en-US" sz="1000" b="0" dirty="0"/>
                    </a:p>
                  </a:txBody>
                  <a:tcPr/>
                </a:tc>
                <a:tc hMerge="1">
                  <a:txBody>
                    <a:bodyPr/>
                    <a:lstStyle/>
                    <a:p>
                      <a:endParaRPr lang="en-IN"/>
                    </a:p>
                  </a:txBody>
                  <a:tcPr/>
                </a:tc>
                <a:tc hMerge="1">
                  <a:txBody>
                    <a:bodyPr/>
                    <a:lstStyle/>
                    <a:p>
                      <a:endParaRPr lang="en-IN"/>
                    </a:p>
                  </a:txBody>
                  <a:tcPr/>
                </a:tc>
                <a:tc>
                  <a:txBody>
                    <a:bodyPr/>
                    <a:lstStyle/>
                    <a:p>
                      <a:endParaRPr lang="en-US" sz="1000" b="0" dirty="0"/>
                    </a:p>
                  </a:txBody>
                  <a:tcPr/>
                </a:tc>
                <a:tc>
                  <a:txBody>
                    <a:bodyPr/>
                    <a:lstStyle/>
                    <a:p>
                      <a:endParaRPr lang="en-US" sz="1000" b="0" dirty="0"/>
                    </a:p>
                  </a:txBody>
                  <a:tcPr/>
                </a:tc>
                <a:extLst>
                  <a:ext uri="{0D108BD9-81ED-4DB2-BD59-A6C34878D82A}">
                    <a16:rowId xmlns:a16="http://schemas.microsoft.com/office/drawing/2014/main" val="10011"/>
                  </a:ext>
                </a:extLst>
              </a:tr>
            </a:tbl>
          </a:graphicData>
        </a:graphic>
      </p:graphicFrame>
      <p:sp>
        <p:nvSpPr>
          <p:cNvPr id="5" name="TextBox 4"/>
          <p:cNvSpPr txBox="1"/>
          <p:nvPr/>
        </p:nvSpPr>
        <p:spPr>
          <a:xfrm>
            <a:off x="425862" y="620688"/>
            <a:ext cx="8292276" cy="738664"/>
          </a:xfrm>
          <a:prstGeom prst="rect">
            <a:avLst/>
          </a:prstGeom>
          <a:noFill/>
          <a:scene3d>
            <a:camera prst="orthographicFront"/>
            <a:lightRig rig="threePt" dir="t"/>
          </a:scene3d>
          <a:sp3d>
            <a:bevelT w="114300" prst="artDeco"/>
          </a:sp3d>
        </p:spPr>
        <p:txBody>
          <a:bodyPr wrap="square" rtlCol="0">
            <a:spAutoFit/>
          </a:bodyPr>
          <a:lstStyle/>
          <a:p>
            <a:pPr algn="ctr"/>
            <a:r>
              <a:rPr lang="en-US" sz="2100" b="1" dirty="0">
                <a:latin typeface="Arial Black" panose="020B0A04020102020204" pitchFamily="34" charset="0"/>
              </a:rPr>
              <a:t>7.0  Support Services </a:t>
            </a:r>
          </a:p>
          <a:p>
            <a:pPr algn="ctr"/>
            <a:r>
              <a:rPr lang="en-US" sz="2100" b="1" dirty="0">
                <a:latin typeface="Arial Black" panose="020B0A04020102020204" pitchFamily="34" charset="0"/>
              </a:rPr>
              <a:t>7.9  Product Information &amp; Consumer Awareness</a:t>
            </a:r>
          </a:p>
        </p:txBody>
      </p:sp>
      <p:sp>
        <p:nvSpPr>
          <p:cNvPr id="4" name="Slide Number Placeholder 3"/>
          <p:cNvSpPr>
            <a:spLocks noGrp="1"/>
          </p:cNvSpPr>
          <p:nvPr>
            <p:ph type="sldNum" sz="quarter" idx="12"/>
          </p:nvPr>
        </p:nvSpPr>
        <p:spPr/>
        <p:txBody>
          <a:bodyPr/>
          <a:lstStyle/>
          <a:p>
            <a:fld id="{9B441236-4707-B342-88D0-23B2CF2BA6BC}" type="slidenum">
              <a:rPr lang="en-US" smtClean="0"/>
              <a:pPr/>
              <a:t>229</a:t>
            </a:fld>
            <a:endParaRPr lang="en-US"/>
          </a:p>
        </p:txBody>
      </p:sp>
      <p:sp>
        <p:nvSpPr>
          <p:cNvPr id="6" name="Rectangle 5"/>
          <p:cNvSpPr/>
          <p:nvPr/>
        </p:nvSpPr>
        <p:spPr>
          <a:xfrm>
            <a:off x="1888156" y="1558781"/>
            <a:ext cx="5367687" cy="400110"/>
          </a:xfrm>
          <a:prstGeom prst="rect">
            <a:avLst/>
          </a:prstGeom>
        </p:spPr>
        <p:txBody>
          <a:bodyPr wrap="square">
            <a:spAutoFit/>
          </a:bodyPr>
          <a:lstStyle/>
          <a:p>
            <a:pPr algn="ctr"/>
            <a:r>
              <a:rPr lang="en-US" sz="2000" b="1" dirty="0"/>
              <a:t>7.9.3  General Labeling</a:t>
            </a:r>
            <a:endParaRPr lang="en-IN" sz="2000" b="1" dirty="0"/>
          </a:p>
        </p:txBody>
      </p:sp>
    </p:spTree>
    <p:extLst>
      <p:ext uri="{BB962C8B-B14F-4D97-AF65-F5344CB8AC3E}">
        <p14:creationId xmlns:p14="http://schemas.microsoft.com/office/powerpoint/2010/main" val="695327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265323" y="2348880"/>
            <a:ext cx="8686800" cy="3863454"/>
          </a:xfrm>
          <a:ln w="19050">
            <a:solidFill>
              <a:schemeClr val="accent3">
                <a:lumMod val="75000"/>
              </a:schemeClr>
            </a:solidFill>
          </a:ln>
        </p:spPr>
        <p:txBody>
          <a:bodyPr>
            <a:normAutofit/>
          </a:bodyPr>
          <a:lstStyle/>
          <a:p>
            <a:pPr>
              <a:lnSpc>
                <a:spcPct val="135000"/>
              </a:lnSpc>
              <a:spcBef>
                <a:spcPts val="0"/>
              </a:spcBef>
              <a:buFont typeface="Arial" charset="0"/>
              <a:buNone/>
              <a:defRPr/>
            </a:pPr>
            <a:r>
              <a:rPr lang="en-IN" sz="1600" b="1" u="sng" dirty="0">
                <a:latin typeface="Arial" panose="020B0604020202020204" pitchFamily="34" charset="0"/>
                <a:cs typeface="Arial" panose="020B0604020202020204" pitchFamily="34" charset="0"/>
              </a:rPr>
              <a:t>1.2.2.5  Doors, Windows, Roof Vents, Exhaust Fans</a:t>
            </a:r>
            <a:endParaRPr lang="en-IN" sz="1600" dirty="0">
              <a:latin typeface="Arial" panose="020B0604020202020204" pitchFamily="34" charset="0"/>
              <a:cs typeface="Arial" panose="020B0604020202020204" pitchFamily="34" charset="0"/>
            </a:endParaRPr>
          </a:p>
          <a:p>
            <a:pPr marL="457200" indent="-457200" algn="just">
              <a:lnSpc>
                <a:spcPct val="135000"/>
              </a:lnSpc>
              <a:spcBef>
                <a:spcPts val="0"/>
              </a:spcBef>
              <a:buFont typeface="Arial" charset="0"/>
              <a:buNone/>
              <a:defRPr/>
            </a:pPr>
            <a:r>
              <a:rPr lang="en-IN" sz="1600" u="sng" dirty="0">
                <a:latin typeface="Arial" panose="020B0604020202020204" pitchFamily="34" charset="0"/>
                <a:cs typeface="Arial" panose="020B0604020202020204" pitchFamily="34" charset="0"/>
              </a:rPr>
              <a:t>Doors, Windows, Roof Vents, Exhaust Fans shall be:</a:t>
            </a:r>
            <a:endParaRPr lang="en-IN" sz="1600" dirty="0">
              <a:latin typeface="Arial" panose="020B0604020202020204" pitchFamily="34" charset="0"/>
              <a:cs typeface="Arial" panose="020B0604020202020204" pitchFamily="34" charset="0"/>
            </a:endParaRPr>
          </a:p>
          <a:p>
            <a:pPr algn="just">
              <a:lnSpc>
                <a:spcPct val="135000"/>
              </a:lnSpc>
              <a:spcBef>
                <a:spcPts val="0"/>
              </a:spcBef>
              <a:defRPr/>
            </a:pPr>
            <a:r>
              <a:rPr lang="en-IN" sz="1600" dirty="0">
                <a:latin typeface="Arial" panose="020B0604020202020204" pitchFamily="34" charset="0"/>
                <a:cs typeface="Arial" panose="020B0604020202020204" pitchFamily="34" charset="0"/>
              </a:rPr>
              <a:t>Made of smooth and non-absorbent surfaces</a:t>
            </a:r>
          </a:p>
          <a:p>
            <a:pPr algn="just">
              <a:lnSpc>
                <a:spcPct val="135000"/>
              </a:lnSpc>
              <a:spcBef>
                <a:spcPts val="0"/>
              </a:spcBef>
              <a:defRPr/>
            </a:pPr>
            <a:r>
              <a:rPr lang="en-IN" sz="1600" dirty="0">
                <a:latin typeface="Arial" panose="020B0604020202020204" pitchFamily="34" charset="0"/>
                <a:cs typeface="Arial" panose="020B0604020202020204" pitchFamily="34" charset="0"/>
              </a:rPr>
              <a:t>Easy to clean and disinfect</a:t>
            </a:r>
          </a:p>
          <a:p>
            <a:pPr algn="just">
              <a:lnSpc>
                <a:spcPct val="135000"/>
              </a:lnSpc>
              <a:spcBef>
                <a:spcPts val="0"/>
              </a:spcBef>
              <a:defRPr/>
            </a:pPr>
            <a:r>
              <a:rPr lang="en-IN" sz="1600" dirty="0">
                <a:latin typeface="Arial" panose="020B0604020202020204" pitchFamily="34" charset="0"/>
                <a:cs typeface="Arial" panose="020B0604020202020204" pitchFamily="34" charset="0"/>
              </a:rPr>
              <a:t>Screened with wire-mesh / insect- proof screen  </a:t>
            </a:r>
          </a:p>
          <a:p>
            <a:pPr algn="just">
              <a:lnSpc>
                <a:spcPct val="135000"/>
              </a:lnSpc>
              <a:spcBef>
                <a:spcPts val="0"/>
              </a:spcBef>
              <a:defRPr/>
            </a:pPr>
            <a:r>
              <a:rPr lang="en-IN" sz="1600" dirty="0">
                <a:latin typeface="Arial" panose="020B0604020202020204" pitchFamily="34" charset="0"/>
                <a:cs typeface="Arial" panose="020B0604020202020204" pitchFamily="34" charset="0"/>
              </a:rPr>
              <a:t>Fitted with automatic closing springs</a:t>
            </a:r>
          </a:p>
          <a:p>
            <a:pPr marL="631825" lvl="1">
              <a:lnSpc>
                <a:spcPct val="135000"/>
              </a:lnSpc>
              <a:spcBef>
                <a:spcPts val="0"/>
              </a:spcBef>
              <a:buFont typeface="Wingdings" pitchFamily="2" charset="2"/>
              <a:buChar char="Ø"/>
            </a:pPr>
            <a:r>
              <a:rPr lang="en-IN" sz="1600" dirty="0">
                <a:latin typeface="Arial" panose="020B0604020202020204" pitchFamily="34" charset="0"/>
                <a:cs typeface="Arial" panose="020B0604020202020204" pitchFamily="34" charset="0"/>
              </a:rPr>
              <a:t>Strip PVC / Air curtains at entry / exit points </a:t>
            </a:r>
          </a:p>
          <a:p>
            <a:pPr marL="631825" lvl="1">
              <a:lnSpc>
                <a:spcPct val="135000"/>
              </a:lnSpc>
              <a:spcBef>
                <a:spcPts val="0"/>
              </a:spcBef>
              <a:buFont typeface="Wingdings" pitchFamily="2" charset="2"/>
              <a:buChar char="Ø"/>
            </a:pPr>
            <a:r>
              <a:rPr lang="en-IN" sz="1600" dirty="0">
                <a:latin typeface="Arial" panose="020B0604020202020204" pitchFamily="34" charset="0"/>
                <a:cs typeface="Arial" panose="020B0604020202020204" pitchFamily="34" charset="0"/>
              </a:rPr>
              <a:t>Doors with automatic self-closing devices </a:t>
            </a:r>
          </a:p>
          <a:p>
            <a:pPr marL="631825" lvl="1">
              <a:lnSpc>
                <a:spcPct val="135000"/>
              </a:lnSpc>
              <a:spcBef>
                <a:spcPts val="0"/>
              </a:spcBef>
              <a:buFont typeface="Wingdings" pitchFamily="2" charset="2"/>
              <a:buChar char="Ø"/>
            </a:pPr>
            <a:r>
              <a:rPr lang="en-IN" sz="1600" dirty="0">
                <a:latin typeface="Arial" panose="020B0604020202020204" pitchFamily="34" charset="0"/>
                <a:cs typeface="Arial" panose="020B0604020202020204" pitchFamily="34" charset="0"/>
              </a:rPr>
              <a:t>Stairs, lift cages and auxiliary structures (viz. platforms, ladders, chutes) shall be situated, constructed and well maintained.</a:t>
            </a:r>
          </a:p>
          <a:p>
            <a:pPr marL="631825" lvl="1">
              <a:lnSpc>
                <a:spcPct val="135000"/>
              </a:lnSpc>
              <a:spcBef>
                <a:spcPts val="0"/>
              </a:spcBef>
              <a:buFont typeface="Wingdings" pitchFamily="2" charset="2"/>
              <a:buChar char="Ø"/>
            </a:pPr>
            <a:r>
              <a:rPr lang="en-IN" sz="1600" dirty="0">
                <a:latin typeface="Arial" panose="020B0604020202020204" pitchFamily="34" charset="0"/>
                <a:cs typeface="Arial" panose="020B0604020202020204" pitchFamily="34" charset="0"/>
              </a:rPr>
              <a:t>Gaps between the door and floor, to be closed with rubber strips, polyurethane etc. </a:t>
            </a:r>
          </a:p>
        </p:txBody>
      </p:sp>
      <p:sp>
        <p:nvSpPr>
          <p:cNvPr id="9220" name="Slide Number Placeholder 3"/>
          <p:cNvSpPr>
            <a:spLocks noGrp="1"/>
          </p:cNvSpPr>
          <p:nvPr>
            <p:ph type="sldNum" sz="quarter" idx="12"/>
          </p:nvPr>
        </p:nvSpPr>
        <p:spPr bwMode="auto">
          <a:noFill/>
          <a:ln>
            <a:miter lim="800000"/>
            <a:headEnd/>
            <a:tailEnd/>
          </a:ln>
        </p:spPr>
        <p:txBody>
          <a:bodyPr/>
          <a:lstStyle/>
          <a:p>
            <a:fld id="{B8BBBEB6-9624-452C-9A9F-E14BCB85CED3}" type="slidenum">
              <a:rPr lang="en-US" altLang="en-US" smtClean="0"/>
              <a:pPr/>
              <a:t>23</a:t>
            </a:fld>
            <a:endParaRPr lang="en-US" altLang="en-US"/>
          </a:p>
        </p:txBody>
      </p:sp>
      <p:sp>
        <p:nvSpPr>
          <p:cNvPr id="5" name="Title 1">
            <a:extLst>
              <a:ext uri="{FF2B5EF4-FFF2-40B4-BE49-F238E27FC236}">
                <a16:creationId xmlns:a16="http://schemas.microsoft.com/office/drawing/2014/main" id="{62C37BCB-CC79-4D2B-A09E-6F1EB5E69485}"/>
              </a:ext>
            </a:extLst>
          </p:cNvPr>
          <p:cNvSpPr txBox="1">
            <a:spLocks/>
          </p:cNvSpPr>
          <p:nvPr/>
        </p:nvSpPr>
        <p:spPr>
          <a:xfrm>
            <a:off x="223836" y="1352151"/>
            <a:ext cx="8696327" cy="805425"/>
          </a:xfrm>
          <a:prstGeom prst="rect">
            <a:avLst/>
          </a:prstGeom>
          <a:noFill/>
          <a:scene3d>
            <a:camera prst="orthographicFront"/>
            <a:lightRig rig="threePt" dir="t"/>
          </a:scene3d>
          <a:sp3d>
            <a:bevelT w="114300" prst="artDeco"/>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nSpc>
                <a:spcPct val="120000"/>
              </a:lnSpc>
              <a:defRPr/>
            </a:pPr>
            <a:r>
              <a:rPr lang="en-IN" sz="21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br>
              <a:rPr lang="en-IN" sz="21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IN" sz="21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IN" sz="21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 Location, Layout &amp; Facilities</a:t>
            </a:r>
            <a:br>
              <a:rPr lang="en-IN" sz="21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IN" sz="2100" b="1" dirty="0">
                <a:solidFill>
                  <a:schemeClr val="accent3">
                    <a:lumMod val="50000"/>
                  </a:schemeClr>
                </a:solidFill>
                <a:latin typeface="Arial" panose="020B0604020202020204" pitchFamily="34" charset="0"/>
                <a:cs typeface="Arial" panose="020B0604020202020204" pitchFamily="34" charset="0"/>
              </a:rPr>
              <a:t>1.2 Layout &amp; Building Design </a:t>
            </a:r>
            <a:br>
              <a:rPr lang="en-US" sz="2100" dirty="0">
                <a:latin typeface="Arial" panose="020B0604020202020204" pitchFamily="34" charset="0"/>
                <a:cs typeface="Arial" panose="020B0604020202020204" pitchFamily="34" charset="0"/>
              </a:rPr>
            </a:br>
            <a:r>
              <a:rPr lang="en-IN" sz="2100" b="1" u="sng" dirty="0">
                <a:latin typeface="Arial" panose="020B0604020202020204" pitchFamily="34" charset="0"/>
                <a:cs typeface="Arial" panose="020B0604020202020204" pitchFamily="34" charset="0"/>
              </a:rPr>
              <a:t> </a:t>
            </a:r>
            <a:br>
              <a:rPr lang="en-IN" sz="2100" b="1" u="sng" dirty="0">
                <a:latin typeface="Arial" panose="020B0604020202020204" pitchFamily="34" charset="0"/>
                <a:cs typeface="Arial" panose="020B0604020202020204" pitchFamily="34" charset="0"/>
              </a:rPr>
            </a:br>
            <a:endParaRPr lang="en-IN" sz="21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9D6B779-9BDC-4B7C-B9B3-CCF4BF975F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9532" y="1700808"/>
            <a:ext cx="1637268" cy="1462711"/>
          </a:xfrm>
          <a:prstGeom prst="rect">
            <a:avLst/>
          </a:prstGeom>
          <a:ln>
            <a:solidFill>
              <a:schemeClr val="accent3">
                <a:lumMod val="75000"/>
              </a:schemeClr>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923" y="3163519"/>
            <a:ext cx="2718183" cy="1815824"/>
          </a:xfrm>
          <a:prstGeom prst="rect">
            <a:avLst/>
          </a:prstGeom>
          <a:ln w="28575">
            <a:solidFill>
              <a:schemeClr val="accent3">
                <a:lumMod val="75000"/>
              </a:schemeClr>
            </a:solidFill>
          </a:ln>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stretch>
            <a:fillRect/>
          </a:stretch>
        </p:blipFill>
        <p:spPr>
          <a:xfrm>
            <a:off x="5050549" y="2204864"/>
            <a:ext cx="2942243" cy="3074062"/>
          </a:xfrm>
          <a:prstGeom prst="rect">
            <a:avLst/>
          </a:prstGeom>
        </p:spPr>
      </p:pic>
      <p:graphicFrame>
        <p:nvGraphicFramePr>
          <p:cNvPr id="29" name="Table 28"/>
          <p:cNvGraphicFramePr>
            <a:graphicFrameLocks noGrp="1"/>
          </p:cNvGraphicFramePr>
          <p:nvPr>
            <p:extLst>
              <p:ext uri="{D42A27DB-BD31-4B8C-83A1-F6EECF244321}">
                <p14:modId xmlns:p14="http://schemas.microsoft.com/office/powerpoint/2010/main" val="2275061291"/>
              </p:ext>
            </p:extLst>
          </p:nvPr>
        </p:nvGraphicFramePr>
        <p:xfrm>
          <a:off x="1254936" y="5323046"/>
          <a:ext cx="6773448" cy="914400"/>
        </p:xfrm>
        <a:graphic>
          <a:graphicData uri="http://schemas.openxmlformats.org/drawingml/2006/table">
            <a:tbl>
              <a:tblPr firstRow="1" bandRow="1">
                <a:tableStyleId>{ED083AE6-46FA-4A59-8FB0-9F97EB10719F}</a:tableStyleId>
              </a:tblPr>
              <a:tblGrid>
                <a:gridCol w="3472585">
                  <a:extLst>
                    <a:ext uri="{9D8B030D-6E8A-4147-A177-3AD203B41FA5}">
                      <a16:colId xmlns:a16="http://schemas.microsoft.com/office/drawing/2014/main" val="20000"/>
                    </a:ext>
                  </a:extLst>
                </a:gridCol>
                <a:gridCol w="3300863">
                  <a:extLst>
                    <a:ext uri="{9D8B030D-6E8A-4147-A177-3AD203B41FA5}">
                      <a16:colId xmlns:a16="http://schemas.microsoft.com/office/drawing/2014/main" val="20001"/>
                    </a:ext>
                  </a:extLst>
                </a:gridCol>
              </a:tblGrid>
              <a:tr h="195841">
                <a:tc>
                  <a:txBody>
                    <a:bodyPr/>
                    <a:lstStyle/>
                    <a:p>
                      <a:r>
                        <a:rPr lang="en-US" sz="1400" dirty="0"/>
                        <a:t>Regulation No.</a:t>
                      </a:r>
                      <a:endParaRPr lang="en-US" sz="1400" b="1" dirty="0">
                        <a:solidFill>
                          <a:schemeClr val="tx1"/>
                        </a:solidFill>
                      </a:endParaRPr>
                    </a:p>
                  </a:txBody>
                  <a:tcPr/>
                </a:tc>
                <a:tc>
                  <a:txBody>
                    <a:bodyPr/>
                    <a:lstStyle/>
                    <a:p>
                      <a:r>
                        <a:rPr lang="en-US" sz="1400" dirty="0"/>
                        <a:t>Requirement</a:t>
                      </a:r>
                      <a:endParaRPr lang="en-US" sz="1400" b="1" dirty="0">
                        <a:solidFill>
                          <a:schemeClr val="tx1"/>
                        </a:solidFill>
                      </a:endParaRPr>
                    </a:p>
                  </a:txBody>
                  <a:tcPr/>
                </a:tc>
                <a:extLst>
                  <a:ext uri="{0D108BD9-81ED-4DB2-BD59-A6C34878D82A}">
                    <a16:rowId xmlns:a16="http://schemas.microsoft.com/office/drawing/2014/main" val="10000"/>
                  </a:ext>
                </a:extLst>
              </a:tr>
              <a:tr h="11853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FSS(PL) 2011 - 2.2.2.6 (</a:t>
                      </a:r>
                      <a:r>
                        <a:rPr lang="en-US" sz="1400" dirty="0" err="1"/>
                        <a:t>i</a:t>
                      </a:r>
                      <a:r>
                        <a:rPr lang="en-US" sz="1400" dirty="0"/>
                        <a:t>)(ii)</a:t>
                      </a:r>
                      <a:endParaRPr lang="en-US" sz="1400" b="0" dirty="0"/>
                    </a:p>
                  </a:txBody>
                  <a:tcPr/>
                </a:tc>
                <a:tc>
                  <a:txBody>
                    <a:bodyPr/>
                    <a:lstStyle/>
                    <a:p>
                      <a:r>
                        <a:rPr lang="en-US" sz="1400" dirty="0"/>
                        <a:t>Name</a:t>
                      </a:r>
                      <a:r>
                        <a:rPr lang="en-US" sz="1400" baseline="0" dirty="0"/>
                        <a:t> &amp; Address</a:t>
                      </a:r>
                      <a:endParaRPr lang="en-US" sz="1400" b="0" dirty="0"/>
                    </a:p>
                  </a:txBody>
                  <a:tcPr/>
                </a:tc>
                <a:extLst>
                  <a:ext uri="{0D108BD9-81ED-4DB2-BD59-A6C34878D82A}">
                    <a16:rowId xmlns:a16="http://schemas.microsoft.com/office/drawing/2014/main" val="10001"/>
                  </a:ext>
                </a:extLst>
              </a:tr>
              <a:tr h="11853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a:t>FSS (PL) 2011- Order</a:t>
                      </a:r>
                      <a:r>
                        <a:rPr lang="en-US" sz="1400" b="0" baseline="0" dirty="0"/>
                        <a:t> 10.02.2017</a:t>
                      </a:r>
                      <a:endParaRPr lang="en-US" sz="1400" b="0" dirty="0"/>
                    </a:p>
                  </a:txBody>
                  <a:tcPr/>
                </a:tc>
                <a:tc>
                  <a:txBody>
                    <a:bodyPr/>
                    <a:lstStyle/>
                    <a:p>
                      <a:r>
                        <a:rPr lang="en-US" sz="1400" b="0" dirty="0"/>
                        <a:t>License No and Logo</a:t>
                      </a:r>
                    </a:p>
                  </a:txBody>
                  <a:tcPr/>
                </a:tc>
                <a:extLst>
                  <a:ext uri="{0D108BD9-81ED-4DB2-BD59-A6C34878D82A}">
                    <a16:rowId xmlns:a16="http://schemas.microsoft.com/office/drawing/2014/main" val="10002"/>
                  </a:ext>
                </a:extLst>
              </a:tr>
            </a:tbl>
          </a:graphicData>
        </a:graphic>
      </p:graphicFrame>
      <p:sp>
        <p:nvSpPr>
          <p:cNvPr id="33" name="TextBox 32"/>
          <p:cNvSpPr txBox="1"/>
          <p:nvPr/>
        </p:nvSpPr>
        <p:spPr>
          <a:xfrm>
            <a:off x="5388931" y="3318949"/>
            <a:ext cx="2344922" cy="1723549"/>
          </a:xfrm>
          <a:prstGeom prst="rect">
            <a:avLst/>
          </a:prstGeom>
          <a:solidFill>
            <a:schemeClr val="bg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400" b="1" dirty="0"/>
              <a:t>Manufactured and marketed  by:  ABC Company Ltd, MIDC Plot 46, Gurgaon,  India</a:t>
            </a:r>
            <a:r>
              <a:rPr lang="en-US" sz="1200" dirty="0"/>
              <a:t>.</a:t>
            </a:r>
          </a:p>
          <a:p>
            <a:r>
              <a:rPr lang="en-US" sz="1200" dirty="0"/>
              <a:t> </a:t>
            </a:r>
            <a:endParaRPr lang="en-US" sz="1200" b="1" dirty="0"/>
          </a:p>
          <a:p>
            <a:endParaRPr lang="en-US" sz="1200" b="1" dirty="0"/>
          </a:p>
          <a:p>
            <a:endParaRPr lang="en-US" sz="1200" b="1" dirty="0"/>
          </a:p>
          <a:p>
            <a:endParaRPr lang="en-US" sz="1200" b="1" dirty="0"/>
          </a:p>
          <a:p>
            <a:r>
              <a:rPr lang="en-US" sz="1600" b="1" dirty="0" err="1"/>
              <a:t>Lic</a:t>
            </a:r>
            <a:r>
              <a:rPr lang="en-US" sz="1600" b="1" dirty="0"/>
              <a:t>. No. 12345678901234</a:t>
            </a:r>
          </a:p>
        </p:txBody>
      </p:sp>
      <p:pic>
        <p:nvPicPr>
          <p:cNvPr id="13" name="Picture 12"/>
          <p:cNvPicPr>
            <a:picLocks noChangeAspect="1"/>
          </p:cNvPicPr>
          <p:nvPr/>
        </p:nvPicPr>
        <p:blipFill>
          <a:blip r:embed="rId4" cstate="print"/>
          <a:stretch>
            <a:fillRect/>
          </a:stretch>
        </p:blipFill>
        <p:spPr>
          <a:xfrm>
            <a:off x="6253530" y="4180723"/>
            <a:ext cx="615723" cy="404859"/>
          </a:xfrm>
          <a:prstGeom prst="rect">
            <a:avLst/>
          </a:prstGeom>
        </p:spPr>
      </p:pic>
      <p:pic>
        <p:nvPicPr>
          <p:cNvPr id="14" name="Picture 13"/>
          <p:cNvPicPr>
            <a:picLocks noChangeAspect="1"/>
          </p:cNvPicPr>
          <p:nvPr/>
        </p:nvPicPr>
        <p:blipFill>
          <a:blip r:embed="rId3" cstate="print"/>
          <a:stretch>
            <a:fillRect/>
          </a:stretch>
        </p:blipFill>
        <p:spPr>
          <a:xfrm>
            <a:off x="1219344" y="2204866"/>
            <a:ext cx="3019185" cy="3074060"/>
          </a:xfrm>
          <a:prstGeom prst="rect">
            <a:avLst/>
          </a:prstGeom>
        </p:spPr>
      </p:pic>
      <p:sp>
        <p:nvSpPr>
          <p:cNvPr id="16" name="TextBox 15"/>
          <p:cNvSpPr txBox="1"/>
          <p:nvPr/>
        </p:nvSpPr>
        <p:spPr>
          <a:xfrm>
            <a:off x="1598606" y="2780930"/>
            <a:ext cx="2344922" cy="2308324"/>
          </a:xfrm>
          <a:prstGeom prst="rect">
            <a:avLst/>
          </a:prstGeom>
          <a:solidFill>
            <a:schemeClr val="bg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200" b="1" dirty="0"/>
              <a:t>Marketed  by:  ABC Company Ltd, MIDC Plot 46, Gurgaon,  India</a:t>
            </a:r>
            <a:r>
              <a:rPr lang="en-US" sz="1100" dirty="0"/>
              <a:t>.</a:t>
            </a:r>
          </a:p>
          <a:p>
            <a:endParaRPr lang="en-US" sz="1100" dirty="0"/>
          </a:p>
          <a:p>
            <a:endParaRPr lang="en-US" sz="1100" b="1" dirty="0"/>
          </a:p>
          <a:p>
            <a:r>
              <a:rPr lang="en-US" sz="1200" b="1" dirty="0" err="1"/>
              <a:t>Lic</a:t>
            </a:r>
            <a:r>
              <a:rPr lang="en-US" sz="1200" b="1" dirty="0"/>
              <a:t>. No. 12345678901234</a:t>
            </a:r>
          </a:p>
          <a:p>
            <a:r>
              <a:rPr lang="en-US" sz="1200" b="1" dirty="0"/>
              <a:t>Mfd. by: DEF Industries, MIDC 19, Dombivali, Maharashtra</a:t>
            </a:r>
          </a:p>
          <a:p>
            <a:r>
              <a:rPr lang="en-US" sz="1200" b="1" dirty="0" err="1"/>
              <a:t>Lic</a:t>
            </a:r>
            <a:r>
              <a:rPr lang="en-US" sz="1200" b="1" dirty="0"/>
              <a:t>. No. 9876543214321</a:t>
            </a:r>
          </a:p>
          <a:p>
            <a:endParaRPr lang="en-US" sz="1400" b="1" dirty="0"/>
          </a:p>
          <a:p>
            <a:r>
              <a:rPr lang="en-US" sz="1200" b="1" dirty="0"/>
              <a:t>Mfd.  by: GHI Industries, MIDC 51, Chennai, India</a:t>
            </a:r>
          </a:p>
          <a:p>
            <a:r>
              <a:rPr lang="en-US" sz="1200" b="1" dirty="0" err="1"/>
              <a:t>Lic</a:t>
            </a:r>
            <a:r>
              <a:rPr lang="en-US" sz="1200" b="1" dirty="0"/>
              <a:t> No. 76543211234567</a:t>
            </a:r>
          </a:p>
        </p:txBody>
      </p:sp>
      <p:pic>
        <p:nvPicPr>
          <p:cNvPr id="17" name="Picture 16"/>
          <p:cNvPicPr>
            <a:picLocks noChangeAspect="1"/>
          </p:cNvPicPr>
          <p:nvPr/>
        </p:nvPicPr>
        <p:blipFill>
          <a:blip r:embed="rId4" cstate="print"/>
          <a:stretch>
            <a:fillRect/>
          </a:stretch>
        </p:blipFill>
        <p:spPr>
          <a:xfrm>
            <a:off x="2463205" y="3162315"/>
            <a:ext cx="615723" cy="404859"/>
          </a:xfrm>
          <a:prstGeom prst="rect">
            <a:avLst/>
          </a:prstGeom>
        </p:spPr>
      </p:pic>
      <p:sp>
        <p:nvSpPr>
          <p:cNvPr id="12" name="TextBox 11"/>
          <p:cNvSpPr txBox="1"/>
          <p:nvPr/>
        </p:nvSpPr>
        <p:spPr>
          <a:xfrm>
            <a:off x="1043608" y="1441232"/>
            <a:ext cx="7056784" cy="707886"/>
          </a:xfrm>
          <a:prstGeom prst="rect">
            <a:avLst/>
          </a:prstGeom>
          <a:solidFill>
            <a:srgbClr val="FFFFFF"/>
          </a:solidFill>
          <a:ln>
            <a:solidFill>
              <a:srgbClr val="FFFFFF"/>
            </a:solidFill>
          </a:ln>
        </p:spPr>
        <p:txBody>
          <a:bodyPr wrap="square" rtlCol="0">
            <a:spAutoFit/>
          </a:bodyPr>
          <a:lstStyle/>
          <a:p>
            <a:pPr algn="ctr"/>
            <a:r>
              <a:rPr lang="en-US" sz="2000" b="1" dirty="0"/>
              <a:t>7.9.3 General Labeling  </a:t>
            </a:r>
          </a:p>
          <a:p>
            <a:pPr algn="ct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7.9.3.1 Declaration of Name, Address, License No. and Logo</a:t>
            </a:r>
          </a:p>
        </p:txBody>
      </p:sp>
      <p:sp>
        <p:nvSpPr>
          <p:cNvPr id="3" name="Slide Number Placeholder 2"/>
          <p:cNvSpPr>
            <a:spLocks noGrp="1"/>
          </p:cNvSpPr>
          <p:nvPr>
            <p:ph type="sldNum" sz="quarter" idx="12"/>
          </p:nvPr>
        </p:nvSpPr>
        <p:spPr/>
        <p:txBody>
          <a:bodyPr/>
          <a:lstStyle/>
          <a:p>
            <a:fld id="{9B441236-4707-B342-88D0-23B2CF2BA6BC}" type="slidenum">
              <a:rPr lang="en-US" smtClean="0"/>
              <a:pPr/>
              <a:t>230</a:t>
            </a:fld>
            <a:endParaRPr lang="en-US"/>
          </a:p>
        </p:txBody>
      </p:sp>
      <p:sp>
        <p:nvSpPr>
          <p:cNvPr id="15" name="Rectangle 14"/>
          <p:cNvSpPr/>
          <p:nvPr/>
        </p:nvSpPr>
        <p:spPr>
          <a:xfrm>
            <a:off x="251519" y="548680"/>
            <a:ext cx="8574981" cy="738664"/>
          </a:xfrm>
          <a:prstGeom prst="rect">
            <a:avLst/>
          </a:prstGeom>
          <a:noFill/>
          <a:scene3d>
            <a:camera prst="orthographicFront"/>
            <a:lightRig rig="threePt" dir="t"/>
          </a:scene3d>
          <a:sp3d>
            <a:bevelT w="114300" prst="artDeco"/>
          </a:sp3d>
        </p:spPr>
        <p:txBody>
          <a:bodyPr wrap="square">
            <a:spAutoFit/>
          </a:bodyPr>
          <a:lstStyle/>
          <a:p>
            <a:pPr algn="ctr"/>
            <a:r>
              <a:rPr lang="en-US" sz="2100" b="1" dirty="0">
                <a:latin typeface="Arial Black" panose="020B0A04020102020204" pitchFamily="34" charset="0"/>
              </a:rPr>
              <a:t>7.0  Support Services </a:t>
            </a:r>
          </a:p>
          <a:p>
            <a:pPr algn="ctr"/>
            <a:r>
              <a:rPr lang="en-US" sz="2100" b="1" dirty="0">
                <a:latin typeface="Arial Black" panose="020B0A04020102020204" pitchFamily="34" charset="0"/>
              </a:rPr>
              <a:t>7.9  Product Information &amp; Consumer Awareness</a:t>
            </a:r>
            <a:endParaRPr lang="en-IN" sz="2100" dirty="0">
              <a:latin typeface="Arial Black" panose="020B0A04020102020204" pitchFamily="34" charset="0"/>
            </a:endParaRPr>
          </a:p>
        </p:txBody>
      </p:sp>
      <p:sp>
        <p:nvSpPr>
          <p:cNvPr id="18" name="Rounded Rectangle 17"/>
          <p:cNvSpPr/>
          <p:nvPr/>
        </p:nvSpPr>
        <p:spPr>
          <a:xfrm>
            <a:off x="539552" y="1441232"/>
            <a:ext cx="8147248" cy="4915118"/>
          </a:xfrm>
          <a:prstGeom prst="roundRect">
            <a:avLst>
              <a:gd name="adj" fmla="val 7141"/>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64391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stretch>
            <a:fillRect/>
          </a:stretch>
        </p:blipFill>
        <p:spPr>
          <a:xfrm>
            <a:off x="4926786" y="2204864"/>
            <a:ext cx="2832101" cy="2770918"/>
          </a:xfrm>
          <a:prstGeom prst="rect">
            <a:avLst/>
          </a:prstGeom>
        </p:spPr>
      </p:pic>
      <p:graphicFrame>
        <p:nvGraphicFramePr>
          <p:cNvPr id="29" name="Table 28"/>
          <p:cNvGraphicFramePr>
            <a:graphicFrameLocks noGrp="1"/>
          </p:cNvGraphicFramePr>
          <p:nvPr>
            <p:extLst>
              <p:ext uri="{D42A27DB-BD31-4B8C-83A1-F6EECF244321}">
                <p14:modId xmlns:p14="http://schemas.microsoft.com/office/powerpoint/2010/main" val="2617388864"/>
              </p:ext>
            </p:extLst>
          </p:nvPr>
        </p:nvGraphicFramePr>
        <p:xfrm>
          <a:off x="1000270" y="5013465"/>
          <a:ext cx="7143460" cy="1219200"/>
        </p:xfrm>
        <a:graphic>
          <a:graphicData uri="http://schemas.openxmlformats.org/drawingml/2006/table">
            <a:tbl>
              <a:tblPr firstRow="1" bandRow="1">
                <a:tableStyleId>{D27102A9-8310-4765-A935-A1911B00CA55}</a:tableStyleId>
              </a:tblPr>
              <a:tblGrid>
                <a:gridCol w="3662281">
                  <a:extLst>
                    <a:ext uri="{9D8B030D-6E8A-4147-A177-3AD203B41FA5}">
                      <a16:colId xmlns:a16="http://schemas.microsoft.com/office/drawing/2014/main" val="20000"/>
                    </a:ext>
                  </a:extLst>
                </a:gridCol>
                <a:gridCol w="3481179">
                  <a:extLst>
                    <a:ext uri="{9D8B030D-6E8A-4147-A177-3AD203B41FA5}">
                      <a16:colId xmlns:a16="http://schemas.microsoft.com/office/drawing/2014/main" val="20001"/>
                    </a:ext>
                  </a:extLst>
                </a:gridCol>
              </a:tblGrid>
              <a:tr h="203346">
                <a:tc>
                  <a:txBody>
                    <a:bodyPr/>
                    <a:lstStyle/>
                    <a:p>
                      <a:r>
                        <a:rPr lang="en-US" sz="1400" dirty="0"/>
                        <a:t>Regulation No.</a:t>
                      </a:r>
                      <a:endParaRPr lang="en-US" sz="1400" b="1" dirty="0">
                        <a:solidFill>
                          <a:schemeClr val="tx1"/>
                        </a:solidFill>
                      </a:endParaRPr>
                    </a:p>
                  </a:txBody>
                  <a:tcPr/>
                </a:tc>
                <a:tc>
                  <a:txBody>
                    <a:bodyPr/>
                    <a:lstStyle/>
                    <a:p>
                      <a:r>
                        <a:rPr lang="en-US" sz="1400" dirty="0"/>
                        <a:t>Requirement</a:t>
                      </a:r>
                      <a:endParaRPr lang="en-US" sz="1400" b="1" dirty="0">
                        <a:solidFill>
                          <a:schemeClr val="tx1"/>
                        </a:solidFill>
                      </a:endParaRPr>
                    </a:p>
                  </a:txBody>
                  <a:tcPr/>
                </a:tc>
                <a:extLst>
                  <a:ext uri="{0D108BD9-81ED-4DB2-BD59-A6C34878D82A}">
                    <a16:rowId xmlns:a16="http://schemas.microsoft.com/office/drawing/2014/main" val="10000"/>
                  </a:ext>
                </a:extLst>
              </a:tr>
              <a:tr h="1716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FSS(PL) 2011 - 2.2.2.6 (iii)</a:t>
                      </a:r>
                      <a:endParaRPr lang="en-US" sz="1400" b="0" dirty="0"/>
                    </a:p>
                  </a:txBody>
                  <a:tcPr/>
                </a:tc>
                <a:tc>
                  <a:txBody>
                    <a:bodyPr/>
                    <a:lstStyle/>
                    <a:p>
                      <a:r>
                        <a:rPr lang="en-US" sz="1400" dirty="0"/>
                        <a:t>Name</a:t>
                      </a:r>
                      <a:r>
                        <a:rPr lang="en-US" sz="1400" baseline="0" dirty="0"/>
                        <a:t> &amp; Address</a:t>
                      </a:r>
                      <a:endParaRPr lang="en-US" sz="1400" b="0" dirty="0"/>
                    </a:p>
                  </a:txBody>
                  <a:tcPr/>
                </a:tc>
                <a:extLst>
                  <a:ext uri="{0D108BD9-81ED-4DB2-BD59-A6C34878D82A}">
                    <a16:rowId xmlns:a16="http://schemas.microsoft.com/office/drawing/2014/main" val="10001"/>
                  </a:ext>
                </a:extLst>
              </a:tr>
              <a:tr h="1716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FSS (PL) 2011- Order</a:t>
                      </a:r>
                      <a:r>
                        <a:rPr lang="en-US" sz="1400" baseline="0" dirty="0"/>
                        <a:t> 10.02.2017</a:t>
                      </a:r>
                      <a:endParaRPr lang="en-US" sz="1400" b="0" dirty="0"/>
                    </a:p>
                  </a:txBody>
                  <a:tcPr/>
                </a:tc>
                <a:tc>
                  <a:txBody>
                    <a:bodyPr/>
                    <a:lstStyle/>
                    <a:p>
                      <a:r>
                        <a:rPr lang="en-US" sz="1400" dirty="0"/>
                        <a:t>License No and Logo</a:t>
                      </a:r>
                      <a:endParaRPr lang="en-US" sz="1400" b="0" dirty="0"/>
                    </a:p>
                  </a:txBody>
                  <a:tcPr/>
                </a:tc>
                <a:extLst>
                  <a:ext uri="{0D108BD9-81ED-4DB2-BD59-A6C34878D82A}">
                    <a16:rowId xmlns:a16="http://schemas.microsoft.com/office/drawing/2014/main" val="10002"/>
                  </a:ext>
                </a:extLst>
              </a:tr>
              <a:tr h="1716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FSS(PL)</a:t>
                      </a:r>
                      <a:r>
                        <a:rPr lang="en-US" sz="1400" baseline="0" dirty="0"/>
                        <a:t> 2011 - 2.2.2.11 (</a:t>
                      </a:r>
                      <a:r>
                        <a:rPr lang="en-US" sz="1400" baseline="0" dirty="0" err="1"/>
                        <a:t>i</a:t>
                      </a:r>
                      <a:r>
                        <a:rPr lang="en-US" sz="1400" baseline="0" dirty="0"/>
                        <a:t>)-(ii)</a:t>
                      </a:r>
                      <a:endParaRPr lang="en-US" sz="1400" b="0" dirty="0"/>
                    </a:p>
                  </a:txBody>
                  <a:tcPr/>
                </a:tc>
                <a:tc>
                  <a:txBody>
                    <a:bodyPr/>
                    <a:lstStyle/>
                    <a:p>
                      <a:r>
                        <a:rPr lang="en-US" sz="1400" dirty="0"/>
                        <a:t>Country of Origin</a:t>
                      </a:r>
                      <a:endParaRPr lang="en-US" sz="1400" b="0" dirty="0"/>
                    </a:p>
                  </a:txBody>
                  <a:tcPr/>
                </a:tc>
                <a:extLst>
                  <a:ext uri="{0D108BD9-81ED-4DB2-BD59-A6C34878D82A}">
                    <a16:rowId xmlns:a16="http://schemas.microsoft.com/office/drawing/2014/main" val="10003"/>
                  </a:ext>
                </a:extLst>
              </a:tr>
            </a:tbl>
          </a:graphicData>
        </a:graphic>
      </p:graphicFrame>
      <p:sp>
        <p:nvSpPr>
          <p:cNvPr id="33" name="TextBox 32"/>
          <p:cNvSpPr txBox="1"/>
          <p:nvPr/>
        </p:nvSpPr>
        <p:spPr>
          <a:xfrm>
            <a:off x="5170926" y="2614369"/>
            <a:ext cx="2374900" cy="2208297"/>
          </a:xfrm>
          <a:prstGeom prst="rect">
            <a:avLst/>
          </a:prstGeom>
          <a:solidFill>
            <a:schemeClr val="bg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100" b="1" dirty="0"/>
              <a:t>Imported  by:  ABC Company Ltd, MIDC Plot 46, Gurgaon,  India</a:t>
            </a:r>
            <a:r>
              <a:rPr lang="en-US" sz="1050" dirty="0"/>
              <a:t>.</a:t>
            </a:r>
            <a:endParaRPr lang="en-US" sz="1050" b="1" dirty="0"/>
          </a:p>
          <a:p>
            <a:endParaRPr lang="en-US" sz="1050" b="1" dirty="0"/>
          </a:p>
          <a:p>
            <a:endParaRPr lang="en-US" sz="1050" b="1" dirty="0"/>
          </a:p>
          <a:p>
            <a:endParaRPr lang="en-US" sz="1050" b="1" dirty="0"/>
          </a:p>
          <a:p>
            <a:r>
              <a:rPr lang="en-US" sz="1200" b="1" dirty="0" err="1"/>
              <a:t>Lic</a:t>
            </a:r>
            <a:r>
              <a:rPr lang="en-US" sz="1200" b="1" dirty="0"/>
              <a:t>. No. 12345678901234</a:t>
            </a:r>
          </a:p>
          <a:p>
            <a:r>
              <a:rPr lang="en-US" sz="1200" b="1" dirty="0"/>
              <a:t> Mfd. by.: </a:t>
            </a:r>
            <a:r>
              <a:rPr lang="en-US" sz="1200" dirty="0"/>
              <a:t>Snowflake Ltd, 15 Hill Road, UK 2345N</a:t>
            </a:r>
          </a:p>
          <a:p>
            <a:r>
              <a:rPr lang="en-US" sz="1200" b="1" dirty="0"/>
              <a:t>Packed by:</a:t>
            </a:r>
          </a:p>
          <a:p>
            <a:r>
              <a:rPr lang="en-US" sz="1200" dirty="0"/>
              <a:t>XYZ Packers Ltd, MIDC Plot 51, Gurgaon, India</a:t>
            </a:r>
          </a:p>
          <a:p>
            <a:r>
              <a:rPr lang="en-US" sz="1200" dirty="0"/>
              <a:t> </a:t>
            </a:r>
            <a:r>
              <a:rPr lang="en-US" sz="1200" dirty="0" err="1"/>
              <a:t>Lic</a:t>
            </a:r>
            <a:r>
              <a:rPr lang="en-US" sz="1200" dirty="0"/>
              <a:t>. No. 1234987654321</a:t>
            </a:r>
          </a:p>
        </p:txBody>
      </p:sp>
      <p:pic>
        <p:nvPicPr>
          <p:cNvPr id="13" name="Picture 12"/>
          <p:cNvPicPr>
            <a:picLocks noChangeAspect="1"/>
          </p:cNvPicPr>
          <p:nvPr/>
        </p:nvPicPr>
        <p:blipFill>
          <a:blip r:embed="rId4" cstate="print"/>
          <a:stretch>
            <a:fillRect/>
          </a:stretch>
        </p:blipFill>
        <p:spPr>
          <a:xfrm>
            <a:off x="5963656" y="2954312"/>
            <a:ext cx="615723" cy="404859"/>
          </a:xfrm>
          <a:prstGeom prst="rect">
            <a:avLst/>
          </a:prstGeom>
        </p:spPr>
      </p:pic>
      <p:pic>
        <p:nvPicPr>
          <p:cNvPr id="14" name="Picture 13"/>
          <p:cNvPicPr>
            <a:picLocks noChangeAspect="1"/>
          </p:cNvPicPr>
          <p:nvPr/>
        </p:nvPicPr>
        <p:blipFill>
          <a:blip r:embed="rId3" cstate="print"/>
          <a:stretch>
            <a:fillRect/>
          </a:stretch>
        </p:blipFill>
        <p:spPr>
          <a:xfrm>
            <a:off x="1460988" y="2204864"/>
            <a:ext cx="2760118" cy="2770917"/>
          </a:xfrm>
          <a:prstGeom prst="rect">
            <a:avLst/>
          </a:prstGeom>
        </p:spPr>
      </p:pic>
      <p:sp>
        <p:nvSpPr>
          <p:cNvPr id="16" name="TextBox 15"/>
          <p:cNvSpPr txBox="1"/>
          <p:nvPr/>
        </p:nvSpPr>
        <p:spPr>
          <a:xfrm>
            <a:off x="1691680" y="2873156"/>
            <a:ext cx="2344922" cy="1538883"/>
          </a:xfrm>
          <a:prstGeom prst="rect">
            <a:avLst/>
          </a:prstGeom>
          <a:solidFill>
            <a:schemeClr val="bg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400" b="1" dirty="0"/>
              <a:t>Imported and Marketed by:  ABC Company Ltd, MIDC Plot 46, Gurgaon,  India</a:t>
            </a:r>
            <a:r>
              <a:rPr lang="en-US" sz="1200" dirty="0"/>
              <a:t>.</a:t>
            </a:r>
          </a:p>
          <a:p>
            <a:r>
              <a:rPr lang="en-US" sz="1200" dirty="0"/>
              <a:t> </a:t>
            </a:r>
            <a:endParaRPr lang="en-US" sz="1200" b="1" dirty="0"/>
          </a:p>
          <a:p>
            <a:endParaRPr lang="en-US" sz="1200" b="1" dirty="0"/>
          </a:p>
          <a:p>
            <a:endParaRPr lang="en-US" sz="1400" b="1" dirty="0"/>
          </a:p>
          <a:p>
            <a:r>
              <a:rPr lang="en-US" sz="1400" b="1" dirty="0" err="1"/>
              <a:t>Lic</a:t>
            </a:r>
            <a:r>
              <a:rPr lang="en-US" sz="1400" b="1" dirty="0"/>
              <a:t>. No. 12345678901234</a:t>
            </a:r>
          </a:p>
        </p:txBody>
      </p:sp>
      <p:pic>
        <p:nvPicPr>
          <p:cNvPr id="17" name="Picture 16"/>
          <p:cNvPicPr>
            <a:picLocks noChangeAspect="1"/>
          </p:cNvPicPr>
          <p:nvPr/>
        </p:nvPicPr>
        <p:blipFill>
          <a:blip r:embed="rId4" cstate="print"/>
          <a:stretch>
            <a:fillRect/>
          </a:stretch>
        </p:blipFill>
        <p:spPr>
          <a:xfrm>
            <a:off x="2556280" y="3549686"/>
            <a:ext cx="615723" cy="404859"/>
          </a:xfrm>
          <a:prstGeom prst="rect">
            <a:avLst/>
          </a:prstGeom>
        </p:spPr>
      </p:pic>
      <p:sp>
        <p:nvSpPr>
          <p:cNvPr id="18" name="Rectangle 17">
            <a:extLst>
              <a:ext uri="{FF2B5EF4-FFF2-40B4-BE49-F238E27FC236}">
                <a16:creationId xmlns:a16="http://schemas.microsoft.com/office/drawing/2014/main" id="{CE22FF42-9F94-D846-B248-F6B1FFBBBECC}"/>
              </a:ext>
            </a:extLst>
          </p:cNvPr>
          <p:cNvSpPr/>
          <p:nvPr/>
        </p:nvSpPr>
        <p:spPr>
          <a:xfrm>
            <a:off x="1427312" y="1558533"/>
            <a:ext cx="6192688" cy="646331"/>
          </a:xfrm>
          <a:prstGeom prst="rect">
            <a:avLst/>
          </a:prstGeom>
        </p:spPr>
        <p:txBody>
          <a:bodyPr wrap="square">
            <a:spAutoFit/>
          </a:bodyPr>
          <a:lstStyle/>
          <a:p>
            <a:pPr algn="ctr"/>
            <a:r>
              <a:rPr lang="en-US" b="1" dirty="0"/>
              <a:t>7.9.3 General Labeling  </a:t>
            </a:r>
          </a:p>
          <a:p>
            <a:pPr algn="ct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7.9.3.</a:t>
            </a:r>
            <a:r>
              <a:rPr lang="en-GB"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Roboto Light"/>
              </a:rPr>
              <a:t>2 Imported Food &amp; Country of Origin</a:t>
            </a:r>
          </a:p>
        </p:txBody>
      </p:sp>
      <p:sp>
        <p:nvSpPr>
          <p:cNvPr id="3" name="Slide Number Placeholder 2"/>
          <p:cNvSpPr>
            <a:spLocks noGrp="1"/>
          </p:cNvSpPr>
          <p:nvPr>
            <p:ph type="sldNum" sz="quarter" idx="12"/>
          </p:nvPr>
        </p:nvSpPr>
        <p:spPr/>
        <p:txBody>
          <a:bodyPr/>
          <a:lstStyle/>
          <a:p>
            <a:fld id="{9B441236-4707-B342-88D0-23B2CF2BA6BC}" type="slidenum">
              <a:rPr lang="en-US" smtClean="0"/>
              <a:pPr/>
              <a:t>231</a:t>
            </a:fld>
            <a:endParaRPr lang="en-US"/>
          </a:p>
        </p:txBody>
      </p:sp>
      <p:sp>
        <p:nvSpPr>
          <p:cNvPr id="15" name="Rectangle 14"/>
          <p:cNvSpPr/>
          <p:nvPr/>
        </p:nvSpPr>
        <p:spPr>
          <a:xfrm>
            <a:off x="0" y="560827"/>
            <a:ext cx="9144000" cy="738664"/>
          </a:xfrm>
          <a:prstGeom prst="rect">
            <a:avLst/>
          </a:prstGeom>
          <a:noFill/>
          <a:scene3d>
            <a:camera prst="orthographicFront"/>
            <a:lightRig rig="threePt" dir="t"/>
          </a:scene3d>
          <a:sp3d>
            <a:bevelT w="114300" prst="artDeco"/>
          </a:sp3d>
        </p:spPr>
        <p:txBody>
          <a:bodyPr wrap="square">
            <a:spAutoFit/>
          </a:bodyPr>
          <a:lstStyle/>
          <a:p>
            <a:pPr algn="ctr"/>
            <a:r>
              <a:rPr lang="en-US" sz="2100" b="1" dirty="0">
                <a:latin typeface="Arial Black" panose="020B0A04020102020204" pitchFamily="34" charset="0"/>
              </a:rPr>
              <a:t>7.0  Support Services </a:t>
            </a:r>
          </a:p>
          <a:p>
            <a:pPr algn="ctr"/>
            <a:r>
              <a:rPr lang="en-US" sz="2100" b="1" dirty="0">
                <a:latin typeface="Arial Black" panose="020B0A04020102020204" pitchFamily="34" charset="0"/>
              </a:rPr>
              <a:t>7.9  Product Information &amp; Consumer Awareness</a:t>
            </a:r>
            <a:endParaRPr lang="en-IN" sz="2100" dirty="0">
              <a:latin typeface="Arial Black" panose="020B0A04020102020204" pitchFamily="34" charset="0"/>
            </a:endParaRPr>
          </a:p>
        </p:txBody>
      </p:sp>
      <p:sp>
        <p:nvSpPr>
          <p:cNvPr id="19" name="Rounded Rectangle 18"/>
          <p:cNvSpPr/>
          <p:nvPr/>
        </p:nvSpPr>
        <p:spPr>
          <a:xfrm>
            <a:off x="539552" y="1556792"/>
            <a:ext cx="8147248" cy="4799558"/>
          </a:xfrm>
          <a:prstGeom prst="roundRect">
            <a:avLst>
              <a:gd name="adj" fmla="val 7141"/>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26601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413F1D-8D04-0742-AF69-47EA965166AF}"/>
              </a:ext>
            </a:extLst>
          </p:cNvPr>
          <p:cNvSpPr/>
          <p:nvPr/>
        </p:nvSpPr>
        <p:spPr>
          <a:xfrm>
            <a:off x="755576" y="1747810"/>
            <a:ext cx="4608512" cy="707886"/>
          </a:xfrm>
          <a:prstGeom prst="rect">
            <a:avLst/>
          </a:prstGeom>
        </p:spPr>
        <p:txBody>
          <a:bodyPr wrap="square">
            <a:spAutoFit/>
          </a:bodyPr>
          <a:lstStyle/>
          <a:p>
            <a:r>
              <a:rPr lang="en-US" sz="2000" b="1" dirty="0"/>
              <a:t>7.9.3 General Labeling  </a:t>
            </a:r>
          </a:p>
          <a:p>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7.9.3.3  </a:t>
            </a:r>
            <a:r>
              <a:rPr lang="en-GB"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Roboto Light"/>
              </a:rPr>
              <a:t>Lot/ Code/ Batch Identification</a:t>
            </a:r>
            <a:r>
              <a:rPr lang="en-GB"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Roboto Light"/>
              </a:rPr>
              <a:t> </a:t>
            </a:r>
          </a:p>
        </p:txBody>
      </p:sp>
      <p:sp>
        <p:nvSpPr>
          <p:cNvPr id="2" name="Slide Number Placeholder 1"/>
          <p:cNvSpPr>
            <a:spLocks noGrp="1"/>
          </p:cNvSpPr>
          <p:nvPr>
            <p:ph type="sldNum" sz="quarter" idx="12"/>
          </p:nvPr>
        </p:nvSpPr>
        <p:spPr/>
        <p:txBody>
          <a:bodyPr/>
          <a:lstStyle/>
          <a:p>
            <a:fld id="{9B441236-4707-B342-88D0-23B2CF2BA6BC}" type="slidenum">
              <a:rPr lang="en-US" smtClean="0"/>
              <a:pPr/>
              <a:t>232</a:t>
            </a:fld>
            <a:endParaRPr lang="en-US"/>
          </a:p>
        </p:txBody>
      </p:sp>
      <p:graphicFrame>
        <p:nvGraphicFramePr>
          <p:cNvPr id="13" name="Table 12"/>
          <p:cNvGraphicFramePr>
            <a:graphicFrameLocks noGrp="1"/>
          </p:cNvGraphicFramePr>
          <p:nvPr>
            <p:extLst>
              <p:ext uri="{D42A27DB-BD31-4B8C-83A1-F6EECF244321}">
                <p14:modId xmlns:p14="http://schemas.microsoft.com/office/powerpoint/2010/main" val="1374596081"/>
              </p:ext>
            </p:extLst>
          </p:nvPr>
        </p:nvGraphicFramePr>
        <p:xfrm>
          <a:off x="971600" y="3850837"/>
          <a:ext cx="4018457" cy="1671740"/>
        </p:xfrm>
        <a:graphic>
          <a:graphicData uri="http://schemas.openxmlformats.org/drawingml/2006/table">
            <a:tbl>
              <a:tblPr firstRow="1" bandRow="1">
                <a:tableStyleId>{D27102A9-8310-4765-A935-A1911B00CA55}</a:tableStyleId>
              </a:tblPr>
              <a:tblGrid>
                <a:gridCol w="1541957">
                  <a:extLst>
                    <a:ext uri="{9D8B030D-6E8A-4147-A177-3AD203B41FA5}">
                      <a16:colId xmlns:a16="http://schemas.microsoft.com/office/drawing/2014/main" val="20000"/>
                    </a:ext>
                  </a:extLst>
                </a:gridCol>
                <a:gridCol w="2476500">
                  <a:extLst>
                    <a:ext uri="{9D8B030D-6E8A-4147-A177-3AD203B41FA5}">
                      <a16:colId xmlns:a16="http://schemas.microsoft.com/office/drawing/2014/main" val="20001"/>
                    </a:ext>
                  </a:extLst>
                </a:gridCol>
              </a:tblGrid>
              <a:tr h="361100">
                <a:tc>
                  <a:txBody>
                    <a:bodyPr/>
                    <a:lstStyle/>
                    <a:p>
                      <a:r>
                        <a:rPr lang="en-US" sz="1600" dirty="0"/>
                        <a:t>Regulation No.</a:t>
                      </a:r>
                      <a:endParaRPr lang="en-US" sz="1600" b="1" dirty="0">
                        <a:solidFill>
                          <a:schemeClr val="tx1"/>
                        </a:solidFill>
                      </a:endParaRPr>
                    </a:p>
                  </a:txBody>
                  <a:tcPr marL="68580" marR="68580"/>
                </a:tc>
                <a:tc>
                  <a:txBody>
                    <a:bodyPr/>
                    <a:lstStyle/>
                    <a:p>
                      <a:r>
                        <a:rPr lang="en-US" sz="1600" dirty="0"/>
                        <a:t>Requirement</a:t>
                      </a:r>
                      <a:endParaRPr lang="en-US" sz="1600" b="1" dirty="0">
                        <a:solidFill>
                          <a:schemeClr val="tx1"/>
                        </a:solidFill>
                      </a:endParaRPr>
                    </a:p>
                  </a:txBody>
                  <a:tcPr marL="68580" marR="68580"/>
                </a:tc>
                <a:extLst>
                  <a:ext uri="{0D108BD9-81ED-4DB2-BD59-A6C34878D82A}">
                    <a16:rowId xmlns:a16="http://schemas.microsoft.com/office/drawing/2014/main" val="10000"/>
                  </a:ext>
                </a:extLst>
              </a:tr>
              <a:tr h="11853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t>FSS(PL)</a:t>
                      </a:r>
                      <a:r>
                        <a:rPr lang="en-US" sz="1600" baseline="0" dirty="0"/>
                        <a:t> 2011 - 2.2.2.8</a:t>
                      </a:r>
                      <a:endParaRPr lang="en-US" sz="1600" b="0" dirty="0"/>
                    </a:p>
                  </a:txBody>
                  <a:tcPr marL="68580" marR="6858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t>Batch/Lot/Code</a:t>
                      </a:r>
                      <a:r>
                        <a:rPr lang="en-US" sz="1600" baseline="0" dirty="0"/>
                        <a:t> No is a mark of identification by which a food can be traced in manufacture and in distribution</a:t>
                      </a:r>
                      <a:endParaRPr lang="en-US" sz="1600" b="0" dirty="0"/>
                    </a:p>
                  </a:txBody>
                  <a:tcPr marL="68580" marR="68580"/>
                </a:tc>
                <a:extLst>
                  <a:ext uri="{0D108BD9-81ED-4DB2-BD59-A6C34878D82A}">
                    <a16:rowId xmlns:a16="http://schemas.microsoft.com/office/drawing/2014/main" val="10001"/>
                  </a:ext>
                </a:extLst>
              </a:tr>
            </a:tbl>
          </a:graphicData>
        </a:graphic>
      </p:graphicFrame>
      <p:pic>
        <p:nvPicPr>
          <p:cNvPr id="17" name="Picture 16"/>
          <p:cNvPicPr>
            <a:picLocks noChangeAspect="1"/>
          </p:cNvPicPr>
          <p:nvPr/>
        </p:nvPicPr>
        <p:blipFill>
          <a:blip r:embed="rId2" cstate="print"/>
          <a:stretch>
            <a:fillRect/>
          </a:stretch>
        </p:blipFill>
        <p:spPr>
          <a:xfrm>
            <a:off x="5632414" y="1757440"/>
            <a:ext cx="2667000" cy="3988512"/>
          </a:xfrm>
          <a:prstGeom prst="rect">
            <a:avLst/>
          </a:prstGeom>
        </p:spPr>
      </p:pic>
      <p:sp>
        <p:nvSpPr>
          <p:cNvPr id="20" name="TextBox 19"/>
          <p:cNvSpPr txBox="1"/>
          <p:nvPr/>
        </p:nvSpPr>
        <p:spPr>
          <a:xfrm>
            <a:off x="5864069" y="3153952"/>
            <a:ext cx="2256599" cy="1384995"/>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200" dirty="0"/>
              <a:t>.</a:t>
            </a:r>
          </a:p>
          <a:p>
            <a:r>
              <a:rPr lang="en-US" sz="1200" dirty="0"/>
              <a:t> </a:t>
            </a:r>
            <a:r>
              <a:rPr lang="en-US" sz="1200" b="1" dirty="0"/>
              <a:t>Mfd. date:  Jan 2018</a:t>
            </a:r>
          </a:p>
          <a:p>
            <a:r>
              <a:rPr lang="en-US" sz="1200" b="1" dirty="0"/>
              <a:t>Best Before Date: 18 months from manufacture</a:t>
            </a:r>
          </a:p>
          <a:p>
            <a:r>
              <a:rPr lang="en-US" sz="1200" b="1" dirty="0"/>
              <a:t>MRP (incl. all taxes)   : </a:t>
            </a:r>
          </a:p>
          <a:p>
            <a:r>
              <a:rPr lang="en-US" sz="1200" b="1" dirty="0">
                <a:solidFill>
                  <a:srgbClr val="FF0000"/>
                </a:solidFill>
              </a:rPr>
              <a:t>Batch No: AB18 Z</a:t>
            </a:r>
          </a:p>
          <a:p>
            <a:endParaRPr lang="en-US" sz="1200" b="1" dirty="0"/>
          </a:p>
        </p:txBody>
      </p:sp>
      <p:sp>
        <p:nvSpPr>
          <p:cNvPr id="11" name="Rectangle 10"/>
          <p:cNvSpPr/>
          <p:nvPr/>
        </p:nvSpPr>
        <p:spPr>
          <a:xfrm>
            <a:off x="498376" y="680222"/>
            <a:ext cx="8147248" cy="738664"/>
          </a:xfrm>
          <a:prstGeom prst="rect">
            <a:avLst/>
          </a:prstGeom>
          <a:noFill/>
          <a:scene3d>
            <a:camera prst="orthographicFront"/>
            <a:lightRig rig="threePt" dir="t"/>
          </a:scene3d>
          <a:sp3d>
            <a:bevelT w="114300" prst="artDeco"/>
          </a:sp3d>
        </p:spPr>
        <p:txBody>
          <a:bodyPr wrap="square">
            <a:spAutoFit/>
          </a:bodyPr>
          <a:lstStyle/>
          <a:p>
            <a:pPr algn="ctr"/>
            <a:r>
              <a:rPr lang="en-US" sz="2100" b="1" dirty="0">
                <a:latin typeface="Arial Black" panose="020B0A04020102020204" pitchFamily="34" charset="0"/>
              </a:rPr>
              <a:t>7.0  Support Services </a:t>
            </a:r>
          </a:p>
          <a:p>
            <a:pPr algn="ctr"/>
            <a:r>
              <a:rPr lang="en-US" sz="2100" b="1" dirty="0">
                <a:latin typeface="Arial Black" panose="020B0A04020102020204" pitchFamily="34" charset="0"/>
              </a:rPr>
              <a:t>7.9  Product Information &amp; Consumer Awareness</a:t>
            </a:r>
            <a:endParaRPr lang="en-IN" sz="2100" dirty="0">
              <a:latin typeface="Arial Black" panose="020B0A04020102020204" pitchFamily="34" charset="0"/>
            </a:endParaRPr>
          </a:p>
        </p:txBody>
      </p:sp>
      <p:sp>
        <p:nvSpPr>
          <p:cNvPr id="8" name="Rounded Rectangle 7"/>
          <p:cNvSpPr/>
          <p:nvPr/>
        </p:nvSpPr>
        <p:spPr>
          <a:xfrm>
            <a:off x="539552" y="1556792"/>
            <a:ext cx="8147248" cy="4799558"/>
          </a:xfrm>
          <a:prstGeom prst="roundRect">
            <a:avLst>
              <a:gd name="adj" fmla="val 7141"/>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916461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4EE1CD6-1930-3A48-87E8-0D1AC6A4CF35}"/>
              </a:ext>
            </a:extLst>
          </p:cNvPr>
          <p:cNvSpPr/>
          <p:nvPr/>
        </p:nvSpPr>
        <p:spPr>
          <a:xfrm>
            <a:off x="683568" y="2453691"/>
            <a:ext cx="2736304" cy="1538883"/>
          </a:xfrm>
          <a:prstGeom prst="rect">
            <a:avLst/>
          </a:prstGeom>
        </p:spPr>
        <p:txBody>
          <a:bodyPr wrap="square">
            <a:spAutoFit/>
          </a:bodyPr>
          <a:lstStyle/>
          <a:p>
            <a:r>
              <a:rPr lang="en-US" sz="2000" b="1" dirty="0"/>
              <a:t>7.9.3 General Labeling  </a:t>
            </a:r>
          </a:p>
          <a:p>
            <a:endParaRPr lang="en-US" sz="2000" b="1" dirty="0"/>
          </a:p>
          <a:p>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7.9.3.4  </a:t>
            </a:r>
            <a:r>
              <a:rPr lang="en-GB"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Roboto Light"/>
              </a:rPr>
              <a:t>Date of Manufacture or Packing</a:t>
            </a:r>
          </a:p>
        </p:txBody>
      </p:sp>
      <p:sp>
        <p:nvSpPr>
          <p:cNvPr id="2" name="Slide Number Placeholder 1"/>
          <p:cNvSpPr>
            <a:spLocks noGrp="1"/>
          </p:cNvSpPr>
          <p:nvPr>
            <p:ph type="sldNum" sz="quarter" idx="12"/>
          </p:nvPr>
        </p:nvSpPr>
        <p:spPr/>
        <p:txBody>
          <a:bodyPr/>
          <a:lstStyle/>
          <a:p>
            <a:fld id="{9B441236-4707-B342-88D0-23B2CF2BA6BC}" type="slidenum">
              <a:rPr lang="en-US" smtClean="0"/>
              <a:pPr/>
              <a:t>233</a:t>
            </a:fld>
            <a:endParaRPr lang="en-US"/>
          </a:p>
        </p:txBody>
      </p:sp>
      <p:pic>
        <p:nvPicPr>
          <p:cNvPr id="10" name="Picture 9"/>
          <p:cNvPicPr>
            <a:picLocks noChangeAspect="1"/>
          </p:cNvPicPr>
          <p:nvPr/>
        </p:nvPicPr>
        <p:blipFill>
          <a:blip r:embed="rId2" cstate="print"/>
          <a:stretch>
            <a:fillRect/>
          </a:stretch>
        </p:blipFill>
        <p:spPr>
          <a:xfrm>
            <a:off x="3563888" y="1772816"/>
            <a:ext cx="2387117" cy="2855656"/>
          </a:xfrm>
          <a:prstGeom prst="rect">
            <a:avLst/>
          </a:prstGeom>
        </p:spPr>
      </p:pic>
      <p:pic>
        <p:nvPicPr>
          <p:cNvPr id="11" name="Picture 10"/>
          <p:cNvPicPr>
            <a:picLocks noChangeAspect="1"/>
          </p:cNvPicPr>
          <p:nvPr/>
        </p:nvPicPr>
        <p:blipFill>
          <a:blip r:embed="rId2" cstate="print"/>
          <a:stretch>
            <a:fillRect/>
          </a:stretch>
        </p:blipFill>
        <p:spPr>
          <a:xfrm>
            <a:off x="6033562" y="1772816"/>
            <a:ext cx="2419834" cy="2855656"/>
          </a:xfrm>
          <a:prstGeom prst="rect">
            <a:avLst/>
          </a:prstGeom>
        </p:spPr>
      </p:pic>
      <p:sp>
        <p:nvSpPr>
          <p:cNvPr id="12" name="TextBox 11"/>
          <p:cNvSpPr txBox="1"/>
          <p:nvPr/>
        </p:nvSpPr>
        <p:spPr>
          <a:xfrm>
            <a:off x="3817412" y="2511269"/>
            <a:ext cx="1968985" cy="156966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endParaRPr lang="en-US" sz="1200" dirty="0"/>
          </a:p>
          <a:p>
            <a:r>
              <a:rPr lang="en-US" sz="1200" dirty="0"/>
              <a:t> </a:t>
            </a:r>
          </a:p>
          <a:p>
            <a:r>
              <a:rPr lang="en-US" sz="1200" b="1" dirty="0">
                <a:solidFill>
                  <a:srgbClr val="FF0000"/>
                </a:solidFill>
              </a:rPr>
              <a:t>Mfd. date:  Jan 2018</a:t>
            </a:r>
          </a:p>
          <a:p>
            <a:r>
              <a:rPr lang="en-US" sz="1200" b="1" dirty="0"/>
              <a:t>Best Before Date: 18 months from manufacture</a:t>
            </a:r>
          </a:p>
          <a:p>
            <a:r>
              <a:rPr lang="en-US" sz="1200" b="1" dirty="0"/>
              <a:t>MRP (incl. all taxes)   : </a:t>
            </a:r>
          </a:p>
          <a:p>
            <a:r>
              <a:rPr lang="en-US" sz="1200" b="1" dirty="0"/>
              <a:t>Batch No: AB18 Z</a:t>
            </a:r>
          </a:p>
          <a:p>
            <a:r>
              <a:rPr lang="en-US" sz="1200" dirty="0"/>
              <a:t>                  </a:t>
            </a:r>
          </a:p>
        </p:txBody>
      </p:sp>
      <p:sp>
        <p:nvSpPr>
          <p:cNvPr id="15" name="TextBox 14"/>
          <p:cNvSpPr txBox="1"/>
          <p:nvPr/>
        </p:nvSpPr>
        <p:spPr>
          <a:xfrm>
            <a:off x="6281212" y="2550213"/>
            <a:ext cx="1968985" cy="1569660"/>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endParaRPr lang="en-US" sz="1200" dirty="0"/>
          </a:p>
          <a:p>
            <a:r>
              <a:rPr lang="en-US" sz="1200" dirty="0"/>
              <a:t> </a:t>
            </a:r>
          </a:p>
          <a:p>
            <a:r>
              <a:rPr lang="en-US" sz="1200" b="1" dirty="0">
                <a:solidFill>
                  <a:srgbClr val="FF0000"/>
                </a:solidFill>
              </a:rPr>
              <a:t>Mfd. date: 15  Jan 2018</a:t>
            </a:r>
          </a:p>
          <a:p>
            <a:r>
              <a:rPr lang="en-US" sz="1200" b="1" dirty="0"/>
              <a:t>Best Before Date: 18 months from manufacture</a:t>
            </a:r>
          </a:p>
          <a:p>
            <a:r>
              <a:rPr lang="en-US" sz="1200" b="1" dirty="0"/>
              <a:t>MRP (incl. all taxes)   : </a:t>
            </a:r>
          </a:p>
          <a:p>
            <a:r>
              <a:rPr lang="en-US" sz="1200" b="1" dirty="0"/>
              <a:t>Batch No: AB18 Z</a:t>
            </a:r>
          </a:p>
          <a:p>
            <a:r>
              <a:rPr lang="en-US" sz="1200" dirty="0"/>
              <a:t>                  </a:t>
            </a:r>
          </a:p>
        </p:txBody>
      </p:sp>
      <p:sp>
        <p:nvSpPr>
          <p:cNvPr id="3" name="TextBox 2"/>
          <p:cNvSpPr txBox="1"/>
          <p:nvPr/>
        </p:nvSpPr>
        <p:spPr>
          <a:xfrm>
            <a:off x="6281212" y="4645406"/>
            <a:ext cx="1968985" cy="738664"/>
          </a:xfrm>
          <a:prstGeom prst="rect">
            <a:avLst/>
          </a:prstGeom>
          <a:noFill/>
        </p:spPr>
        <p:txBody>
          <a:bodyPr wrap="square" rtlCol="0">
            <a:spAutoFit/>
          </a:bodyPr>
          <a:lstStyle/>
          <a:p>
            <a:r>
              <a:rPr lang="en-US"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BBD &lt; 3 months</a:t>
            </a:r>
          </a:p>
          <a:p>
            <a:r>
              <a:rPr lang="en-US"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Date + month + year of manufacturing/packing</a:t>
            </a:r>
          </a:p>
        </p:txBody>
      </p:sp>
      <p:sp>
        <p:nvSpPr>
          <p:cNvPr id="16" name="TextBox 15"/>
          <p:cNvSpPr txBox="1"/>
          <p:nvPr/>
        </p:nvSpPr>
        <p:spPr>
          <a:xfrm>
            <a:off x="3817412" y="4670413"/>
            <a:ext cx="1968985" cy="738664"/>
          </a:xfrm>
          <a:prstGeom prst="rect">
            <a:avLst/>
          </a:prstGeom>
          <a:noFill/>
        </p:spPr>
        <p:txBody>
          <a:bodyPr wrap="square" rtlCol="0">
            <a:spAutoFit/>
          </a:bodyPr>
          <a:lstStyle/>
          <a:p>
            <a:r>
              <a:rPr lang="en-US"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BBD &gt; 3 months</a:t>
            </a:r>
          </a:p>
          <a:p>
            <a:r>
              <a:rPr lang="en-US" sz="1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Month + year of manufacturing /packing</a:t>
            </a:r>
          </a:p>
        </p:txBody>
      </p:sp>
      <p:graphicFrame>
        <p:nvGraphicFramePr>
          <p:cNvPr id="18" name="Table 17"/>
          <p:cNvGraphicFramePr>
            <a:graphicFrameLocks noGrp="1"/>
          </p:cNvGraphicFramePr>
          <p:nvPr>
            <p:extLst>
              <p:ext uri="{D42A27DB-BD31-4B8C-83A1-F6EECF244321}">
                <p14:modId xmlns:p14="http://schemas.microsoft.com/office/powerpoint/2010/main" val="513405138"/>
              </p:ext>
            </p:extLst>
          </p:nvPr>
        </p:nvGraphicFramePr>
        <p:xfrm>
          <a:off x="1064457" y="5485207"/>
          <a:ext cx="7015085" cy="670560"/>
        </p:xfrm>
        <a:graphic>
          <a:graphicData uri="http://schemas.openxmlformats.org/drawingml/2006/table">
            <a:tbl>
              <a:tblPr firstRow="1" bandRow="1">
                <a:tableStyleId>{D27102A9-8310-4765-A935-A1911B00CA55}</a:tableStyleId>
              </a:tblPr>
              <a:tblGrid>
                <a:gridCol w="2691819">
                  <a:extLst>
                    <a:ext uri="{9D8B030D-6E8A-4147-A177-3AD203B41FA5}">
                      <a16:colId xmlns:a16="http://schemas.microsoft.com/office/drawing/2014/main" val="20000"/>
                    </a:ext>
                  </a:extLst>
                </a:gridCol>
                <a:gridCol w="4323266">
                  <a:extLst>
                    <a:ext uri="{9D8B030D-6E8A-4147-A177-3AD203B41FA5}">
                      <a16:colId xmlns:a16="http://schemas.microsoft.com/office/drawing/2014/main" val="20001"/>
                    </a:ext>
                  </a:extLst>
                </a:gridCol>
              </a:tblGrid>
              <a:tr h="195195">
                <a:tc>
                  <a:txBody>
                    <a:bodyPr/>
                    <a:lstStyle/>
                    <a:p>
                      <a:r>
                        <a:rPr lang="en-US" sz="1600" dirty="0"/>
                        <a:t>Regulation No.</a:t>
                      </a:r>
                      <a:endParaRPr lang="en-US" sz="1600" b="1" dirty="0">
                        <a:solidFill>
                          <a:schemeClr val="tx1"/>
                        </a:solidFill>
                      </a:endParaRPr>
                    </a:p>
                  </a:txBody>
                  <a:tcPr marL="68580" marR="68580"/>
                </a:tc>
                <a:tc>
                  <a:txBody>
                    <a:bodyPr/>
                    <a:lstStyle/>
                    <a:p>
                      <a:r>
                        <a:rPr lang="en-US" sz="1600" dirty="0"/>
                        <a:t>Requirement</a:t>
                      </a:r>
                      <a:endParaRPr lang="en-US" sz="1600" b="1" dirty="0">
                        <a:solidFill>
                          <a:schemeClr val="tx1"/>
                        </a:solidFill>
                      </a:endParaRPr>
                    </a:p>
                  </a:txBody>
                  <a:tcPr marL="68580" marR="68580"/>
                </a:tc>
                <a:extLst>
                  <a:ext uri="{0D108BD9-81ED-4DB2-BD59-A6C34878D82A}">
                    <a16:rowId xmlns:a16="http://schemas.microsoft.com/office/drawing/2014/main" val="10000"/>
                  </a:ext>
                </a:extLst>
              </a:tr>
              <a:tr h="14794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t>FSS(PL)</a:t>
                      </a:r>
                      <a:r>
                        <a:rPr lang="en-US" sz="1600" baseline="0" dirty="0"/>
                        <a:t> 2011 - 2.2.2.9</a:t>
                      </a:r>
                      <a:endParaRPr lang="en-US" sz="1600" b="0" dirty="0"/>
                    </a:p>
                  </a:txBody>
                  <a:tcPr marL="68580" marR="6858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a:t>Date</a:t>
                      </a:r>
                      <a:r>
                        <a:rPr lang="en-US" sz="1600" b="0" baseline="0" dirty="0"/>
                        <a:t> of manufacturing, or packing</a:t>
                      </a:r>
                      <a:endParaRPr lang="en-US" sz="1600" b="0" dirty="0"/>
                    </a:p>
                  </a:txBody>
                  <a:tcPr marL="68580" marR="68580"/>
                </a:tc>
                <a:extLst>
                  <a:ext uri="{0D108BD9-81ED-4DB2-BD59-A6C34878D82A}">
                    <a16:rowId xmlns:a16="http://schemas.microsoft.com/office/drawing/2014/main" val="10001"/>
                  </a:ext>
                </a:extLst>
              </a:tr>
            </a:tbl>
          </a:graphicData>
        </a:graphic>
      </p:graphicFrame>
      <p:sp>
        <p:nvSpPr>
          <p:cNvPr id="20" name="Rectangle 19"/>
          <p:cNvSpPr/>
          <p:nvPr/>
        </p:nvSpPr>
        <p:spPr>
          <a:xfrm>
            <a:off x="503548" y="620688"/>
            <a:ext cx="8136904" cy="738664"/>
          </a:xfrm>
          <a:prstGeom prst="rect">
            <a:avLst/>
          </a:prstGeom>
          <a:noFill/>
          <a:scene3d>
            <a:camera prst="orthographicFront"/>
            <a:lightRig rig="threePt" dir="t"/>
          </a:scene3d>
          <a:sp3d>
            <a:bevelT w="114300" prst="artDeco"/>
          </a:sp3d>
        </p:spPr>
        <p:txBody>
          <a:bodyPr wrap="square">
            <a:spAutoFit/>
          </a:bodyPr>
          <a:lstStyle/>
          <a:p>
            <a:pPr algn="ctr"/>
            <a:r>
              <a:rPr lang="en-US" sz="2100" b="1" dirty="0">
                <a:latin typeface="Arial Black" panose="020B0A04020102020204" pitchFamily="34" charset="0"/>
              </a:rPr>
              <a:t>7.0  Support Services </a:t>
            </a:r>
          </a:p>
          <a:p>
            <a:pPr algn="ctr"/>
            <a:r>
              <a:rPr lang="en-US" sz="2100" b="1" dirty="0">
                <a:latin typeface="Arial Black" panose="020B0A04020102020204" pitchFamily="34" charset="0"/>
              </a:rPr>
              <a:t>7.9  Product Information &amp; Consumer Awareness </a:t>
            </a:r>
            <a:endParaRPr lang="en-IN" sz="2100" dirty="0">
              <a:latin typeface="Arial Black" panose="020B0A04020102020204" pitchFamily="34" charset="0"/>
            </a:endParaRPr>
          </a:p>
        </p:txBody>
      </p:sp>
      <p:sp>
        <p:nvSpPr>
          <p:cNvPr id="13" name="Rounded Rectangle 12"/>
          <p:cNvSpPr/>
          <p:nvPr/>
        </p:nvSpPr>
        <p:spPr>
          <a:xfrm>
            <a:off x="539552" y="1556792"/>
            <a:ext cx="8147248" cy="4799558"/>
          </a:xfrm>
          <a:prstGeom prst="roundRect">
            <a:avLst>
              <a:gd name="adj" fmla="val 7141"/>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875906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B441236-4707-B342-88D0-23B2CF2BA6BC}" type="slidenum">
              <a:rPr lang="en-US" smtClean="0"/>
              <a:pPr/>
              <a:t>234</a:t>
            </a:fld>
            <a:endParaRPr lang="en-US"/>
          </a:p>
        </p:txBody>
      </p:sp>
      <p:pic>
        <p:nvPicPr>
          <p:cNvPr id="10" name="Picture 9"/>
          <p:cNvPicPr>
            <a:picLocks noChangeAspect="1"/>
          </p:cNvPicPr>
          <p:nvPr/>
        </p:nvPicPr>
        <p:blipFill>
          <a:blip r:embed="rId2" cstate="print"/>
          <a:stretch>
            <a:fillRect/>
          </a:stretch>
        </p:blipFill>
        <p:spPr>
          <a:xfrm>
            <a:off x="3635896" y="1772816"/>
            <a:ext cx="2387117" cy="2855656"/>
          </a:xfrm>
          <a:prstGeom prst="rect">
            <a:avLst/>
          </a:prstGeom>
        </p:spPr>
      </p:pic>
      <p:pic>
        <p:nvPicPr>
          <p:cNvPr id="11" name="Picture 10"/>
          <p:cNvPicPr>
            <a:picLocks noChangeAspect="1"/>
          </p:cNvPicPr>
          <p:nvPr/>
        </p:nvPicPr>
        <p:blipFill>
          <a:blip r:embed="rId2" cstate="print"/>
          <a:stretch>
            <a:fillRect/>
          </a:stretch>
        </p:blipFill>
        <p:spPr>
          <a:xfrm>
            <a:off x="6105570" y="1772816"/>
            <a:ext cx="2419834" cy="2855656"/>
          </a:xfrm>
          <a:prstGeom prst="rect">
            <a:avLst/>
          </a:prstGeom>
        </p:spPr>
      </p:pic>
      <p:sp>
        <p:nvSpPr>
          <p:cNvPr id="12" name="TextBox 11"/>
          <p:cNvSpPr txBox="1"/>
          <p:nvPr/>
        </p:nvSpPr>
        <p:spPr>
          <a:xfrm>
            <a:off x="3864021" y="2477403"/>
            <a:ext cx="1968985" cy="1938992"/>
          </a:xfrm>
          <a:prstGeom prst="rect">
            <a:avLst/>
          </a:prstGeom>
          <a:solidFill>
            <a:srgbClr val="FFFFFF"/>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endParaRPr lang="en-US" sz="1200" dirty="0"/>
          </a:p>
          <a:p>
            <a:r>
              <a:rPr lang="en-US" sz="1200" dirty="0"/>
              <a:t> </a:t>
            </a:r>
          </a:p>
          <a:p>
            <a:r>
              <a:rPr lang="en-US" sz="1200" b="1" dirty="0">
                <a:solidFill>
                  <a:schemeClr val="tx1"/>
                </a:solidFill>
              </a:rPr>
              <a:t>Mfd. date:  Jan 2018</a:t>
            </a:r>
          </a:p>
          <a:p>
            <a:endParaRPr lang="en-US" sz="1200" b="1" dirty="0">
              <a:solidFill>
                <a:srgbClr val="FF0000"/>
              </a:solidFill>
            </a:endParaRPr>
          </a:p>
          <a:p>
            <a:r>
              <a:rPr lang="en-US" sz="1200" b="1" dirty="0">
                <a:solidFill>
                  <a:srgbClr val="FF0000"/>
                </a:solidFill>
              </a:rPr>
              <a:t>BEST BEFORE 12 MONTHS FROM MANUFACTURE</a:t>
            </a:r>
          </a:p>
          <a:p>
            <a:endParaRPr lang="en-US" sz="1200" b="1" dirty="0">
              <a:solidFill>
                <a:srgbClr val="FF0000"/>
              </a:solidFill>
            </a:endParaRPr>
          </a:p>
          <a:p>
            <a:r>
              <a:rPr lang="en-US" sz="1200" b="1" dirty="0">
                <a:solidFill>
                  <a:srgbClr val="FF0000"/>
                </a:solidFill>
              </a:rPr>
              <a:t>BEST BEFORE JAN 2018</a:t>
            </a:r>
            <a:endParaRPr lang="en-US" sz="1200" b="1" dirty="0">
              <a:solidFill>
                <a:srgbClr val="FF6600"/>
              </a:solidFill>
            </a:endParaRPr>
          </a:p>
          <a:p>
            <a:endParaRPr lang="en-US" sz="1200" b="1" dirty="0"/>
          </a:p>
          <a:p>
            <a:r>
              <a:rPr lang="en-US" sz="1200" dirty="0"/>
              <a:t>                  </a:t>
            </a:r>
          </a:p>
        </p:txBody>
      </p:sp>
      <p:sp>
        <p:nvSpPr>
          <p:cNvPr id="15" name="TextBox 14"/>
          <p:cNvSpPr txBox="1"/>
          <p:nvPr/>
        </p:nvSpPr>
        <p:spPr>
          <a:xfrm>
            <a:off x="6353220" y="2499415"/>
            <a:ext cx="1968985" cy="1754327"/>
          </a:xfrm>
          <a:prstGeom prst="rect">
            <a:avLst/>
          </a:prstGeom>
          <a:solidFill>
            <a:srgbClr val="FFFFFF"/>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endParaRPr lang="en-US" sz="1200" dirty="0"/>
          </a:p>
          <a:p>
            <a:r>
              <a:rPr lang="en-US" sz="1200" dirty="0"/>
              <a:t> </a:t>
            </a:r>
          </a:p>
          <a:p>
            <a:r>
              <a:rPr lang="en-US" sz="1200" b="1" dirty="0">
                <a:solidFill>
                  <a:schemeClr val="tx1"/>
                </a:solidFill>
              </a:rPr>
              <a:t>Mfd. date: 08 Jan 2018</a:t>
            </a:r>
          </a:p>
          <a:p>
            <a:endParaRPr lang="en-US" sz="1200" b="1" dirty="0">
              <a:solidFill>
                <a:srgbClr val="FF6600"/>
              </a:solidFill>
            </a:endParaRPr>
          </a:p>
          <a:p>
            <a:r>
              <a:rPr lang="en-US" sz="1200" b="1" dirty="0">
                <a:solidFill>
                  <a:srgbClr val="FF6600"/>
                </a:solidFill>
              </a:rPr>
              <a:t>BEST BEFORE: 21 DAYS FROM MANUFACTURE  </a:t>
            </a:r>
          </a:p>
          <a:p>
            <a:endParaRPr lang="en-US" sz="1200" b="1" dirty="0"/>
          </a:p>
          <a:p>
            <a:r>
              <a:rPr lang="en-US" sz="1200" b="1" dirty="0">
                <a:solidFill>
                  <a:srgbClr val="FF6600"/>
                </a:solidFill>
              </a:rPr>
              <a:t>BEST BEFORE 29 JAN 2018</a:t>
            </a:r>
          </a:p>
          <a:p>
            <a:r>
              <a:rPr lang="en-US" sz="1200" dirty="0"/>
              <a:t>                  </a:t>
            </a:r>
          </a:p>
        </p:txBody>
      </p:sp>
      <p:sp>
        <p:nvSpPr>
          <p:cNvPr id="3" name="TextBox 2"/>
          <p:cNvSpPr txBox="1"/>
          <p:nvPr/>
        </p:nvSpPr>
        <p:spPr>
          <a:xfrm>
            <a:off x="6353220" y="4645406"/>
            <a:ext cx="1968985" cy="738664"/>
          </a:xfrm>
          <a:prstGeom prst="rect">
            <a:avLst/>
          </a:prstGeom>
          <a:noFill/>
        </p:spPr>
        <p:txBody>
          <a:bodyPr wrap="square" rtlCol="0">
            <a:spAutoFit/>
          </a:bodyPr>
          <a:lstStyle/>
          <a:p>
            <a:r>
              <a:rPr lang="en-US" sz="1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BBD &lt; 3 months</a:t>
            </a:r>
          </a:p>
          <a:p>
            <a:r>
              <a:rPr lang="en-US" sz="1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Date + month + year of manufacturing/packing</a:t>
            </a:r>
          </a:p>
        </p:txBody>
      </p:sp>
      <p:sp>
        <p:nvSpPr>
          <p:cNvPr id="16" name="TextBox 15"/>
          <p:cNvSpPr txBox="1"/>
          <p:nvPr/>
        </p:nvSpPr>
        <p:spPr>
          <a:xfrm>
            <a:off x="3889420" y="4670413"/>
            <a:ext cx="1968985" cy="738664"/>
          </a:xfrm>
          <a:prstGeom prst="rect">
            <a:avLst/>
          </a:prstGeom>
          <a:noFill/>
        </p:spPr>
        <p:txBody>
          <a:bodyPr wrap="square" rtlCol="0">
            <a:spAutoFit/>
          </a:bodyPr>
          <a:lstStyle/>
          <a:p>
            <a:r>
              <a:rPr lang="en-US" sz="1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BBD &gt; 3 months</a:t>
            </a:r>
          </a:p>
          <a:p>
            <a:r>
              <a:rPr lang="en-US" sz="1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Month + year of manufacturing /packing</a:t>
            </a:r>
          </a:p>
        </p:txBody>
      </p:sp>
      <p:graphicFrame>
        <p:nvGraphicFramePr>
          <p:cNvPr id="18" name="Table 17"/>
          <p:cNvGraphicFramePr>
            <a:graphicFrameLocks noGrp="1"/>
          </p:cNvGraphicFramePr>
          <p:nvPr>
            <p:extLst>
              <p:ext uri="{D42A27DB-BD31-4B8C-83A1-F6EECF244321}">
                <p14:modId xmlns:p14="http://schemas.microsoft.com/office/powerpoint/2010/main" val="2553408678"/>
              </p:ext>
            </p:extLst>
          </p:nvPr>
        </p:nvGraphicFramePr>
        <p:xfrm>
          <a:off x="1082198" y="5564121"/>
          <a:ext cx="6979604" cy="696380"/>
        </p:xfrm>
        <a:graphic>
          <a:graphicData uri="http://schemas.openxmlformats.org/drawingml/2006/table">
            <a:tbl>
              <a:tblPr firstRow="1" bandRow="1">
                <a:tableStyleId>{D27102A9-8310-4765-A935-A1911B00CA55}</a:tableStyleId>
              </a:tblPr>
              <a:tblGrid>
                <a:gridCol w="3011759">
                  <a:extLst>
                    <a:ext uri="{9D8B030D-6E8A-4147-A177-3AD203B41FA5}">
                      <a16:colId xmlns:a16="http://schemas.microsoft.com/office/drawing/2014/main" val="20000"/>
                    </a:ext>
                  </a:extLst>
                </a:gridCol>
                <a:gridCol w="3967845">
                  <a:extLst>
                    <a:ext uri="{9D8B030D-6E8A-4147-A177-3AD203B41FA5}">
                      <a16:colId xmlns:a16="http://schemas.microsoft.com/office/drawing/2014/main" val="20001"/>
                    </a:ext>
                  </a:extLst>
                </a:gridCol>
              </a:tblGrid>
              <a:tr h="361100">
                <a:tc>
                  <a:txBody>
                    <a:bodyPr/>
                    <a:lstStyle/>
                    <a:p>
                      <a:r>
                        <a:rPr lang="en-US" sz="1600" dirty="0"/>
                        <a:t>Regulation No.</a:t>
                      </a:r>
                      <a:endParaRPr lang="en-US" sz="1600" b="1" dirty="0">
                        <a:solidFill>
                          <a:schemeClr val="tx1"/>
                        </a:solidFill>
                      </a:endParaRPr>
                    </a:p>
                  </a:txBody>
                  <a:tcPr marL="68580" marR="68580"/>
                </a:tc>
                <a:tc>
                  <a:txBody>
                    <a:bodyPr/>
                    <a:lstStyle/>
                    <a:p>
                      <a:r>
                        <a:rPr lang="en-US" sz="1600" dirty="0"/>
                        <a:t>Requirement</a:t>
                      </a:r>
                      <a:endParaRPr lang="en-US" sz="1600" b="1" dirty="0">
                        <a:solidFill>
                          <a:schemeClr val="tx1"/>
                        </a:solidFill>
                      </a:endParaRPr>
                    </a:p>
                  </a:txBody>
                  <a:tcPr marL="68580" marR="68580"/>
                </a:tc>
                <a:extLst>
                  <a:ext uri="{0D108BD9-81ED-4DB2-BD59-A6C34878D82A}">
                    <a16:rowId xmlns:a16="http://schemas.microsoft.com/office/drawing/2014/main" val="10000"/>
                  </a:ext>
                </a:extLst>
              </a:tr>
              <a:tr h="11853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t>FSS(PL)</a:t>
                      </a:r>
                      <a:r>
                        <a:rPr lang="en-US" sz="1600" baseline="0" dirty="0"/>
                        <a:t> 2011 - 2.2.2.10</a:t>
                      </a:r>
                      <a:endParaRPr lang="en-US" sz="1600" b="0" dirty="0"/>
                    </a:p>
                  </a:txBody>
                  <a:tcPr marL="68580" marR="6858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a:t>Best</a:t>
                      </a:r>
                      <a:r>
                        <a:rPr lang="en-US" sz="1600" b="0" baseline="0" dirty="0"/>
                        <a:t> Before Date or Use By Date</a:t>
                      </a:r>
                      <a:endParaRPr lang="en-US" sz="1600" b="0" dirty="0"/>
                    </a:p>
                  </a:txBody>
                  <a:tcPr marL="68580" marR="68580"/>
                </a:tc>
                <a:extLst>
                  <a:ext uri="{0D108BD9-81ED-4DB2-BD59-A6C34878D82A}">
                    <a16:rowId xmlns:a16="http://schemas.microsoft.com/office/drawing/2014/main" val="10001"/>
                  </a:ext>
                </a:extLst>
              </a:tr>
            </a:tbl>
          </a:graphicData>
        </a:graphic>
      </p:graphicFrame>
      <p:sp>
        <p:nvSpPr>
          <p:cNvPr id="13" name="Rectangle 12">
            <a:extLst>
              <a:ext uri="{FF2B5EF4-FFF2-40B4-BE49-F238E27FC236}">
                <a16:creationId xmlns:a16="http://schemas.microsoft.com/office/drawing/2014/main" id="{EA1E35A1-490C-9B48-9881-0B715F2328A6}"/>
              </a:ext>
            </a:extLst>
          </p:cNvPr>
          <p:cNvSpPr/>
          <p:nvPr/>
        </p:nvSpPr>
        <p:spPr>
          <a:xfrm>
            <a:off x="683568" y="1614122"/>
            <a:ext cx="2808312" cy="1261884"/>
          </a:xfrm>
          <a:prstGeom prst="rect">
            <a:avLst/>
          </a:prstGeom>
        </p:spPr>
        <p:txBody>
          <a:bodyPr wrap="square">
            <a:spAutoFit/>
          </a:bodyPr>
          <a:lstStyle/>
          <a:p>
            <a:r>
              <a:rPr lang="en-US" sz="2000" b="1" dirty="0"/>
              <a:t>7.9.3 General Labeling  </a:t>
            </a:r>
          </a:p>
          <a:p>
            <a:endParaRPr lang="en-US" sz="2000" b="1" dirty="0"/>
          </a:p>
          <a:p>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Roboto Light"/>
                <a:ea typeface="Arial Unicode MS" pitchFamily="34" charset="-128"/>
                <a:cs typeface="Arial Unicode MS" pitchFamily="34" charset="-128"/>
              </a:rPr>
              <a:t>7.9.3.5 </a:t>
            </a:r>
            <a:r>
              <a:rPr lang="en-GB"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Roboto Light"/>
                <a:ea typeface="Arial Unicode MS" pitchFamily="34" charset="-128"/>
                <a:cs typeface="Arial Unicode MS" pitchFamily="34" charset="-128"/>
              </a:rPr>
              <a:t>Best Before Date (BBD) and Use by Date </a:t>
            </a:r>
          </a:p>
        </p:txBody>
      </p:sp>
      <p:sp>
        <p:nvSpPr>
          <p:cNvPr id="20" name="Rectangle 19"/>
          <p:cNvSpPr/>
          <p:nvPr/>
        </p:nvSpPr>
        <p:spPr>
          <a:xfrm>
            <a:off x="323528" y="619366"/>
            <a:ext cx="8482247" cy="738664"/>
          </a:xfrm>
          <a:prstGeom prst="rect">
            <a:avLst/>
          </a:prstGeom>
          <a:noFill/>
          <a:scene3d>
            <a:camera prst="orthographicFront"/>
            <a:lightRig rig="threePt" dir="t"/>
          </a:scene3d>
          <a:sp3d>
            <a:bevelT w="114300" prst="artDeco"/>
          </a:sp3d>
        </p:spPr>
        <p:txBody>
          <a:bodyPr wrap="square">
            <a:spAutoFit/>
          </a:bodyPr>
          <a:lstStyle/>
          <a:p>
            <a:pPr algn="ctr"/>
            <a:r>
              <a:rPr lang="en-US" sz="2100" b="1" dirty="0">
                <a:latin typeface="Arial Black" panose="020B0A04020102020204" pitchFamily="34" charset="0"/>
              </a:rPr>
              <a:t>7.0  Support Services </a:t>
            </a:r>
          </a:p>
          <a:p>
            <a:pPr algn="ctr"/>
            <a:r>
              <a:rPr lang="en-US" sz="2100" b="1" dirty="0">
                <a:latin typeface="Arial Black" panose="020B0A04020102020204" pitchFamily="34" charset="0"/>
              </a:rPr>
              <a:t>7.9  Product Information &amp; Consumer Awareness </a:t>
            </a:r>
            <a:endParaRPr lang="en-IN" sz="2100" dirty="0">
              <a:latin typeface="Arial Black" panose="020B0A04020102020204" pitchFamily="34" charset="0"/>
            </a:endParaRPr>
          </a:p>
        </p:txBody>
      </p:sp>
      <p:sp>
        <p:nvSpPr>
          <p:cNvPr id="14" name="Rounded Rectangle 13"/>
          <p:cNvSpPr/>
          <p:nvPr/>
        </p:nvSpPr>
        <p:spPr>
          <a:xfrm>
            <a:off x="539552" y="1556792"/>
            <a:ext cx="8147248" cy="4799558"/>
          </a:xfrm>
          <a:prstGeom prst="roundRect">
            <a:avLst>
              <a:gd name="adj" fmla="val 7141"/>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279767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4678"/>
            <a:ext cx="8229600" cy="778098"/>
          </a:xfrm>
          <a:noFill/>
          <a:scene3d>
            <a:camera prst="orthographicFront"/>
            <a:lightRig rig="threePt" dir="t"/>
          </a:scene3d>
          <a:sp3d>
            <a:bevelT w="114300" prst="artDeco"/>
          </a:sp3d>
        </p:spPr>
        <p:txBody>
          <a:bodyPr>
            <a:normAutofit/>
          </a:bodyPr>
          <a:lstStyle/>
          <a:p>
            <a:r>
              <a:rPr lang="en-US" sz="2100" b="1" dirty="0"/>
              <a:t>7.0  Support Services  </a:t>
            </a:r>
            <a:br>
              <a:rPr lang="en-US" sz="2100" b="1" dirty="0"/>
            </a:br>
            <a:r>
              <a:rPr lang="en-US" sz="2100" b="1" dirty="0"/>
              <a:t>7.9  Product Information &amp; Consumer Awareness</a:t>
            </a:r>
            <a:endParaRPr lang="en-IN" sz="2100" dirty="0"/>
          </a:p>
        </p:txBody>
      </p:sp>
      <p:sp>
        <p:nvSpPr>
          <p:cNvPr id="3" name="Content Placeholder 2"/>
          <p:cNvSpPr>
            <a:spLocks noGrp="1"/>
          </p:cNvSpPr>
          <p:nvPr>
            <p:ph idx="1"/>
          </p:nvPr>
        </p:nvSpPr>
        <p:spPr>
          <a:xfrm>
            <a:off x="457200" y="1740978"/>
            <a:ext cx="8229600" cy="4752528"/>
          </a:xfrm>
        </p:spPr>
        <p:txBody>
          <a:bodyPr>
            <a:normAutofit lnSpcReduction="10000"/>
          </a:bodyPr>
          <a:lstStyle/>
          <a:p>
            <a:pPr>
              <a:buNone/>
            </a:pPr>
            <a:r>
              <a:rPr lang="en-IN" sz="2000" b="1" u="sng" dirty="0"/>
              <a:t>7.9.4    Consumer Awareness</a:t>
            </a:r>
            <a:endParaRPr lang="en-IN" sz="2200" u="sng" dirty="0"/>
          </a:p>
          <a:p>
            <a:pPr>
              <a:lnSpc>
                <a:spcPct val="150000"/>
              </a:lnSpc>
              <a:buFont typeface="Wingdings" panose="05000000000000000000" pitchFamily="2" charset="2"/>
              <a:buChar char="Ø"/>
            </a:pPr>
            <a:r>
              <a:rPr lang="en-IN" sz="1800" dirty="0"/>
              <a:t>Providing adequate information to </a:t>
            </a:r>
          </a:p>
          <a:p>
            <a:pPr>
              <a:lnSpc>
                <a:spcPct val="150000"/>
              </a:lnSpc>
            </a:pPr>
            <a:r>
              <a:rPr lang="en-IN" sz="1800" dirty="0"/>
              <a:t>Enable understanding its importance and </a:t>
            </a:r>
          </a:p>
          <a:p>
            <a:pPr>
              <a:lnSpc>
                <a:spcPct val="150000"/>
              </a:lnSpc>
            </a:pPr>
            <a:r>
              <a:rPr lang="en-IN" sz="1800" dirty="0"/>
              <a:t>Make informed choices</a:t>
            </a:r>
          </a:p>
          <a:p>
            <a:pPr>
              <a:spcBef>
                <a:spcPts val="0"/>
              </a:spcBef>
            </a:pPr>
            <a:endParaRPr lang="en-IN" sz="2000" dirty="0"/>
          </a:p>
          <a:p>
            <a:pPr>
              <a:lnSpc>
                <a:spcPct val="150000"/>
              </a:lnSpc>
              <a:buFont typeface="Wingdings" panose="05000000000000000000" pitchFamily="2" charset="2"/>
              <a:buChar char="Ø"/>
            </a:pPr>
            <a:r>
              <a:rPr lang="en-IN" sz="1800" u="sng" dirty="0"/>
              <a:t>Information may also be provided by other means, such as</a:t>
            </a:r>
            <a:endParaRPr lang="en-IN" sz="2000" u="sng" dirty="0"/>
          </a:p>
          <a:p>
            <a:pPr>
              <a:lnSpc>
                <a:spcPct val="150000"/>
              </a:lnSpc>
            </a:pPr>
            <a:r>
              <a:rPr lang="en-IN" sz="1800" dirty="0"/>
              <a:t>Company websites</a:t>
            </a:r>
          </a:p>
          <a:p>
            <a:pPr>
              <a:lnSpc>
                <a:spcPct val="150000"/>
              </a:lnSpc>
            </a:pPr>
            <a:r>
              <a:rPr lang="en-IN" sz="1800" dirty="0"/>
              <a:t>Education programmes   </a:t>
            </a:r>
          </a:p>
          <a:p>
            <a:pPr>
              <a:lnSpc>
                <a:spcPct val="150000"/>
              </a:lnSpc>
            </a:pPr>
            <a:r>
              <a:rPr lang="en-IN" sz="1800" dirty="0"/>
              <a:t>Advertisements</a:t>
            </a:r>
          </a:p>
          <a:p>
            <a:pPr>
              <a:lnSpc>
                <a:spcPct val="150000"/>
              </a:lnSpc>
            </a:pPr>
            <a:r>
              <a:rPr lang="en-IN" sz="1800" dirty="0"/>
              <a:t>May include storage, preparation &amp; serving instructions applicable to the product</a:t>
            </a:r>
            <a:endParaRPr lang="en-IN" sz="2000" dirty="0"/>
          </a:p>
          <a:p>
            <a:pPr>
              <a:buNone/>
            </a:pPr>
            <a:endParaRPr lang="en-IN" sz="2000" dirty="0"/>
          </a:p>
        </p:txBody>
      </p:sp>
      <p:sp>
        <p:nvSpPr>
          <p:cNvPr id="4" name="Rectangle: Rounded Corners 3">
            <a:extLst>
              <a:ext uri="{FF2B5EF4-FFF2-40B4-BE49-F238E27FC236}">
                <a16:creationId xmlns:a16="http://schemas.microsoft.com/office/drawing/2014/main" id="{CB572AE4-B38B-40EE-92B8-31AEF5D88E75}"/>
              </a:ext>
            </a:extLst>
          </p:cNvPr>
          <p:cNvSpPr/>
          <p:nvPr/>
        </p:nvSpPr>
        <p:spPr>
          <a:xfrm>
            <a:off x="385192" y="3717032"/>
            <a:ext cx="8363272" cy="2520280"/>
          </a:xfrm>
          <a:prstGeom prst="roundRect">
            <a:avLst>
              <a:gd name="adj" fmla="val 13999"/>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1">
            <a:extLst>
              <a:ext uri="{FF2B5EF4-FFF2-40B4-BE49-F238E27FC236}">
                <a16:creationId xmlns:a16="http://schemas.microsoft.com/office/drawing/2014/main" id="{B9C3FD4B-70DB-44C8-80A6-2114E3A9CE63}"/>
              </a:ext>
            </a:extLst>
          </p:cNvPr>
          <p:cNvSpPr>
            <a:spLocks noGrp="1"/>
          </p:cNvSpPr>
          <p:nvPr>
            <p:ph type="sldNum" sz="quarter" idx="12"/>
          </p:nvPr>
        </p:nvSpPr>
        <p:spPr>
          <a:xfrm>
            <a:off x="3059832" y="6401413"/>
            <a:ext cx="2133600" cy="365125"/>
          </a:xfrm>
        </p:spPr>
        <p:txBody>
          <a:bodyPr/>
          <a:lstStyle/>
          <a:p>
            <a:fld id="{9B441236-4707-B342-88D0-23B2CF2BA6BC}" type="slidenum">
              <a:rPr lang="en-US" smtClean="0"/>
              <a:pPr/>
              <a:t>235</a:t>
            </a:fld>
            <a:endParaRPr lang="en-US"/>
          </a:p>
        </p:txBody>
      </p:sp>
      <p:pic>
        <p:nvPicPr>
          <p:cNvPr id="6" name="Picture 5">
            <a:extLst>
              <a:ext uri="{FF2B5EF4-FFF2-40B4-BE49-F238E27FC236}">
                <a16:creationId xmlns:a16="http://schemas.microsoft.com/office/drawing/2014/main" id="{9FF00CBB-E075-4EA3-A0E7-E787821C5632}"/>
              </a:ext>
            </a:extLst>
          </p:cNvPr>
          <p:cNvPicPr>
            <a:picLocks noChangeAspect="1"/>
          </p:cNvPicPr>
          <p:nvPr/>
        </p:nvPicPr>
        <p:blipFill>
          <a:blip r:embed="rId2" cstate="print"/>
          <a:stretch>
            <a:fillRect/>
          </a:stretch>
        </p:blipFill>
        <p:spPr>
          <a:xfrm>
            <a:off x="5580112" y="1640949"/>
            <a:ext cx="2691455" cy="1911982"/>
          </a:xfrm>
          <a:prstGeom prst="rect">
            <a:avLst/>
          </a:prstGeom>
        </p:spPr>
      </p:pic>
      <p:pic>
        <p:nvPicPr>
          <p:cNvPr id="7" name="Picture 6">
            <a:extLst>
              <a:ext uri="{FF2B5EF4-FFF2-40B4-BE49-F238E27FC236}">
                <a16:creationId xmlns:a16="http://schemas.microsoft.com/office/drawing/2014/main" id="{CF810A04-4A90-4ED7-A335-A9CAB425F2ED}"/>
              </a:ext>
            </a:extLst>
          </p:cNvPr>
          <p:cNvPicPr>
            <a:picLocks noChangeAspect="1"/>
          </p:cNvPicPr>
          <p:nvPr/>
        </p:nvPicPr>
        <p:blipFill>
          <a:blip r:embed="rId3" cstate="print"/>
          <a:stretch>
            <a:fillRect/>
          </a:stretch>
        </p:blipFill>
        <p:spPr>
          <a:xfrm>
            <a:off x="6600914" y="4071196"/>
            <a:ext cx="1936368" cy="1833854"/>
          </a:xfrm>
          <a:prstGeom prst="rect">
            <a:avLst/>
          </a:prstGeom>
        </p:spPr>
      </p:pic>
    </p:spTree>
    <p:extLst>
      <p:ext uri="{BB962C8B-B14F-4D97-AF65-F5344CB8AC3E}">
        <p14:creationId xmlns:p14="http://schemas.microsoft.com/office/powerpoint/2010/main" val="332517648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30295376"/>
              </p:ext>
            </p:extLst>
          </p:nvPr>
        </p:nvGraphicFramePr>
        <p:xfrm>
          <a:off x="498377" y="1929096"/>
          <a:ext cx="8147246" cy="4236720"/>
        </p:xfrm>
        <a:graphic>
          <a:graphicData uri="http://schemas.openxmlformats.org/drawingml/2006/table">
            <a:tbl>
              <a:tblPr firstRow="1" bandRow="1">
                <a:tableStyleId>{85BE263C-DBD7-4A20-BB59-AAB30ACAA65A}</a:tableStyleId>
              </a:tblPr>
              <a:tblGrid>
                <a:gridCol w="1629450">
                  <a:extLst>
                    <a:ext uri="{9D8B030D-6E8A-4147-A177-3AD203B41FA5}">
                      <a16:colId xmlns:a16="http://schemas.microsoft.com/office/drawing/2014/main" val="20000"/>
                    </a:ext>
                  </a:extLst>
                </a:gridCol>
                <a:gridCol w="740658">
                  <a:extLst>
                    <a:ext uri="{9D8B030D-6E8A-4147-A177-3AD203B41FA5}">
                      <a16:colId xmlns:a16="http://schemas.microsoft.com/office/drawing/2014/main" val="20001"/>
                    </a:ext>
                  </a:extLst>
                </a:gridCol>
                <a:gridCol w="1851648">
                  <a:extLst>
                    <a:ext uri="{9D8B030D-6E8A-4147-A177-3AD203B41FA5}">
                      <a16:colId xmlns:a16="http://schemas.microsoft.com/office/drawing/2014/main" val="20002"/>
                    </a:ext>
                  </a:extLst>
                </a:gridCol>
                <a:gridCol w="3925490">
                  <a:extLst>
                    <a:ext uri="{9D8B030D-6E8A-4147-A177-3AD203B41FA5}">
                      <a16:colId xmlns:a16="http://schemas.microsoft.com/office/drawing/2014/main" val="20003"/>
                    </a:ext>
                  </a:extLst>
                </a:gridCol>
              </a:tblGrid>
              <a:tr h="296894">
                <a:tc>
                  <a:txBody>
                    <a:bodyPr/>
                    <a:lstStyle/>
                    <a:p>
                      <a:r>
                        <a:rPr lang="en-US" sz="1400" dirty="0"/>
                        <a:t>Clause</a:t>
                      </a:r>
                      <a:r>
                        <a:rPr lang="en-US" sz="1400" baseline="0" dirty="0"/>
                        <a:t> No</a:t>
                      </a:r>
                      <a:endParaRPr lang="en-US" sz="1400" b="1" dirty="0">
                        <a:solidFill>
                          <a:srgbClr val="000000"/>
                        </a:solidFill>
                      </a:endParaRPr>
                    </a:p>
                  </a:txBody>
                  <a:tcPr/>
                </a:tc>
                <a:tc>
                  <a:txBody>
                    <a:bodyPr/>
                    <a:lstStyle/>
                    <a:p>
                      <a:r>
                        <a:rPr lang="en-US" sz="1400" dirty="0"/>
                        <a:t>No</a:t>
                      </a:r>
                      <a:endParaRPr lang="en-US" sz="1400" b="1" dirty="0">
                        <a:solidFill>
                          <a:srgbClr val="000000"/>
                        </a:solidFill>
                      </a:endParaRPr>
                    </a:p>
                  </a:txBody>
                  <a:tcPr/>
                </a:tc>
                <a:tc>
                  <a:txBody>
                    <a:bodyPr/>
                    <a:lstStyle/>
                    <a:p>
                      <a:r>
                        <a:rPr lang="en-US" sz="1400" dirty="0"/>
                        <a:t>Declaration</a:t>
                      </a:r>
                      <a:r>
                        <a:rPr lang="en-US" sz="1400" baseline="0" dirty="0"/>
                        <a:t> </a:t>
                      </a:r>
                      <a:endParaRPr lang="en-US" sz="1400" b="1" dirty="0">
                        <a:solidFill>
                          <a:srgbClr val="000000"/>
                        </a:solidFill>
                      </a:endParaRPr>
                    </a:p>
                  </a:txBody>
                  <a:tcPr/>
                </a:tc>
                <a:tc>
                  <a:txBody>
                    <a:bodyPr/>
                    <a:lstStyle/>
                    <a:p>
                      <a:r>
                        <a:rPr lang="en-US" sz="1400" dirty="0"/>
                        <a:t>Health</a:t>
                      </a:r>
                      <a:r>
                        <a:rPr lang="en-US" sz="1400" baseline="0" dirty="0"/>
                        <a:t> Supplement or Nutraceutical</a:t>
                      </a:r>
                      <a:endParaRPr lang="en-US" sz="1400" b="1" dirty="0">
                        <a:solidFill>
                          <a:srgbClr val="000000"/>
                        </a:solidFill>
                      </a:endParaRPr>
                    </a:p>
                  </a:txBody>
                  <a:tcPr/>
                </a:tc>
                <a:extLst>
                  <a:ext uri="{0D108BD9-81ED-4DB2-BD59-A6C34878D82A}">
                    <a16:rowId xmlns:a16="http://schemas.microsoft.com/office/drawing/2014/main" val="10000"/>
                  </a:ext>
                </a:extLst>
              </a:tr>
              <a:tr h="0">
                <a:tc>
                  <a:txBody>
                    <a:bodyPr/>
                    <a:lstStyle/>
                    <a:p>
                      <a:endParaRPr lang="en-US" sz="1000" b="1" dirty="0"/>
                    </a:p>
                  </a:txBody>
                  <a:tcPr/>
                </a:tc>
                <a:tc>
                  <a:txBody>
                    <a:bodyPr/>
                    <a:lstStyle/>
                    <a:p>
                      <a:endParaRPr lang="en-US" sz="1000" b="1" dirty="0"/>
                    </a:p>
                  </a:txBody>
                  <a:tcPr/>
                </a:tc>
                <a:tc>
                  <a:txBody>
                    <a:bodyPr/>
                    <a:lstStyle/>
                    <a:p>
                      <a:endParaRPr lang="en-US" sz="1000" b="1" dirty="0"/>
                    </a:p>
                  </a:txBody>
                  <a:tcPr/>
                </a:tc>
                <a:tc>
                  <a:txBody>
                    <a:bodyPr/>
                    <a:lstStyle/>
                    <a:p>
                      <a:endParaRPr lang="en-US" sz="1000" b="1" dirty="0"/>
                    </a:p>
                  </a:txBody>
                  <a:tcPr/>
                </a:tc>
                <a:extLst>
                  <a:ext uri="{0D108BD9-81ED-4DB2-BD59-A6C34878D82A}">
                    <a16:rowId xmlns:a16="http://schemas.microsoft.com/office/drawing/2014/main" val="10001"/>
                  </a:ext>
                </a:extLst>
              </a:tr>
              <a:tr h="421930">
                <a:tc>
                  <a:txBody>
                    <a:bodyPr/>
                    <a:lstStyle/>
                    <a:p>
                      <a:r>
                        <a:rPr lang="en-US" sz="1200" dirty="0">
                          <a:solidFill>
                            <a:schemeClr val="tx1"/>
                          </a:solidFill>
                        </a:rPr>
                        <a:t>FSS(PL)</a:t>
                      </a:r>
                      <a:r>
                        <a:rPr lang="en-US" sz="1200" baseline="0" dirty="0">
                          <a:solidFill>
                            <a:schemeClr val="tx1"/>
                          </a:solidFill>
                        </a:rPr>
                        <a:t> 2011 - 2.2.2.12 (</a:t>
                      </a:r>
                      <a:r>
                        <a:rPr lang="en-US" sz="1200" baseline="0" dirty="0" err="1">
                          <a:solidFill>
                            <a:schemeClr val="tx1"/>
                          </a:solidFill>
                        </a:rPr>
                        <a:t>i</a:t>
                      </a:r>
                      <a:r>
                        <a:rPr lang="en-US" sz="1200" baseline="0" dirty="0">
                          <a:solidFill>
                            <a:schemeClr val="tx1"/>
                          </a:solidFill>
                        </a:rPr>
                        <a:t>)</a:t>
                      </a:r>
                      <a:endParaRPr lang="en-US" sz="1200" b="0" dirty="0">
                        <a:solidFill>
                          <a:schemeClr val="tx1"/>
                        </a:solidFill>
                      </a:endParaRPr>
                    </a:p>
                  </a:txBody>
                  <a:tcPr/>
                </a:tc>
                <a:tc>
                  <a:txBody>
                    <a:bodyPr/>
                    <a:lstStyle/>
                    <a:p>
                      <a:r>
                        <a:rPr lang="en-US" sz="1200" b="0" dirty="0">
                          <a:solidFill>
                            <a:schemeClr val="tx1"/>
                          </a:solidFill>
                        </a:rPr>
                        <a:t>7.9.4.1</a:t>
                      </a:r>
                    </a:p>
                  </a:txBody>
                  <a:tcPr/>
                </a:tc>
                <a:tc>
                  <a:txBody>
                    <a:bodyPr/>
                    <a:lstStyle/>
                    <a:p>
                      <a:r>
                        <a:rPr lang="en-US" sz="1200" dirty="0">
                          <a:solidFill>
                            <a:schemeClr val="tx1"/>
                          </a:solidFill>
                        </a:rPr>
                        <a:t>Instruction</a:t>
                      </a:r>
                      <a:r>
                        <a:rPr lang="en-US" sz="1200" baseline="0" dirty="0">
                          <a:solidFill>
                            <a:schemeClr val="tx1"/>
                          </a:solidFill>
                        </a:rPr>
                        <a:t> for use</a:t>
                      </a:r>
                      <a:endParaRPr lang="en-US" sz="1200" b="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Serving tips, </a:t>
                      </a:r>
                      <a:r>
                        <a:rPr lang="en-US" sz="1200" dirty="0">
                          <a:solidFill>
                            <a:schemeClr val="tx1"/>
                          </a:solidFill>
                        </a:rPr>
                        <a:t>Heat,</a:t>
                      </a:r>
                      <a:r>
                        <a:rPr lang="en-US" sz="1200" baseline="0" dirty="0">
                          <a:solidFill>
                            <a:schemeClr val="tx1"/>
                          </a:solidFill>
                        </a:rPr>
                        <a:t> reconstitute, </a:t>
                      </a:r>
                      <a:endParaRPr lang="en-US" sz="1200" b="0" dirty="0">
                        <a:solidFill>
                          <a:schemeClr val="tx1"/>
                        </a:solidFill>
                      </a:endParaRPr>
                    </a:p>
                  </a:txBody>
                  <a:tcPr/>
                </a:tc>
                <a:extLst>
                  <a:ext uri="{0D108BD9-81ED-4DB2-BD59-A6C34878D82A}">
                    <a16:rowId xmlns:a16="http://schemas.microsoft.com/office/drawing/2014/main" val="10002"/>
                  </a:ext>
                </a:extLst>
              </a:tr>
              <a:tr h="119460">
                <a:tc>
                  <a:txBody>
                    <a:bodyPr/>
                    <a:lstStyle/>
                    <a:p>
                      <a:endParaRPr lang="en-US" sz="1000" b="1" dirty="0"/>
                    </a:p>
                  </a:txBody>
                  <a:tcPr/>
                </a:tc>
                <a:tc>
                  <a:txBody>
                    <a:bodyPr/>
                    <a:lstStyle/>
                    <a:p>
                      <a:endParaRPr lang="en-US" sz="1000" b="1" dirty="0"/>
                    </a:p>
                  </a:txBody>
                  <a:tcPr/>
                </a:tc>
                <a:tc>
                  <a:txBody>
                    <a:bodyPr/>
                    <a:lstStyle/>
                    <a:p>
                      <a:endParaRPr lang="en-US" sz="1000" b="1" dirty="0"/>
                    </a:p>
                  </a:txBody>
                  <a:tcPr/>
                </a:tc>
                <a:tc>
                  <a:txBody>
                    <a:bodyPr/>
                    <a:lstStyle/>
                    <a:p>
                      <a:endParaRPr lang="en-US" sz="1000" b="1" dirty="0"/>
                    </a:p>
                  </a:txBody>
                  <a:tcPr/>
                </a:tc>
                <a:extLst>
                  <a:ext uri="{0D108BD9-81ED-4DB2-BD59-A6C34878D82A}">
                    <a16:rowId xmlns:a16="http://schemas.microsoft.com/office/drawing/2014/main" val="10003"/>
                  </a:ext>
                </a:extLst>
              </a:tr>
              <a:tr h="801010">
                <a:tc>
                  <a:txBody>
                    <a:bodyPr/>
                    <a:lstStyle/>
                    <a:p>
                      <a:r>
                        <a:rPr lang="en-US" sz="1200" dirty="0"/>
                        <a:t>FSS (HSN)2016 - 6(3)(iii)(e)</a:t>
                      </a:r>
                    </a:p>
                    <a:p>
                      <a:r>
                        <a:rPr lang="en-US" sz="1200" dirty="0"/>
                        <a:t>FSS(HSN)</a:t>
                      </a:r>
                      <a:r>
                        <a:rPr lang="en-US" sz="1200" baseline="0" dirty="0"/>
                        <a:t> 2016- 7(4)(III)(d) (e)</a:t>
                      </a:r>
                      <a:endParaRPr lang="en-US" sz="1200" b="1" dirty="0"/>
                    </a:p>
                  </a:txBody>
                  <a:tcPr/>
                </a:tc>
                <a:tc>
                  <a:txBody>
                    <a:bodyPr/>
                    <a:lstStyle/>
                    <a:p>
                      <a:r>
                        <a:rPr lang="en-US" sz="1200" b="0" dirty="0"/>
                        <a:t>7.9.4.2</a:t>
                      </a:r>
                    </a:p>
                  </a:txBody>
                  <a:tcPr/>
                </a:tc>
                <a:tc>
                  <a:txBody>
                    <a:bodyPr/>
                    <a:lstStyle/>
                    <a:p>
                      <a:r>
                        <a:rPr lang="en-US" sz="1200" b="0" dirty="0"/>
                        <a:t>Consumer  Awareness</a:t>
                      </a:r>
                    </a:p>
                  </a:txBody>
                  <a:tcPr/>
                </a:tc>
                <a:tc>
                  <a:txBody>
                    <a:bodyPr/>
                    <a:lstStyle/>
                    <a:p>
                      <a:r>
                        <a:rPr lang="en-US" sz="1200" b="0" dirty="0"/>
                        <a:t>Recommended Dosage &amp; Serving Size</a:t>
                      </a:r>
                    </a:p>
                  </a:txBody>
                  <a:tcPr/>
                </a:tc>
                <a:extLst>
                  <a:ext uri="{0D108BD9-81ED-4DB2-BD59-A6C34878D82A}">
                    <a16:rowId xmlns:a16="http://schemas.microsoft.com/office/drawing/2014/main" val="10004"/>
                  </a:ext>
                </a:extLst>
              </a:tr>
              <a:tr h="0">
                <a:tc>
                  <a:txBody>
                    <a:bodyPr/>
                    <a:lstStyle/>
                    <a:p>
                      <a:endParaRPr lang="en-US" sz="1000" b="1" dirty="0"/>
                    </a:p>
                  </a:txBody>
                  <a:tcPr/>
                </a:tc>
                <a:tc>
                  <a:txBody>
                    <a:bodyPr/>
                    <a:lstStyle/>
                    <a:p>
                      <a:endParaRPr lang="en-US" sz="1000" b="1" dirty="0"/>
                    </a:p>
                  </a:txBody>
                  <a:tcPr/>
                </a:tc>
                <a:tc>
                  <a:txBody>
                    <a:bodyPr/>
                    <a:lstStyle/>
                    <a:p>
                      <a:endParaRPr lang="en-US" sz="1000" b="1" dirty="0"/>
                    </a:p>
                  </a:txBody>
                  <a:tcPr/>
                </a:tc>
                <a:tc>
                  <a:txBody>
                    <a:bodyPr/>
                    <a:lstStyle/>
                    <a:p>
                      <a:endParaRPr lang="en-US" sz="1000" b="1" dirty="0"/>
                    </a:p>
                  </a:txBody>
                  <a:tcPr/>
                </a:tc>
                <a:extLst>
                  <a:ext uri="{0D108BD9-81ED-4DB2-BD59-A6C34878D82A}">
                    <a16:rowId xmlns:a16="http://schemas.microsoft.com/office/drawing/2014/main" val="10005"/>
                  </a:ext>
                </a:extLst>
              </a:tr>
              <a:tr h="1266840">
                <a:tc>
                  <a:txBody>
                    <a:bodyPr/>
                    <a:lstStyle/>
                    <a:p>
                      <a:r>
                        <a:rPr lang="en-US" sz="1200" dirty="0">
                          <a:solidFill>
                            <a:schemeClr val="tx1"/>
                          </a:solidFill>
                        </a:rPr>
                        <a:t>FSS (HSN)2016 - 6(3)(iii)(d) (f)(</a:t>
                      </a:r>
                      <a:r>
                        <a:rPr lang="en-US" sz="1200" dirty="0"/>
                        <a:t>g) (h)</a:t>
                      </a:r>
                      <a:endParaRPr lang="en-US" sz="1200" dirty="0">
                        <a:solidFill>
                          <a:schemeClr val="tx1"/>
                        </a:solidFill>
                      </a:endParaRPr>
                    </a:p>
                    <a:p>
                      <a:r>
                        <a:rPr lang="en-US" sz="1200" dirty="0">
                          <a:solidFill>
                            <a:schemeClr val="tx1"/>
                          </a:solidFill>
                        </a:rPr>
                        <a:t>FSS(HSN)</a:t>
                      </a:r>
                      <a:r>
                        <a:rPr lang="en-US" sz="1200" baseline="0" dirty="0">
                          <a:solidFill>
                            <a:schemeClr val="tx1"/>
                          </a:solidFill>
                        </a:rPr>
                        <a:t> 2016- 7(4)(III)(f)(</a:t>
                      </a:r>
                      <a:r>
                        <a:rPr lang="en-US" sz="1200" baseline="0" dirty="0"/>
                        <a:t>g)(h)(</a:t>
                      </a:r>
                      <a:r>
                        <a:rPr lang="en-US" sz="1200" baseline="0" dirty="0" err="1"/>
                        <a:t>i</a:t>
                      </a:r>
                      <a:r>
                        <a:rPr lang="en-US" sz="1200" baseline="0" dirty="0"/>
                        <a:t>)</a:t>
                      </a:r>
                      <a:endParaRPr lang="en-US" sz="1200" b="0" dirty="0">
                        <a:solidFill>
                          <a:schemeClr val="tx1"/>
                        </a:solidFill>
                      </a:endParaRPr>
                    </a:p>
                    <a:p>
                      <a:endParaRPr lang="en-US" sz="1200" b="1" dirty="0"/>
                    </a:p>
                  </a:txBody>
                  <a:tcPr/>
                </a:tc>
                <a:tc>
                  <a:txBody>
                    <a:bodyPr/>
                    <a:lstStyle/>
                    <a:p>
                      <a:r>
                        <a:rPr lang="en-US" sz="1200" b="0" dirty="0"/>
                        <a:t>7.9.4.3</a:t>
                      </a:r>
                    </a:p>
                  </a:txBody>
                  <a:tcPr/>
                </a:tc>
                <a:tc>
                  <a:txBody>
                    <a:bodyPr/>
                    <a:lstStyle/>
                    <a:p>
                      <a:r>
                        <a:rPr lang="en-US" sz="1200" b="0" dirty="0"/>
                        <a:t>Advisories &amp; Warnings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1.NOT FOR MEDICINAL USE,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2.D</a:t>
                      </a:r>
                      <a:r>
                        <a:rPr lang="en-US" sz="1200" dirty="0"/>
                        <a:t>anger may</a:t>
                      </a:r>
                      <a:r>
                        <a:rPr lang="en-US" sz="1200" baseline="0" dirty="0"/>
                        <a:t> exist with excess consumption</a:t>
                      </a:r>
                      <a:endParaRPr lang="en-US" sz="1200" b="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3. Health supplements not to be used as a substitute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    for a varied diet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4. Precautions, contradictions, product-drug</a:t>
                      </a:r>
                      <a:r>
                        <a:rPr lang="en-US" sz="1200"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     interactions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5. </a:t>
                      </a:r>
                      <a:r>
                        <a:rPr lang="en-US" sz="1200" dirty="0"/>
                        <a:t>Store out of reach of children</a:t>
                      </a:r>
                      <a:endParaRPr lang="en-US" sz="1200" b="0" dirty="0"/>
                    </a:p>
                  </a:txBody>
                  <a:tcPr/>
                </a:tc>
                <a:extLst>
                  <a:ext uri="{0D108BD9-81ED-4DB2-BD59-A6C34878D82A}">
                    <a16:rowId xmlns:a16="http://schemas.microsoft.com/office/drawing/2014/main" val="10006"/>
                  </a:ext>
                </a:extLst>
              </a:tr>
              <a:tr h="149402">
                <a:tc>
                  <a:txBody>
                    <a:bodyPr/>
                    <a:lstStyle/>
                    <a:p>
                      <a:endParaRPr lang="en-US" sz="1000" b="1" dirty="0"/>
                    </a:p>
                  </a:txBody>
                  <a:tcPr/>
                </a:tc>
                <a:tc>
                  <a:txBody>
                    <a:bodyPr/>
                    <a:lstStyle/>
                    <a:p>
                      <a:endParaRPr lang="en-US" sz="1000" b="0" dirty="0"/>
                    </a:p>
                  </a:txBody>
                  <a:tcPr/>
                </a:tc>
                <a:tc>
                  <a:txBody>
                    <a:bodyPr/>
                    <a:lstStyle/>
                    <a:p>
                      <a:endParaRPr lang="en-US" sz="1000" b="0" dirty="0"/>
                    </a:p>
                  </a:txBody>
                  <a:tcPr/>
                </a:tc>
                <a:tc>
                  <a:txBody>
                    <a:bodyPr/>
                    <a:lstStyle/>
                    <a:p>
                      <a:endParaRPr lang="en-US" sz="1000" dirty="0">
                        <a:solidFill>
                          <a:srgbClr val="C00000"/>
                        </a:solidFill>
                      </a:endParaRPr>
                    </a:p>
                  </a:txBody>
                  <a:tcPr/>
                </a:tc>
                <a:extLst>
                  <a:ext uri="{0D108BD9-81ED-4DB2-BD59-A6C34878D82A}">
                    <a16:rowId xmlns:a16="http://schemas.microsoft.com/office/drawing/2014/main" val="10007"/>
                  </a:ext>
                </a:extLst>
              </a:tr>
              <a:tr h="232458">
                <a:tc>
                  <a:txBody>
                    <a:bodyPr/>
                    <a:lstStyle/>
                    <a:p>
                      <a:endParaRPr lang="en-US" sz="1400" b="1" dirty="0"/>
                    </a:p>
                  </a:txBody>
                  <a:tcPr/>
                </a:tc>
                <a:tc>
                  <a:txBody>
                    <a:bodyPr/>
                    <a:lstStyle/>
                    <a:p>
                      <a:r>
                        <a:rPr lang="en-US" sz="1400" b="0" dirty="0"/>
                        <a:t>7.9.5</a:t>
                      </a:r>
                    </a:p>
                  </a:txBody>
                  <a:tcPr/>
                </a:tc>
                <a:tc>
                  <a:txBody>
                    <a:bodyPr/>
                    <a:lstStyle/>
                    <a:p>
                      <a:r>
                        <a:rPr lang="en-US" sz="1400" b="0" dirty="0"/>
                        <a:t>Complaint Handling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Consumer Complaints</a:t>
                      </a:r>
                      <a:endParaRPr lang="en-IN" dirty="0"/>
                    </a:p>
                  </a:txBody>
                  <a:tcPr/>
                </a:tc>
                <a:extLst>
                  <a:ext uri="{0D108BD9-81ED-4DB2-BD59-A6C34878D82A}">
                    <a16:rowId xmlns:a16="http://schemas.microsoft.com/office/drawing/2014/main" val="10008"/>
                  </a:ext>
                </a:extLst>
              </a:tr>
            </a:tbl>
          </a:graphicData>
        </a:graphic>
      </p:graphicFrame>
      <p:sp>
        <p:nvSpPr>
          <p:cNvPr id="4" name="Slide Number Placeholder 3"/>
          <p:cNvSpPr>
            <a:spLocks noGrp="1"/>
          </p:cNvSpPr>
          <p:nvPr>
            <p:ph type="sldNum" sz="quarter" idx="12"/>
          </p:nvPr>
        </p:nvSpPr>
        <p:spPr/>
        <p:txBody>
          <a:bodyPr/>
          <a:lstStyle/>
          <a:p>
            <a:fld id="{9B441236-4707-B342-88D0-23B2CF2BA6BC}" type="slidenum">
              <a:rPr lang="en-US" smtClean="0"/>
              <a:pPr/>
              <a:t>236</a:t>
            </a:fld>
            <a:endParaRPr lang="en-US"/>
          </a:p>
        </p:txBody>
      </p:sp>
      <p:sp>
        <p:nvSpPr>
          <p:cNvPr id="6" name="Rectangle 5"/>
          <p:cNvSpPr/>
          <p:nvPr/>
        </p:nvSpPr>
        <p:spPr>
          <a:xfrm>
            <a:off x="837438" y="606684"/>
            <a:ext cx="7469123" cy="738664"/>
          </a:xfrm>
          <a:prstGeom prst="rect">
            <a:avLst/>
          </a:prstGeom>
          <a:noFill/>
          <a:scene3d>
            <a:camera prst="orthographicFront"/>
            <a:lightRig rig="threePt" dir="t"/>
          </a:scene3d>
          <a:sp3d>
            <a:bevelT w="114300" prst="artDeco"/>
          </a:sp3d>
        </p:spPr>
        <p:txBody>
          <a:bodyPr wrap="square">
            <a:spAutoFit/>
          </a:bodyPr>
          <a:lstStyle/>
          <a:p>
            <a:pPr algn="ctr"/>
            <a:r>
              <a:rPr lang="en-US" sz="2100" b="1" dirty="0">
                <a:latin typeface="Arial Black" panose="020B0A04020102020204" pitchFamily="34" charset="0"/>
              </a:rPr>
              <a:t>7.0  Support Services  </a:t>
            </a:r>
            <a:br>
              <a:rPr lang="en-US" sz="2100" b="1" dirty="0">
                <a:latin typeface="Arial Black" panose="020B0A04020102020204" pitchFamily="34" charset="0"/>
              </a:rPr>
            </a:br>
            <a:r>
              <a:rPr lang="en-US" sz="2100" b="1" dirty="0">
                <a:latin typeface="Arial Black" panose="020B0A04020102020204" pitchFamily="34" charset="0"/>
              </a:rPr>
              <a:t>7.9  Product Information &amp; Consumer Awareness</a:t>
            </a:r>
            <a:endParaRPr lang="en-IN" sz="2100" dirty="0">
              <a:latin typeface="Arial Black" panose="020B0A04020102020204" pitchFamily="34" charset="0"/>
            </a:endParaRPr>
          </a:p>
        </p:txBody>
      </p:sp>
      <p:sp>
        <p:nvSpPr>
          <p:cNvPr id="7" name="Rectangle 6"/>
          <p:cNvSpPr/>
          <p:nvPr/>
        </p:nvSpPr>
        <p:spPr>
          <a:xfrm>
            <a:off x="467544" y="1528986"/>
            <a:ext cx="4104455" cy="400110"/>
          </a:xfrm>
          <a:prstGeom prst="rect">
            <a:avLst/>
          </a:prstGeom>
        </p:spPr>
        <p:txBody>
          <a:bodyPr wrap="square">
            <a:spAutoFit/>
          </a:bodyPr>
          <a:lstStyle/>
          <a:p>
            <a:r>
              <a:rPr lang="en-US" sz="2000" b="1" dirty="0"/>
              <a:t>7.9.4  Consumer Awareness </a:t>
            </a:r>
            <a:endParaRPr lang="en-IN" sz="2000" b="1" dirty="0"/>
          </a:p>
        </p:txBody>
      </p:sp>
    </p:spTree>
    <p:extLst>
      <p:ext uri="{BB962C8B-B14F-4D97-AF65-F5344CB8AC3E}">
        <p14:creationId xmlns:p14="http://schemas.microsoft.com/office/powerpoint/2010/main" val="154859814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5292080" y="1762591"/>
            <a:ext cx="2755901" cy="3614054"/>
          </a:xfrm>
          <a:prstGeom prst="rect">
            <a:avLst/>
          </a:prstGeom>
        </p:spPr>
      </p:pic>
      <p:sp>
        <p:nvSpPr>
          <p:cNvPr id="2" name="Rounded Rectangle 1"/>
          <p:cNvSpPr/>
          <p:nvPr/>
        </p:nvSpPr>
        <p:spPr>
          <a:xfrm>
            <a:off x="5470136" y="3147549"/>
            <a:ext cx="2376264" cy="1821531"/>
          </a:xfrm>
          <a:prstGeom prst="roundRect">
            <a:avLst>
              <a:gd name="adj" fmla="val 10761"/>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4EE1CD6-1930-3A48-87E8-0D1AC6A4CF35}"/>
              </a:ext>
            </a:extLst>
          </p:cNvPr>
          <p:cNvSpPr/>
          <p:nvPr/>
        </p:nvSpPr>
        <p:spPr>
          <a:xfrm>
            <a:off x="706628" y="1711666"/>
            <a:ext cx="5504156" cy="892552"/>
          </a:xfrm>
          <a:prstGeom prst="rect">
            <a:avLst/>
          </a:prstGeom>
        </p:spPr>
        <p:txBody>
          <a:bodyPr wrap="square">
            <a:spAutoFit/>
          </a:bodyPr>
          <a:lstStyle/>
          <a:p>
            <a:r>
              <a:rPr lang="en-IN" sz="2400" b="1" dirty="0"/>
              <a:t>7.9.4    Consumer Awareness</a:t>
            </a:r>
            <a:endParaRPr lang="en-IN" sz="2400" dirty="0"/>
          </a:p>
          <a:p>
            <a:r>
              <a:rPr lang="en-GB"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Roboto Light"/>
              </a:rPr>
              <a:t> </a:t>
            </a:r>
            <a:r>
              <a:rPr lang="en-GB"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Roboto Light"/>
              </a:rPr>
              <a:t>7.9.4.1  Instruction for use </a:t>
            </a:r>
          </a:p>
        </p:txBody>
      </p:sp>
      <p:sp>
        <p:nvSpPr>
          <p:cNvPr id="3" name="Slide Number Placeholder 2"/>
          <p:cNvSpPr>
            <a:spLocks noGrp="1"/>
          </p:cNvSpPr>
          <p:nvPr>
            <p:ph type="sldNum" sz="quarter" idx="12"/>
          </p:nvPr>
        </p:nvSpPr>
        <p:spPr/>
        <p:txBody>
          <a:bodyPr/>
          <a:lstStyle/>
          <a:p>
            <a:fld id="{9B441236-4707-B342-88D0-23B2CF2BA6BC}" type="slidenum">
              <a:rPr lang="en-US" smtClean="0"/>
              <a:pPr/>
              <a:t>237</a:t>
            </a:fld>
            <a:endParaRPr lang="en-US"/>
          </a:p>
        </p:txBody>
      </p:sp>
      <p:sp>
        <p:nvSpPr>
          <p:cNvPr id="10" name="TextBox 9"/>
          <p:cNvSpPr txBox="1"/>
          <p:nvPr/>
        </p:nvSpPr>
        <p:spPr>
          <a:xfrm>
            <a:off x="5542144" y="3225938"/>
            <a:ext cx="2374900" cy="156966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nSpc>
                <a:spcPct val="120000"/>
              </a:lnSpc>
            </a:pPr>
            <a:r>
              <a:rPr lang="en-US" sz="1600" b="1" dirty="0"/>
              <a:t>Recommended usage</a:t>
            </a:r>
            <a:r>
              <a:rPr lang="en-US" sz="1600" dirty="0"/>
              <a:t>: </a:t>
            </a:r>
          </a:p>
          <a:p>
            <a:pPr>
              <a:lnSpc>
                <a:spcPct val="120000"/>
              </a:lnSpc>
            </a:pPr>
            <a:r>
              <a:rPr lang="en-US" sz="1600" dirty="0"/>
              <a:t>Add 2 scoops (30g) of XYZ Protein blend to 200ml hot or cold milk. Stir quickly to mix well.</a:t>
            </a:r>
          </a:p>
        </p:txBody>
      </p:sp>
      <p:graphicFrame>
        <p:nvGraphicFramePr>
          <p:cNvPr id="12" name="Table 11"/>
          <p:cNvGraphicFramePr>
            <a:graphicFrameLocks noGrp="1"/>
          </p:cNvGraphicFramePr>
          <p:nvPr>
            <p:extLst>
              <p:ext uri="{D42A27DB-BD31-4B8C-83A1-F6EECF244321}">
                <p14:modId xmlns:p14="http://schemas.microsoft.com/office/powerpoint/2010/main" val="2247804656"/>
              </p:ext>
            </p:extLst>
          </p:nvPr>
        </p:nvGraphicFramePr>
        <p:xfrm>
          <a:off x="1511220" y="5582444"/>
          <a:ext cx="6121559" cy="670560"/>
        </p:xfrm>
        <a:graphic>
          <a:graphicData uri="http://schemas.openxmlformats.org/drawingml/2006/table">
            <a:tbl>
              <a:tblPr firstRow="1" bandRow="1">
                <a:tableStyleId>{16D9F66E-5EB9-4882-86FB-DCBF35E3C3E4}</a:tableStyleId>
              </a:tblPr>
              <a:tblGrid>
                <a:gridCol w="2734902">
                  <a:extLst>
                    <a:ext uri="{9D8B030D-6E8A-4147-A177-3AD203B41FA5}">
                      <a16:colId xmlns:a16="http://schemas.microsoft.com/office/drawing/2014/main" val="20000"/>
                    </a:ext>
                  </a:extLst>
                </a:gridCol>
                <a:gridCol w="3386657">
                  <a:extLst>
                    <a:ext uri="{9D8B030D-6E8A-4147-A177-3AD203B41FA5}">
                      <a16:colId xmlns:a16="http://schemas.microsoft.com/office/drawing/2014/main" val="20001"/>
                    </a:ext>
                  </a:extLst>
                </a:gridCol>
              </a:tblGrid>
              <a:tr h="235650">
                <a:tc>
                  <a:txBody>
                    <a:bodyPr/>
                    <a:lstStyle/>
                    <a:p>
                      <a:r>
                        <a:rPr lang="en-US" sz="1600" dirty="0">
                          <a:solidFill>
                            <a:schemeClr val="tx1"/>
                          </a:solidFill>
                        </a:rPr>
                        <a:t>Regulation No.</a:t>
                      </a:r>
                      <a:endParaRPr lang="en-US" sz="1600" b="1" dirty="0">
                        <a:solidFill>
                          <a:schemeClr val="tx1"/>
                        </a:solidFill>
                      </a:endParaRPr>
                    </a:p>
                  </a:txBody>
                  <a:tcPr marL="68580" marR="68580">
                    <a:solidFill>
                      <a:schemeClr val="bg1"/>
                    </a:solidFill>
                  </a:tcPr>
                </a:tc>
                <a:tc>
                  <a:txBody>
                    <a:bodyPr/>
                    <a:lstStyle/>
                    <a:p>
                      <a:r>
                        <a:rPr lang="en-US" sz="1600" dirty="0">
                          <a:solidFill>
                            <a:schemeClr val="tx1"/>
                          </a:solidFill>
                        </a:rPr>
                        <a:t>Requirement</a:t>
                      </a:r>
                      <a:endParaRPr lang="en-US" sz="1600" b="1" dirty="0">
                        <a:solidFill>
                          <a:schemeClr val="tx1"/>
                        </a:solidFill>
                      </a:endParaRPr>
                    </a:p>
                  </a:txBody>
                  <a:tcPr marL="68580" marR="68580">
                    <a:solidFill>
                      <a:srgbClr val="FFFFFF"/>
                    </a:solidFill>
                  </a:tcPr>
                </a:tc>
                <a:extLst>
                  <a:ext uri="{0D108BD9-81ED-4DB2-BD59-A6C34878D82A}">
                    <a16:rowId xmlns:a16="http://schemas.microsoft.com/office/drawing/2014/main" val="10000"/>
                  </a:ext>
                </a:extLst>
              </a:tr>
              <a:tr h="19891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FSS(PL)</a:t>
                      </a:r>
                      <a:r>
                        <a:rPr lang="en-US" sz="1600" baseline="0" dirty="0">
                          <a:solidFill>
                            <a:schemeClr val="tx1"/>
                          </a:solidFill>
                        </a:rPr>
                        <a:t> 2011 - 2.2.2.12 (</a:t>
                      </a:r>
                      <a:r>
                        <a:rPr lang="en-US" sz="1600" baseline="0" dirty="0" err="1">
                          <a:solidFill>
                            <a:schemeClr val="tx1"/>
                          </a:solidFill>
                        </a:rPr>
                        <a:t>i</a:t>
                      </a:r>
                      <a:r>
                        <a:rPr lang="en-US" sz="1600" baseline="0" dirty="0">
                          <a:solidFill>
                            <a:schemeClr val="tx1"/>
                          </a:solidFill>
                        </a:rPr>
                        <a:t>)</a:t>
                      </a:r>
                      <a:endParaRPr lang="en-US" sz="1600" b="0" dirty="0">
                        <a:solidFill>
                          <a:schemeClr val="tx1"/>
                        </a:solidFill>
                      </a:endParaRPr>
                    </a:p>
                  </a:txBody>
                  <a:tcPr marL="68580" marR="68580">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Instruction</a:t>
                      </a:r>
                      <a:r>
                        <a:rPr lang="en-US" sz="1600" baseline="0" dirty="0">
                          <a:solidFill>
                            <a:schemeClr val="tx1"/>
                          </a:solidFill>
                        </a:rPr>
                        <a:t> for use</a:t>
                      </a:r>
                      <a:endParaRPr lang="en-US" sz="1600" b="0" dirty="0">
                        <a:solidFill>
                          <a:schemeClr val="tx1"/>
                        </a:solidFill>
                      </a:endParaRPr>
                    </a:p>
                  </a:txBody>
                  <a:tcPr marL="68580" marR="68580">
                    <a:solidFill>
                      <a:schemeClr val="accent4">
                        <a:lumMod val="60000"/>
                        <a:lumOff val="40000"/>
                      </a:schemeClr>
                    </a:solidFill>
                  </a:tcPr>
                </a:tc>
                <a:extLst>
                  <a:ext uri="{0D108BD9-81ED-4DB2-BD59-A6C34878D82A}">
                    <a16:rowId xmlns:a16="http://schemas.microsoft.com/office/drawing/2014/main" val="10001"/>
                  </a:ext>
                </a:extLst>
              </a:tr>
            </a:tbl>
          </a:graphicData>
        </a:graphic>
      </p:graphicFrame>
      <p:sp>
        <p:nvSpPr>
          <p:cNvPr id="11" name="Rectangle 10"/>
          <p:cNvSpPr/>
          <p:nvPr/>
        </p:nvSpPr>
        <p:spPr>
          <a:xfrm>
            <a:off x="323527" y="677576"/>
            <a:ext cx="8496943" cy="738664"/>
          </a:xfrm>
          <a:prstGeom prst="rect">
            <a:avLst/>
          </a:prstGeom>
          <a:noFill/>
          <a:scene3d>
            <a:camera prst="orthographicFront"/>
            <a:lightRig rig="threePt" dir="t"/>
          </a:scene3d>
          <a:sp3d>
            <a:bevelT w="114300" prst="artDeco"/>
          </a:sp3d>
        </p:spPr>
        <p:txBody>
          <a:bodyPr wrap="square">
            <a:spAutoFit/>
          </a:bodyPr>
          <a:lstStyle/>
          <a:p>
            <a:pPr algn="ctr"/>
            <a:r>
              <a:rPr lang="en-US" sz="2100" b="1" dirty="0">
                <a:latin typeface="Arial Black" panose="020B0A04020102020204" pitchFamily="34" charset="0"/>
              </a:rPr>
              <a:t>7.0  Support Services  </a:t>
            </a:r>
            <a:br>
              <a:rPr lang="en-US" sz="2100" b="1" dirty="0">
                <a:latin typeface="Arial Black" panose="020B0A04020102020204" pitchFamily="34" charset="0"/>
              </a:rPr>
            </a:br>
            <a:r>
              <a:rPr lang="en-US" sz="2100" b="1" dirty="0">
                <a:latin typeface="Arial Black" panose="020B0A04020102020204" pitchFamily="34" charset="0"/>
              </a:rPr>
              <a:t>7.9  Product Information &amp; Consumer Awareness</a:t>
            </a:r>
            <a:endParaRPr lang="en-IN" sz="2100" dirty="0">
              <a:latin typeface="Arial Black" panose="020B0A04020102020204" pitchFamily="34" charset="0"/>
            </a:endParaRPr>
          </a:p>
        </p:txBody>
      </p:sp>
      <p:sp>
        <p:nvSpPr>
          <p:cNvPr id="8" name="Rounded Rectangle 7"/>
          <p:cNvSpPr/>
          <p:nvPr/>
        </p:nvSpPr>
        <p:spPr>
          <a:xfrm>
            <a:off x="539552" y="1556792"/>
            <a:ext cx="8147248" cy="4799558"/>
          </a:xfrm>
          <a:prstGeom prst="roundRect">
            <a:avLst>
              <a:gd name="adj" fmla="val 7141"/>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095209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cstate="print"/>
          <a:stretch>
            <a:fillRect/>
          </a:stretch>
        </p:blipFill>
        <p:spPr>
          <a:xfrm>
            <a:off x="6654427" y="3169765"/>
            <a:ext cx="1805837" cy="1486604"/>
          </a:xfrm>
          <a:prstGeom prst="rect">
            <a:avLst/>
          </a:prstGeom>
        </p:spPr>
      </p:pic>
      <p:pic>
        <p:nvPicPr>
          <p:cNvPr id="21" name="Picture 20"/>
          <p:cNvPicPr>
            <a:picLocks noChangeAspect="1"/>
          </p:cNvPicPr>
          <p:nvPr/>
        </p:nvPicPr>
        <p:blipFill>
          <a:blip r:embed="rId3" cstate="print"/>
          <a:stretch>
            <a:fillRect/>
          </a:stretch>
        </p:blipFill>
        <p:spPr>
          <a:xfrm>
            <a:off x="6654427" y="1677356"/>
            <a:ext cx="1805837" cy="1468755"/>
          </a:xfrm>
          <a:prstGeom prst="rect">
            <a:avLst/>
          </a:prstGeom>
        </p:spPr>
      </p:pic>
      <p:sp>
        <p:nvSpPr>
          <p:cNvPr id="4" name="Slide Number Placeholder 3"/>
          <p:cNvSpPr>
            <a:spLocks noGrp="1"/>
          </p:cNvSpPr>
          <p:nvPr>
            <p:ph type="sldNum" sz="quarter" idx="12"/>
          </p:nvPr>
        </p:nvSpPr>
        <p:spPr/>
        <p:txBody>
          <a:bodyPr/>
          <a:lstStyle/>
          <a:p>
            <a:fld id="{9B441236-4707-B342-88D0-23B2CF2BA6BC}" type="slidenum">
              <a:rPr lang="en-US" smtClean="0"/>
              <a:pPr/>
              <a:t>238</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034644086"/>
              </p:ext>
            </p:extLst>
          </p:nvPr>
        </p:nvGraphicFramePr>
        <p:xfrm>
          <a:off x="746697" y="3716440"/>
          <a:ext cx="3787575" cy="2520279"/>
        </p:xfrm>
        <a:graphic>
          <a:graphicData uri="http://schemas.openxmlformats.org/drawingml/2006/table">
            <a:tbl>
              <a:tblPr firstRow="1" bandRow="1">
                <a:tableStyleId>{16D9F66E-5EB9-4882-86FB-DCBF35E3C3E4}</a:tableStyleId>
              </a:tblPr>
              <a:tblGrid>
                <a:gridCol w="1627335">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tblGrid>
              <a:tr h="404323">
                <a:tc>
                  <a:txBody>
                    <a:bodyPr/>
                    <a:lstStyle/>
                    <a:p>
                      <a:r>
                        <a:rPr lang="en-US" sz="1400" dirty="0"/>
                        <a:t>Regulation No.</a:t>
                      </a:r>
                      <a:endParaRPr lang="en-US" sz="1400" b="1" dirty="0">
                        <a:solidFill>
                          <a:schemeClr val="tx1"/>
                        </a:solidFill>
                      </a:endParaRPr>
                    </a:p>
                  </a:txBody>
                  <a:tcPr>
                    <a:solidFill>
                      <a:schemeClr val="bg1"/>
                    </a:solidFill>
                  </a:tcPr>
                </a:tc>
                <a:tc>
                  <a:txBody>
                    <a:bodyPr/>
                    <a:lstStyle/>
                    <a:p>
                      <a:r>
                        <a:rPr lang="en-US" sz="1400" dirty="0"/>
                        <a:t>Requirement</a:t>
                      </a:r>
                      <a:endParaRPr lang="en-US" sz="1400" b="1" dirty="0">
                        <a:solidFill>
                          <a:schemeClr val="tx1"/>
                        </a:solidFill>
                      </a:endParaRPr>
                    </a:p>
                  </a:txBody>
                  <a:tcPr>
                    <a:solidFill>
                      <a:schemeClr val="bg1"/>
                    </a:solidFill>
                  </a:tcPr>
                </a:tc>
                <a:extLst>
                  <a:ext uri="{0D108BD9-81ED-4DB2-BD59-A6C34878D82A}">
                    <a16:rowId xmlns:a16="http://schemas.microsoft.com/office/drawing/2014/main" val="10000"/>
                  </a:ext>
                </a:extLst>
              </a:tr>
              <a:tr h="1194491">
                <a:tc>
                  <a:txBody>
                    <a:bodyPr/>
                    <a:lstStyle/>
                    <a:p>
                      <a:r>
                        <a:rPr lang="en-US" sz="1600" b="0" dirty="0"/>
                        <a:t>FSS (HSN)2016 - 6(3)(iii)(e)</a:t>
                      </a:r>
                    </a:p>
                    <a:p>
                      <a:r>
                        <a:rPr lang="en-US" sz="1600" b="0" dirty="0"/>
                        <a:t>FSS(HSN)</a:t>
                      </a:r>
                      <a:r>
                        <a:rPr lang="en-US" sz="1600" b="0" baseline="0" dirty="0"/>
                        <a:t> 2016- 7(4)(III)(d)</a:t>
                      </a:r>
                      <a:endParaRPr lang="en-US" sz="1600" b="0" dirty="0"/>
                    </a:p>
                  </a:txBody>
                  <a:tcPr>
                    <a:solidFill>
                      <a:schemeClr val="bg1"/>
                    </a:solidFill>
                  </a:tcPr>
                </a:tc>
                <a:tc>
                  <a:txBody>
                    <a:bodyPr/>
                    <a:lstStyle/>
                    <a:p>
                      <a:r>
                        <a:rPr lang="en-US" sz="1600" b="0" dirty="0"/>
                        <a:t>Not to exceed</a:t>
                      </a:r>
                      <a:r>
                        <a:rPr lang="en-US" sz="1600" b="0" baseline="0" dirty="0"/>
                        <a:t> recommended daily usage</a:t>
                      </a:r>
                      <a:endParaRPr lang="en-US" sz="1600" b="0" dirty="0"/>
                    </a:p>
                  </a:txBody>
                  <a:tcPr>
                    <a:solidFill>
                      <a:schemeClr val="bg1"/>
                    </a:solidFill>
                  </a:tcPr>
                </a:tc>
                <a:extLst>
                  <a:ext uri="{0D108BD9-81ED-4DB2-BD59-A6C34878D82A}">
                    <a16:rowId xmlns:a16="http://schemas.microsoft.com/office/drawing/2014/main" val="10001"/>
                  </a:ext>
                </a:extLst>
              </a:tr>
              <a:tr h="921465">
                <a:tc gridSpan="2">
                  <a:txBody>
                    <a:bodyPr/>
                    <a:lstStyle/>
                    <a:p>
                      <a:r>
                        <a:rPr lang="en-US" sz="1600" b="0" baseline="0" dirty="0">
                          <a:solidFill>
                            <a:srgbClr val="000000"/>
                          </a:solidFill>
                        </a:rPr>
                        <a:t>The recommended dose should be stated in terms of the number of serving size as declared in Nutrition Information.</a:t>
                      </a:r>
                      <a:endParaRPr lang="en-US" sz="2000" b="0" dirty="0">
                        <a:solidFill>
                          <a:srgbClr val="000000"/>
                        </a:solidFill>
                      </a:endParaRPr>
                    </a:p>
                  </a:txBody>
                  <a:tcPr>
                    <a:solidFill>
                      <a:srgbClr val="FFD966"/>
                    </a:solidFill>
                  </a:tcPr>
                </a:tc>
                <a:tc hMerge="1">
                  <a:txBody>
                    <a:bodyPr/>
                    <a:lstStyle/>
                    <a:p>
                      <a:endParaRPr lang="en-US" sz="1400" b="0" dirty="0"/>
                    </a:p>
                  </a:txBody>
                  <a:tcPr>
                    <a:solidFill>
                      <a:schemeClr val="bg1"/>
                    </a:solidFill>
                  </a:tcPr>
                </a:tc>
                <a:extLst>
                  <a:ext uri="{0D108BD9-81ED-4DB2-BD59-A6C34878D82A}">
                    <a16:rowId xmlns:a16="http://schemas.microsoft.com/office/drawing/2014/main" val="10002"/>
                  </a:ext>
                </a:extLst>
              </a:tr>
            </a:tbl>
          </a:graphicData>
        </a:graphic>
      </p:graphicFrame>
      <p:sp>
        <p:nvSpPr>
          <p:cNvPr id="8" name="Rectangle 7">
            <a:extLst>
              <a:ext uri="{FF2B5EF4-FFF2-40B4-BE49-F238E27FC236}">
                <a16:creationId xmlns:a16="http://schemas.microsoft.com/office/drawing/2014/main" id="{4DEB4D88-9BCA-2147-98F8-6F2EBBB794C5}"/>
              </a:ext>
            </a:extLst>
          </p:cNvPr>
          <p:cNvSpPr/>
          <p:nvPr/>
        </p:nvSpPr>
        <p:spPr>
          <a:xfrm>
            <a:off x="698376" y="1584975"/>
            <a:ext cx="3873624" cy="1384995"/>
          </a:xfrm>
          <a:prstGeom prst="rect">
            <a:avLst/>
          </a:prstGeom>
        </p:spPr>
        <p:txBody>
          <a:bodyPr wrap="square">
            <a:spAutoFit/>
          </a:bodyPr>
          <a:lstStyle/>
          <a:p>
            <a:endParaRPr lang="en-IN" sz="2400" b="1" dirty="0"/>
          </a:p>
          <a:p>
            <a:r>
              <a:rPr lang="en-IN" sz="2400" b="1" dirty="0"/>
              <a:t>7.9.4    Consumer Awareness</a:t>
            </a:r>
            <a:endParaRPr lang="en-IN" sz="2400" dirty="0"/>
          </a:p>
          <a:p>
            <a:r>
              <a:rPr lang="en-GB"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Roboto Light"/>
              </a:rPr>
              <a:t>7.9.4.2  Recommended  Dose &amp; Serving Size</a:t>
            </a:r>
          </a:p>
        </p:txBody>
      </p:sp>
      <p:pic>
        <p:nvPicPr>
          <p:cNvPr id="12" name="Picture 11"/>
          <p:cNvPicPr>
            <a:picLocks noChangeAspect="1"/>
          </p:cNvPicPr>
          <p:nvPr/>
        </p:nvPicPr>
        <p:blipFill>
          <a:blip r:embed="rId3" cstate="print"/>
          <a:stretch>
            <a:fillRect/>
          </a:stretch>
        </p:blipFill>
        <p:spPr>
          <a:xfrm>
            <a:off x="4754118" y="1677357"/>
            <a:ext cx="1805837" cy="1437589"/>
          </a:xfrm>
          <a:prstGeom prst="rect">
            <a:avLst/>
          </a:prstGeom>
        </p:spPr>
      </p:pic>
      <p:sp>
        <p:nvSpPr>
          <p:cNvPr id="13" name="TextBox 12"/>
          <p:cNvSpPr txBox="1"/>
          <p:nvPr/>
        </p:nvSpPr>
        <p:spPr>
          <a:xfrm>
            <a:off x="4896988" y="2027331"/>
            <a:ext cx="1535966" cy="654346"/>
          </a:xfrm>
          <a:prstGeom prst="rect">
            <a:avLst/>
          </a:prstGeom>
          <a:solidFill>
            <a:srgbClr val="FFFFFF"/>
          </a:solidFill>
          <a:ln>
            <a:solidFill>
              <a:srgbClr val="4F81BD"/>
            </a:solidFill>
          </a:ln>
        </p:spPr>
        <p:txBody>
          <a:bodyPr wrap="square" rtlCol="0">
            <a:spAutoFit/>
          </a:bodyPr>
          <a:lstStyle/>
          <a:p>
            <a:r>
              <a:rPr lang="en-US" sz="1100" b="1" dirty="0"/>
              <a:t>Nutrition Information</a:t>
            </a:r>
          </a:p>
          <a:p>
            <a:pPr>
              <a:lnSpc>
                <a:spcPct val="120000"/>
              </a:lnSpc>
            </a:pPr>
            <a:r>
              <a:rPr lang="en-US" sz="1100" dirty="0"/>
              <a:t>Serving size: </a:t>
            </a:r>
          </a:p>
          <a:p>
            <a:pPr>
              <a:lnSpc>
                <a:spcPct val="120000"/>
              </a:lnSpc>
            </a:pPr>
            <a:r>
              <a:rPr lang="en-US" sz="1100" dirty="0"/>
              <a:t>1 Tablet (500mg)</a:t>
            </a:r>
          </a:p>
        </p:txBody>
      </p:sp>
      <p:sp>
        <p:nvSpPr>
          <p:cNvPr id="16" name="TextBox 15"/>
          <p:cNvSpPr txBox="1"/>
          <p:nvPr/>
        </p:nvSpPr>
        <p:spPr>
          <a:xfrm>
            <a:off x="6794127" y="1991742"/>
            <a:ext cx="1532231" cy="1015663"/>
          </a:xfrm>
          <a:prstGeom prst="rect">
            <a:avLst/>
          </a:prstGeom>
          <a:solidFill>
            <a:srgbClr val="FFFFFF"/>
          </a:solidFill>
          <a:ln>
            <a:solidFill>
              <a:srgbClr val="4F81BD"/>
            </a:solidFill>
          </a:ln>
        </p:spPr>
        <p:txBody>
          <a:bodyPr wrap="square" rtlCol="0">
            <a:spAutoFit/>
          </a:bodyPr>
          <a:lstStyle/>
          <a:p>
            <a:r>
              <a:rPr lang="en-US" sz="1200" dirty="0"/>
              <a:t>Dose: Take one tablet twice a day. </a:t>
            </a:r>
          </a:p>
          <a:p>
            <a:r>
              <a:rPr lang="en-US" sz="1200" b="1" dirty="0"/>
              <a:t>Do not exceed recommended daily dose</a:t>
            </a:r>
          </a:p>
        </p:txBody>
      </p:sp>
      <p:sp>
        <p:nvSpPr>
          <p:cNvPr id="17" name="TextBox 16"/>
          <p:cNvSpPr txBox="1"/>
          <p:nvPr/>
        </p:nvSpPr>
        <p:spPr>
          <a:xfrm>
            <a:off x="6819527" y="3436922"/>
            <a:ext cx="1542902" cy="1107996"/>
          </a:xfrm>
          <a:prstGeom prst="rect">
            <a:avLst/>
          </a:prstGeom>
          <a:solidFill>
            <a:srgbClr val="FFFFFF"/>
          </a:solidFill>
          <a:ln>
            <a:solidFill>
              <a:srgbClr val="4F81BD"/>
            </a:solidFill>
          </a:ln>
        </p:spPr>
        <p:txBody>
          <a:bodyPr wrap="square" rtlCol="0">
            <a:spAutoFit/>
          </a:bodyPr>
          <a:lstStyle/>
          <a:p>
            <a:r>
              <a:rPr lang="en-US" sz="1100" dirty="0"/>
              <a:t>Recommended use: </a:t>
            </a:r>
          </a:p>
          <a:p>
            <a:r>
              <a:rPr lang="en-US" sz="1100" dirty="0"/>
              <a:t>Take 2 softgel twice a day  after a meal</a:t>
            </a:r>
          </a:p>
          <a:p>
            <a:r>
              <a:rPr lang="en-US" sz="1100" b="1" dirty="0"/>
              <a:t>Do  not exceed recommended daily dose</a:t>
            </a:r>
          </a:p>
        </p:txBody>
      </p:sp>
      <p:pic>
        <p:nvPicPr>
          <p:cNvPr id="18" name="Picture 17"/>
          <p:cNvPicPr>
            <a:picLocks noChangeAspect="1"/>
          </p:cNvPicPr>
          <p:nvPr/>
        </p:nvPicPr>
        <p:blipFill>
          <a:blip r:embed="rId2" cstate="print"/>
          <a:stretch>
            <a:fillRect/>
          </a:stretch>
        </p:blipFill>
        <p:spPr>
          <a:xfrm>
            <a:off x="4728716" y="3169765"/>
            <a:ext cx="1805837" cy="1486604"/>
          </a:xfrm>
          <a:prstGeom prst="rect">
            <a:avLst/>
          </a:prstGeom>
        </p:spPr>
      </p:pic>
      <p:pic>
        <p:nvPicPr>
          <p:cNvPr id="20" name="Picture 19"/>
          <p:cNvPicPr>
            <a:picLocks noChangeAspect="1"/>
          </p:cNvPicPr>
          <p:nvPr/>
        </p:nvPicPr>
        <p:blipFill>
          <a:blip r:embed="rId4" cstate="print"/>
          <a:stretch>
            <a:fillRect/>
          </a:stretch>
        </p:blipFill>
        <p:spPr>
          <a:xfrm>
            <a:off x="4716016" y="4767324"/>
            <a:ext cx="1805837" cy="1541996"/>
          </a:xfrm>
          <a:prstGeom prst="rect">
            <a:avLst/>
          </a:prstGeom>
        </p:spPr>
      </p:pic>
      <p:sp>
        <p:nvSpPr>
          <p:cNvPr id="22" name="TextBox 21"/>
          <p:cNvSpPr txBox="1"/>
          <p:nvPr/>
        </p:nvSpPr>
        <p:spPr>
          <a:xfrm>
            <a:off x="4890286" y="3533038"/>
            <a:ext cx="1535966" cy="966418"/>
          </a:xfrm>
          <a:prstGeom prst="rect">
            <a:avLst/>
          </a:prstGeom>
          <a:solidFill>
            <a:srgbClr val="FFFFFF"/>
          </a:solidFill>
          <a:ln>
            <a:solidFill>
              <a:srgbClr val="4F81BD"/>
            </a:solidFill>
          </a:ln>
        </p:spPr>
        <p:txBody>
          <a:bodyPr wrap="square" rtlCol="0">
            <a:spAutoFit/>
          </a:bodyPr>
          <a:lstStyle/>
          <a:p>
            <a:r>
              <a:rPr lang="en-US" sz="1400" b="1" dirty="0"/>
              <a:t>Nutrition Information</a:t>
            </a:r>
          </a:p>
          <a:p>
            <a:pPr>
              <a:lnSpc>
                <a:spcPct val="120000"/>
              </a:lnSpc>
            </a:pPr>
            <a:r>
              <a:rPr lang="en-US" sz="1100" dirty="0"/>
              <a:t>Serving size: </a:t>
            </a:r>
          </a:p>
          <a:p>
            <a:pPr>
              <a:lnSpc>
                <a:spcPct val="120000"/>
              </a:lnSpc>
            </a:pPr>
            <a:r>
              <a:rPr lang="en-US" sz="1100" dirty="0"/>
              <a:t>2 Softgel (400mg)</a:t>
            </a:r>
          </a:p>
        </p:txBody>
      </p:sp>
      <p:pic>
        <p:nvPicPr>
          <p:cNvPr id="24" name="Picture 23"/>
          <p:cNvPicPr>
            <a:picLocks noChangeAspect="1"/>
          </p:cNvPicPr>
          <p:nvPr/>
        </p:nvPicPr>
        <p:blipFill>
          <a:blip r:embed="rId4" cstate="print"/>
          <a:stretch>
            <a:fillRect/>
          </a:stretch>
        </p:blipFill>
        <p:spPr>
          <a:xfrm>
            <a:off x="6654427" y="4767324"/>
            <a:ext cx="1805837" cy="1541996"/>
          </a:xfrm>
          <a:prstGeom prst="rect">
            <a:avLst/>
          </a:prstGeom>
        </p:spPr>
      </p:pic>
      <p:sp>
        <p:nvSpPr>
          <p:cNvPr id="25" name="TextBox 24"/>
          <p:cNvSpPr txBox="1"/>
          <p:nvPr/>
        </p:nvSpPr>
        <p:spPr>
          <a:xfrm>
            <a:off x="4800348" y="5174110"/>
            <a:ext cx="1632606" cy="717119"/>
          </a:xfrm>
          <a:prstGeom prst="rect">
            <a:avLst/>
          </a:prstGeom>
          <a:solidFill>
            <a:srgbClr val="FFFFFF"/>
          </a:solidFill>
          <a:ln>
            <a:solidFill>
              <a:srgbClr val="4F81BD"/>
            </a:solidFill>
          </a:ln>
        </p:spPr>
        <p:txBody>
          <a:bodyPr wrap="square" rtlCol="0">
            <a:spAutoFit/>
          </a:bodyPr>
          <a:lstStyle/>
          <a:p>
            <a:r>
              <a:rPr lang="en-US" sz="1400" b="1" dirty="0"/>
              <a:t>Nutrition Information</a:t>
            </a:r>
          </a:p>
          <a:p>
            <a:pPr>
              <a:lnSpc>
                <a:spcPct val="120000"/>
              </a:lnSpc>
            </a:pPr>
            <a:r>
              <a:rPr lang="en-US" sz="1050" dirty="0"/>
              <a:t>Serving size: 1 scoop (30g)</a:t>
            </a:r>
          </a:p>
        </p:txBody>
      </p:sp>
      <p:sp>
        <p:nvSpPr>
          <p:cNvPr id="26" name="TextBox 25"/>
          <p:cNvSpPr txBox="1"/>
          <p:nvPr/>
        </p:nvSpPr>
        <p:spPr>
          <a:xfrm>
            <a:off x="6819527" y="5023676"/>
            <a:ext cx="1537316" cy="1107996"/>
          </a:xfrm>
          <a:prstGeom prst="rect">
            <a:avLst/>
          </a:prstGeom>
          <a:solidFill>
            <a:schemeClr val="bg1"/>
          </a:solidFill>
          <a:ln>
            <a:solidFill>
              <a:srgbClr val="4F81BD"/>
            </a:solidFill>
          </a:ln>
        </p:spPr>
        <p:txBody>
          <a:bodyPr wrap="square" rtlCol="0">
            <a:spAutoFit/>
          </a:bodyPr>
          <a:lstStyle/>
          <a:p>
            <a:r>
              <a:rPr lang="en-US" sz="1100" dirty="0"/>
              <a:t>Recommended Usage:</a:t>
            </a:r>
          </a:p>
          <a:p>
            <a:r>
              <a:rPr lang="en-US" sz="1100" dirty="0"/>
              <a:t>Add 1 heaped scoop (30g) to  skim milk. Blend. Take 1-2  shakes per day. </a:t>
            </a:r>
            <a:r>
              <a:rPr lang="en-US" sz="1100" b="1" dirty="0"/>
              <a:t>Do not exceed recommendation</a:t>
            </a:r>
          </a:p>
        </p:txBody>
      </p:sp>
      <p:sp>
        <p:nvSpPr>
          <p:cNvPr id="28" name="Rectangle 27"/>
          <p:cNvSpPr/>
          <p:nvPr/>
        </p:nvSpPr>
        <p:spPr>
          <a:xfrm>
            <a:off x="179512" y="615398"/>
            <a:ext cx="8784976" cy="738664"/>
          </a:xfrm>
          <a:prstGeom prst="rect">
            <a:avLst/>
          </a:prstGeom>
          <a:noFill/>
          <a:scene3d>
            <a:camera prst="orthographicFront"/>
            <a:lightRig rig="threePt" dir="t"/>
          </a:scene3d>
          <a:sp3d>
            <a:bevelT w="114300" prst="artDeco"/>
          </a:sp3d>
        </p:spPr>
        <p:txBody>
          <a:bodyPr wrap="square">
            <a:spAutoFit/>
          </a:bodyPr>
          <a:lstStyle/>
          <a:p>
            <a:pPr algn="ctr"/>
            <a:r>
              <a:rPr lang="en-US" sz="2100" b="1" dirty="0">
                <a:latin typeface="Arial Black" panose="020B0A04020102020204" pitchFamily="34" charset="0"/>
              </a:rPr>
              <a:t>7.0  Support Services  </a:t>
            </a:r>
            <a:br>
              <a:rPr lang="en-US" sz="2100" b="1" dirty="0">
                <a:latin typeface="Arial Black" panose="020B0A04020102020204" pitchFamily="34" charset="0"/>
              </a:rPr>
            </a:br>
            <a:r>
              <a:rPr lang="en-US" sz="2100" b="1" dirty="0">
                <a:latin typeface="Arial Black" panose="020B0A04020102020204" pitchFamily="34" charset="0"/>
              </a:rPr>
              <a:t>7.9  Product Information &amp; Consumer Awareness</a:t>
            </a:r>
            <a:endParaRPr lang="en-IN" sz="2100" dirty="0">
              <a:latin typeface="Arial Black" panose="020B0A04020102020204" pitchFamily="34" charset="0"/>
            </a:endParaRPr>
          </a:p>
        </p:txBody>
      </p:sp>
      <p:sp>
        <p:nvSpPr>
          <p:cNvPr id="27" name="Rounded Rectangle 26"/>
          <p:cNvSpPr/>
          <p:nvPr/>
        </p:nvSpPr>
        <p:spPr>
          <a:xfrm>
            <a:off x="539552" y="1556792"/>
            <a:ext cx="8147248" cy="4799558"/>
          </a:xfrm>
          <a:prstGeom prst="roundRect">
            <a:avLst>
              <a:gd name="adj" fmla="val 7141"/>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444507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Table 36"/>
          <p:cNvGraphicFramePr>
            <a:graphicFrameLocks noGrp="1"/>
          </p:cNvGraphicFramePr>
          <p:nvPr>
            <p:extLst>
              <p:ext uri="{D42A27DB-BD31-4B8C-83A1-F6EECF244321}">
                <p14:modId xmlns:p14="http://schemas.microsoft.com/office/powerpoint/2010/main" val="1497910242"/>
              </p:ext>
            </p:extLst>
          </p:nvPr>
        </p:nvGraphicFramePr>
        <p:xfrm>
          <a:off x="899592" y="3093856"/>
          <a:ext cx="4032447" cy="2427743"/>
        </p:xfrm>
        <a:graphic>
          <a:graphicData uri="http://schemas.openxmlformats.org/drawingml/2006/table">
            <a:tbl>
              <a:tblPr firstRow="1" bandRow="1">
                <a:tableStyleId>{D27102A9-8310-4765-A935-A1911B00CA55}</a:tableStyleId>
              </a:tblPr>
              <a:tblGrid>
                <a:gridCol w="1944215">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tblGrid>
              <a:tr h="434153">
                <a:tc>
                  <a:txBody>
                    <a:bodyPr/>
                    <a:lstStyle/>
                    <a:p>
                      <a:r>
                        <a:rPr lang="en-US" sz="1400" dirty="0"/>
                        <a:t>Regulation No.</a:t>
                      </a:r>
                      <a:endParaRPr lang="en-US" sz="1400" b="1" dirty="0">
                        <a:solidFill>
                          <a:schemeClr val="tx1"/>
                        </a:solidFill>
                      </a:endParaRPr>
                    </a:p>
                  </a:txBody>
                  <a:tcPr/>
                </a:tc>
                <a:tc>
                  <a:txBody>
                    <a:bodyPr/>
                    <a:lstStyle/>
                    <a:p>
                      <a:r>
                        <a:rPr lang="en-US" sz="1400" dirty="0"/>
                        <a:t>Requirement</a:t>
                      </a:r>
                      <a:endParaRPr lang="en-US" sz="1400" b="1" dirty="0">
                        <a:solidFill>
                          <a:schemeClr val="tx1"/>
                        </a:solidFill>
                      </a:endParaRPr>
                    </a:p>
                  </a:txBody>
                  <a:tcPr/>
                </a:tc>
                <a:extLst>
                  <a:ext uri="{0D108BD9-81ED-4DB2-BD59-A6C34878D82A}">
                    <a16:rowId xmlns:a16="http://schemas.microsoft.com/office/drawing/2014/main" val="10000"/>
                  </a:ext>
                </a:extLst>
              </a:tr>
              <a:tr h="625438">
                <a:tc>
                  <a:txBody>
                    <a:bodyPr/>
                    <a:lstStyle/>
                    <a:p>
                      <a:r>
                        <a:rPr lang="en-US" sz="1200" dirty="0"/>
                        <a:t>FSS (HSN)2016 - 6(3)(iii)(d)</a:t>
                      </a:r>
                    </a:p>
                    <a:p>
                      <a:r>
                        <a:rPr lang="en-US" sz="1200" dirty="0"/>
                        <a:t>FSS(HSN)</a:t>
                      </a:r>
                      <a:r>
                        <a:rPr lang="en-US" sz="1200" baseline="0" dirty="0"/>
                        <a:t> 2016- 7(4)(III)(f)</a:t>
                      </a:r>
                      <a:endParaRPr lang="en-US" sz="1200" b="0" dirty="0"/>
                    </a:p>
                  </a:txBody>
                  <a:tcPr/>
                </a:tc>
                <a:tc>
                  <a:txBody>
                    <a:bodyPr/>
                    <a:lstStyle/>
                    <a:p>
                      <a:r>
                        <a:rPr lang="en-US" sz="1400" dirty="0"/>
                        <a:t>NOT</a:t>
                      </a:r>
                      <a:r>
                        <a:rPr lang="en-US" sz="1400" baseline="0" dirty="0"/>
                        <a:t> FOR MEDICINAL USE</a:t>
                      </a:r>
                      <a:endParaRPr lang="en-US" sz="1400" b="0" dirty="0"/>
                    </a:p>
                  </a:txBody>
                  <a:tcPr/>
                </a:tc>
                <a:extLst>
                  <a:ext uri="{0D108BD9-81ED-4DB2-BD59-A6C34878D82A}">
                    <a16:rowId xmlns:a16="http://schemas.microsoft.com/office/drawing/2014/main" val="10001"/>
                  </a:ext>
                </a:extLst>
              </a:tr>
              <a:tr h="648072">
                <a:tc>
                  <a:txBody>
                    <a:bodyPr/>
                    <a:lstStyle/>
                    <a:p>
                      <a:r>
                        <a:rPr lang="en-US" sz="1200" dirty="0"/>
                        <a:t>FSS (HSN)2016 - 6(3)(iii)(g)</a:t>
                      </a:r>
                    </a:p>
                    <a:p>
                      <a:r>
                        <a:rPr lang="en-US" sz="1200" dirty="0"/>
                        <a:t>FSS(HSN)</a:t>
                      </a:r>
                      <a:r>
                        <a:rPr lang="en-US" sz="1200" baseline="0" dirty="0"/>
                        <a:t> 2016- 7(4)(III)(h)</a:t>
                      </a:r>
                      <a:endParaRPr lang="en-US" sz="1200" b="0" dirty="0"/>
                    </a:p>
                  </a:txBody>
                  <a:tcPr/>
                </a:tc>
                <a:tc>
                  <a:txBody>
                    <a:bodyPr/>
                    <a:lstStyle/>
                    <a:p>
                      <a:r>
                        <a:rPr lang="en-US" sz="1400" dirty="0"/>
                        <a:t>Precautions,</a:t>
                      </a:r>
                      <a:r>
                        <a:rPr lang="en-US" sz="1400" baseline="0" dirty="0"/>
                        <a:t> known side effects, contraindications</a:t>
                      </a:r>
                      <a:endParaRPr lang="en-US" sz="1400" b="0" dirty="0"/>
                    </a:p>
                  </a:txBody>
                  <a:tcPr/>
                </a:tc>
                <a:extLst>
                  <a:ext uri="{0D108BD9-81ED-4DB2-BD59-A6C34878D82A}">
                    <a16:rowId xmlns:a16="http://schemas.microsoft.com/office/drawing/2014/main" val="10002"/>
                  </a:ext>
                </a:extLst>
              </a:tr>
              <a:tr h="720080">
                <a:tc>
                  <a:txBody>
                    <a:bodyPr/>
                    <a:lstStyle/>
                    <a:p>
                      <a:r>
                        <a:rPr lang="en-US" sz="1200" dirty="0"/>
                        <a:t>FSS (HSN)2016 - 6(3)(iii)(h)</a:t>
                      </a:r>
                    </a:p>
                    <a:p>
                      <a:r>
                        <a:rPr lang="en-US" sz="1200" dirty="0"/>
                        <a:t>FSS(HSN)</a:t>
                      </a:r>
                      <a:r>
                        <a:rPr lang="en-US" sz="1200" baseline="0" dirty="0"/>
                        <a:t> 2016- 7(4)(III)(</a:t>
                      </a:r>
                      <a:r>
                        <a:rPr lang="en-US" sz="1200" baseline="0" dirty="0" err="1"/>
                        <a:t>i</a:t>
                      </a:r>
                      <a:r>
                        <a:rPr lang="en-US" sz="1200" baseline="0" dirty="0"/>
                        <a:t>)</a:t>
                      </a:r>
                      <a:endParaRPr lang="en-US" sz="1200" b="0" dirty="0"/>
                    </a:p>
                  </a:txBody>
                  <a:tcPr/>
                </a:tc>
                <a:tc>
                  <a:txBody>
                    <a:bodyPr/>
                    <a:lstStyle/>
                    <a:p>
                      <a:r>
                        <a:rPr lang="en-US" sz="1400" dirty="0"/>
                        <a:t>keep out of reach of children</a:t>
                      </a:r>
                      <a:endParaRPr lang="en-US" sz="1400" b="0" dirty="0"/>
                    </a:p>
                  </a:txBody>
                  <a:tcPr/>
                </a:tc>
                <a:extLst>
                  <a:ext uri="{0D108BD9-81ED-4DB2-BD59-A6C34878D82A}">
                    <a16:rowId xmlns:a16="http://schemas.microsoft.com/office/drawing/2014/main" val="10003"/>
                  </a:ext>
                </a:extLst>
              </a:tr>
            </a:tbl>
          </a:graphicData>
        </a:graphic>
      </p:graphicFrame>
      <p:sp>
        <p:nvSpPr>
          <p:cNvPr id="38" name="TextBox 37"/>
          <p:cNvSpPr txBox="1"/>
          <p:nvPr/>
        </p:nvSpPr>
        <p:spPr>
          <a:xfrm>
            <a:off x="683568" y="1717536"/>
            <a:ext cx="5641147" cy="769441"/>
          </a:xfrm>
          <a:prstGeom prst="rect">
            <a:avLst/>
          </a:prstGeom>
          <a:solidFill>
            <a:srgbClr val="FFFFFF"/>
          </a:solidFill>
          <a:ln>
            <a:solidFill>
              <a:srgbClr val="FFFFFF"/>
            </a:solidFill>
          </a:ln>
        </p:spPr>
        <p:txBody>
          <a:bodyPr wrap="square" rtlCol="0">
            <a:spAutoFit/>
          </a:bodyPr>
          <a:lstStyle/>
          <a:p>
            <a:r>
              <a:rPr lang="en-IN" sz="2400" b="1" dirty="0"/>
              <a:t>7.9.4    Consumer Awareness</a:t>
            </a:r>
            <a:endParaRPr lang="en-IN" sz="2400" dirty="0"/>
          </a:p>
          <a:p>
            <a:r>
              <a:rPr lang="en-GB"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Roboto Light"/>
              </a:rPr>
              <a:t>7.9.4.3  </a:t>
            </a: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Specific  Category  Advisories </a:t>
            </a:r>
          </a:p>
        </p:txBody>
      </p:sp>
      <p:pic>
        <p:nvPicPr>
          <p:cNvPr id="6" name="Picture 5"/>
          <p:cNvPicPr>
            <a:picLocks noChangeAspect="1"/>
          </p:cNvPicPr>
          <p:nvPr/>
        </p:nvPicPr>
        <p:blipFill>
          <a:blip r:embed="rId3" cstate="print"/>
          <a:stretch>
            <a:fillRect/>
          </a:stretch>
        </p:blipFill>
        <p:spPr>
          <a:xfrm>
            <a:off x="5292080" y="2420888"/>
            <a:ext cx="3098308" cy="3345862"/>
          </a:xfrm>
          <a:prstGeom prst="rect">
            <a:avLst/>
          </a:prstGeom>
        </p:spPr>
      </p:pic>
      <p:sp>
        <p:nvSpPr>
          <p:cNvPr id="2" name="Rounded Rectangle 1"/>
          <p:cNvSpPr/>
          <p:nvPr/>
        </p:nvSpPr>
        <p:spPr>
          <a:xfrm>
            <a:off x="5634979" y="3250621"/>
            <a:ext cx="2463791" cy="208844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nSpc>
                <a:spcPct val="140000"/>
              </a:lnSpc>
            </a:pPr>
            <a:r>
              <a:rPr lang="en-US" sz="1400" b="1" dirty="0">
                <a:solidFill>
                  <a:schemeClr val="tx1"/>
                </a:solidFill>
              </a:rPr>
              <a:t>NOT FOR MEDICINAL USE</a:t>
            </a:r>
          </a:p>
          <a:p>
            <a:pPr>
              <a:lnSpc>
                <a:spcPct val="50000"/>
              </a:lnSpc>
            </a:pPr>
            <a:endParaRPr lang="en-US" sz="1400" b="1" dirty="0">
              <a:solidFill>
                <a:schemeClr val="tx1"/>
              </a:solidFill>
            </a:endParaRPr>
          </a:p>
          <a:p>
            <a:pPr>
              <a:lnSpc>
                <a:spcPct val="140000"/>
              </a:lnSpc>
            </a:pPr>
            <a:r>
              <a:rPr lang="en-US" sz="1400" b="1" dirty="0">
                <a:solidFill>
                  <a:schemeClr val="tx1"/>
                </a:solidFill>
              </a:rPr>
              <a:t>Keep out of reach of children</a:t>
            </a:r>
          </a:p>
          <a:p>
            <a:pPr>
              <a:lnSpc>
                <a:spcPct val="50000"/>
              </a:lnSpc>
            </a:pPr>
            <a:endParaRPr lang="en-US" sz="1400" b="1" dirty="0">
              <a:solidFill>
                <a:schemeClr val="tx1"/>
              </a:solidFill>
            </a:endParaRPr>
          </a:p>
          <a:p>
            <a:r>
              <a:rPr lang="en-US" sz="1400" b="1" dirty="0">
                <a:solidFill>
                  <a:schemeClr val="tx1"/>
                </a:solidFill>
              </a:rPr>
              <a:t>Consult your doctor if</a:t>
            </a:r>
          </a:p>
          <a:p>
            <a:r>
              <a:rPr lang="en-US" sz="1400" b="1" dirty="0">
                <a:solidFill>
                  <a:schemeClr val="tx1"/>
                </a:solidFill>
              </a:rPr>
              <a:t>pregnant or nursing</a:t>
            </a:r>
          </a:p>
        </p:txBody>
      </p:sp>
      <p:sp>
        <p:nvSpPr>
          <p:cNvPr id="4" name="Slide Number Placeholder 3"/>
          <p:cNvSpPr>
            <a:spLocks noGrp="1"/>
          </p:cNvSpPr>
          <p:nvPr>
            <p:ph type="sldNum" sz="quarter" idx="12"/>
          </p:nvPr>
        </p:nvSpPr>
        <p:spPr/>
        <p:txBody>
          <a:bodyPr/>
          <a:lstStyle/>
          <a:p>
            <a:fld id="{9B441236-4707-B342-88D0-23B2CF2BA6BC}" type="slidenum">
              <a:rPr lang="en-US" smtClean="0"/>
              <a:pPr/>
              <a:t>239</a:t>
            </a:fld>
            <a:endParaRPr lang="en-US"/>
          </a:p>
        </p:txBody>
      </p:sp>
      <p:sp>
        <p:nvSpPr>
          <p:cNvPr id="12" name="Rectangle 11"/>
          <p:cNvSpPr/>
          <p:nvPr/>
        </p:nvSpPr>
        <p:spPr>
          <a:xfrm>
            <a:off x="467544" y="664392"/>
            <a:ext cx="8208912" cy="738664"/>
          </a:xfrm>
          <a:prstGeom prst="rect">
            <a:avLst/>
          </a:prstGeom>
          <a:noFill/>
          <a:scene3d>
            <a:camera prst="orthographicFront"/>
            <a:lightRig rig="threePt" dir="t"/>
          </a:scene3d>
          <a:sp3d>
            <a:bevelT w="114300" prst="artDeco"/>
          </a:sp3d>
        </p:spPr>
        <p:txBody>
          <a:bodyPr wrap="square">
            <a:spAutoFit/>
          </a:bodyPr>
          <a:lstStyle/>
          <a:p>
            <a:pPr algn="ctr"/>
            <a:r>
              <a:rPr lang="en-US" sz="2100" b="1" dirty="0">
                <a:latin typeface="Arial Black" panose="020B0A04020102020204" pitchFamily="34" charset="0"/>
              </a:rPr>
              <a:t>7.0  Support Services  </a:t>
            </a:r>
            <a:br>
              <a:rPr lang="en-US" sz="2100" b="1" dirty="0">
                <a:latin typeface="Arial Black" panose="020B0A04020102020204" pitchFamily="34" charset="0"/>
              </a:rPr>
            </a:br>
            <a:r>
              <a:rPr lang="en-US" sz="2100" b="1" dirty="0">
                <a:latin typeface="Arial Black" panose="020B0A04020102020204" pitchFamily="34" charset="0"/>
              </a:rPr>
              <a:t>7.9  Product Information &amp; Consumer Awareness</a:t>
            </a:r>
            <a:endParaRPr lang="en-IN" sz="2100" dirty="0">
              <a:latin typeface="Arial Black" panose="020B0A04020102020204" pitchFamily="34" charset="0"/>
            </a:endParaRPr>
          </a:p>
        </p:txBody>
      </p:sp>
      <p:sp>
        <p:nvSpPr>
          <p:cNvPr id="10" name="Rounded Rectangle 9"/>
          <p:cNvSpPr/>
          <p:nvPr/>
        </p:nvSpPr>
        <p:spPr>
          <a:xfrm>
            <a:off x="539552" y="1556792"/>
            <a:ext cx="8147248" cy="4799558"/>
          </a:xfrm>
          <a:prstGeom prst="roundRect">
            <a:avLst>
              <a:gd name="adj" fmla="val 7141"/>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2751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Content Placeholder 10" descr="UntitledV ZXDV.png"/>
          <p:cNvPicPr>
            <a:picLocks noGrp="1" noChangeAspect="1"/>
          </p:cNvPicPr>
          <p:nvPr>
            <p:ph idx="1"/>
          </p:nvPr>
        </p:nvPicPr>
        <p:blipFill>
          <a:blip r:embed="rId3" cstate="print"/>
          <a:srcRect/>
          <a:stretch>
            <a:fillRect/>
          </a:stretch>
        </p:blipFill>
        <p:spPr>
          <a:xfrm>
            <a:off x="538364" y="2841783"/>
            <a:ext cx="2297940" cy="3503368"/>
          </a:xfrm>
          <a:effectLst>
            <a:outerShdw blurRad="190500" algn="tl" rotWithShape="0">
              <a:srgbClr val="000000">
                <a:alpha val="70000"/>
              </a:srgbClr>
            </a:outerShdw>
          </a:effectLst>
        </p:spPr>
      </p:pic>
      <p:pic>
        <p:nvPicPr>
          <p:cNvPr id="15364" name="Picture 5" descr="IMG_7209.JPG"/>
          <p:cNvPicPr>
            <a:picLocks noChangeAspect="1"/>
          </p:cNvPicPr>
          <p:nvPr/>
        </p:nvPicPr>
        <p:blipFill>
          <a:blip r:embed="rId4" cstate="print"/>
          <a:srcRect/>
          <a:stretch>
            <a:fillRect/>
          </a:stretch>
        </p:blipFill>
        <p:spPr bwMode="auto">
          <a:xfrm>
            <a:off x="6326941" y="2841783"/>
            <a:ext cx="2511586" cy="3477345"/>
          </a:xfrm>
          <a:prstGeom prst="rect">
            <a:avLst/>
          </a:prstGeom>
          <a:ln w="38100">
            <a:solidFill>
              <a:schemeClr val="bg1"/>
            </a:solidFill>
          </a:ln>
          <a:effectLst>
            <a:outerShdw blurRad="190500" algn="tl" rotWithShape="0">
              <a:srgbClr val="000000">
                <a:alpha val="70000"/>
              </a:srgbClr>
            </a:outerShdw>
          </a:effectLst>
        </p:spPr>
      </p:pic>
      <p:sp>
        <p:nvSpPr>
          <p:cNvPr id="15365" name="Rectangle 6"/>
          <p:cNvSpPr>
            <a:spLocks noChangeArrowheads="1"/>
          </p:cNvSpPr>
          <p:nvPr/>
        </p:nvSpPr>
        <p:spPr bwMode="auto">
          <a:xfrm>
            <a:off x="538364" y="2329153"/>
            <a:ext cx="2275320" cy="400110"/>
          </a:xfrm>
          <a:prstGeom prst="rect">
            <a:avLst/>
          </a:prstGeom>
          <a:noFill/>
          <a:ln w="9525">
            <a:noFill/>
            <a:miter lim="800000"/>
            <a:headEnd/>
            <a:tailEnd/>
          </a:ln>
        </p:spPr>
        <p:txBody>
          <a:bodyPr wrap="square">
            <a:spAutoFit/>
          </a:bodyPr>
          <a:lstStyle/>
          <a:p>
            <a:pPr algn="ctr"/>
            <a:r>
              <a:rPr lang="en-IN" sz="2000" b="1" dirty="0"/>
              <a:t>Repaired Floor </a:t>
            </a:r>
          </a:p>
        </p:txBody>
      </p:sp>
      <p:pic>
        <p:nvPicPr>
          <p:cNvPr id="15366" name="Picture 2" descr="C:\Users\Lenovo\Desktop\catring manual2\images 2\Check-mark-clip-art-at-vector-clip-art-2.png"/>
          <p:cNvPicPr>
            <a:picLocks noChangeAspect="1" noChangeArrowheads="1"/>
          </p:cNvPicPr>
          <p:nvPr/>
        </p:nvPicPr>
        <p:blipFill>
          <a:blip r:embed="rId5" cstate="print"/>
          <a:srcRect/>
          <a:stretch>
            <a:fillRect/>
          </a:stretch>
        </p:blipFill>
        <p:spPr bwMode="auto">
          <a:xfrm>
            <a:off x="229253" y="2653950"/>
            <a:ext cx="807251" cy="747593"/>
          </a:xfrm>
          <a:prstGeom prst="rect">
            <a:avLst/>
          </a:prstGeom>
          <a:noFill/>
          <a:ln w="9525">
            <a:noFill/>
            <a:miter lim="800000"/>
            <a:headEnd/>
            <a:tailEnd/>
          </a:ln>
        </p:spPr>
      </p:pic>
      <p:sp>
        <p:nvSpPr>
          <p:cNvPr id="15367" name="Rectangle 9"/>
          <p:cNvSpPr>
            <a:spLocks noChangeArrowheads="1"/>
          </p:cNvSpPr>
          <p:nvPr/>
        </p:nvSpPr>
        <p:spPr bwMode="auto">
          <a:xfrm>
            <a:off x="6437004" y="2135797"/>
            <a:ext cx="2291460" cy="646331"/>
          </a:xfrm>
          <a:prstGeom prst="rect">
            <a:avLst/>
          </a:prstGeom>
          <a:noFill/>
          <a:ln w="9525">
            <a:noFill/>
            <a:miter lim="800000"/>
            <a:headEnd/>
            <a:tailEnd/>
          </a:ln>
        </p:spPr>
        <p:txBody>
          <a:bodyPr wrap="none">
            <a:spAutoFit/>
          </a:bodyPr>
          <a:lstStyle/>
          <a:p>
            <a:pPr algn="ctr"/>
            <a:r>
              <a:rPr lang="en-IN" b="1" dirty="0"/>
              <a:t>Floor with drainage of</a:t>
            </a:r>
          </a:p>
          <a:p>
            <a:pPr algn="ctr"/>
            <a:r>
              <a:rPr lang="en-IN" b="1" dirty="0"/>
              <a:t> appropriate slope</a:t>
            </a:r>
          </a:p>
        </p:txBody>
      </p:sp>
      <p:pic>
        <p:nvPicPr>
          <p:cNvPr id="15368" name="Picture 11" descr="UntitledV ZXDV - Copy.png"/>
          <p:cNvPicPr>
            <a:picLocks noChangeAspect="1"/>
          </p:cNvPicPr>
          <p:nvPr/>
        </p:nvPicPr>
        <p:blipFill>
          <a:blip r:embed="rId6" cstate="print"/>
          <a:srcRect/>
          <a:stretch>
            <a:fillRect/>
          </a:stretch>
        </p:blipFill>
        <p:spPr bwMode="auto">
          <a:xfrm>
            <a:off x="3386334" y="2824263"/>
            <a:ext cx="2371331" cy="3520888"/>
          </a:xfrm>
          <a:prstGeom prst="rect">
            <a:avLst/>
          </a:prstGeom>
          <a:ln>
            <a:noFill/>
          </a:ln>
          <a:effectLst>
            <a:outerShdw blurRad="190500" algn="tl" rotWithShape="0">
              <a:srgbClr val="000000">
                <a:alpha val="70000"/>
              </a:srgbClr>
            </a:outerShdw>
          </a:effectLst>
        </p:spPr>
      </p:pic>
      <p:pic>
        <p:nvPicPr>
          <p:cNvPr id="15369" name="Picture 3" descr="C:\Users\Lenovo\Desktop\catring manual2\images 2\12065738771352376078Arnoud999_Right_or_wrong_5.svg.hi.png"/>
          <p:cNvPicPr>
            <a:picLocks noChangeAspect="1" noChangeArrowheads="1"/>
          </p:cNvPicPr>
          <p:nvPr/>
        </p:nvPicPr>
        <p:blipFill>
          <a:blip r:embed="rId7" cstate="print"/>
          <a:srcRect/>
          <a:stretch>
            <a:fillRect/>
          </a:stretch>
        </p:blipFill>
        <p:spPr bwMode="auto">
          <a:xfrm>
            <a:off x="3330565" y="2729508"/>
            <a:ext cx="685800" cy="685800"/>
          </a:xfrm>
          <a:prstGeom prst="rect">
            <a:avLst/>
          </a:prstGeom>
          <a:noFill/>
          <a:ln w="9525">
            <a:noFill/>
            <a:miter lim="800000"/>
            <a:headEnd/>
            <a:tailEnd/>
          </a:ln>
        </p:spPr>
      </p:pic>
      <p:sp>
        <p:nvSpPr>
          <p:cNvPr id="11" name="Title 1">
            <a:extLst>
              <a:ext uri="{FF2B5EF4-FFF2-40B4-BE49-F238E27FC236}">
                <a16:creationId xmlns:a16="http://schemas.microsoft.com/office/drawing/2014/main" id="{69E56D51-00E5-47D6-960E-F3C7734CA3F4}"/>
              </a:ext>
            </a:extLst>
          </p:cNvPr>
          <p:cNvSpPr txBox="1">
            <a:spLocks/>
          </p:cNvSpPr>
          <p:nvPr/>
        </p:nvSpPr>
        <p:spPr>
          <a:xfrm>
            <a:off x="205680" y="1318417"/>
            <a:ext cx="8686800" cy="781089"/>
          </a:xfrm>
          <a:prstGeom prst="rect">
            <a:avLst/>
          </a:prstGeom>
          <a:noFill/>
          <a:scene3d>
            <a:camera prst="orthographicFront"/>
            <a:lightRig rig="threePt" dir="t"/>
          </a:scene3d>
          <a:sp3d>
            <a:bevelT w="114300" prst="artDeco"/>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nSpc>
                <a:spcPct val="120000"/>
              </a:lnSpc>
              <a:defRPr/>
            </a:pPr>
            <a:r>
              <a:rPr lang="en-IN" sz="21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br>
              <a:rPr lang="en-IN" sz="21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IN" sz="21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IN" sz="21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 Location, Layout &amp; Facilities</a:t>
            </a:r>
            <a:br>
              <a:rPr lang="en-IN" sz="21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IN" sz="2100" b="1" dirty="0">
                <a:solidFill>
                  <a:schemeClr val="accent3">
                    <a:lumMod val="50000"/>
                  </a:schemeClr>
                </a:solidFill>
                <a:latin typeface="Arial" panose="020B0604020202020204" pitchFamily="34" charset="0"/>
                <a:cs typeface="Arial" panose="020B0604020202020204" pitchFamily="34" charset="0"/>
              </a:rPr>
              <a:t>1.2 Layout &amp; Building Design </a:t>
            </a:r>
            <a:br>
              <a:rPr lang="en-US" sz="2100" dirty="0">
                <a:latin typeface="Arial" panose="020B0604020202020204" pitchFamily="34" charset="0"/>
                <a:cs typeface="Arial" panose="020B0604020202020204" pitchFamily="34" charset="0"/>
              </a:rPr>
            </a:br>
            <a:r>
              <a:rPr lang="en-IN" sz="2100" b="1" u="sng" dirty="0">
                <a:latin typeface="Arial" panose="020B0604020202020204" pitchFamily="34" charset="0"/>
                <a:cs typeface="Arial" panose="020B0604020202020204" pitchFamily="34" charset="0"/>
              </a:rPr>
              <a:t> </a:t>
            </a:r>
            <a:br>
              <a:rPr lang="en-IN" sz="2100" b="1" u="sng" dirty="0">
                <a:latin typeface="Arial" panose="020B0604020202020204" pitchFamily="34" charset="0"/>
                <a:cs typeface="Arial" panose="020B0604020202020204" pitchFamily="34" charset="0"/>
              </a:rPr>
            </a:br>
            <a:endParaRPr lang="en-IN" sz="21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BE2412B8-9ECE-40A4-9402-DF6152856802}" type="slidenum">
              <a:rPr lang="en-IN" smtClean="0"/>
              <a:pPr/>
              <a:t>24</a:t>
            </a:fld>
            <a:endParaRPr lang="en-IN" dirty="0"/>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5526293" y="3017421"/>
            <a:ext cx="2349500" cy="369332"/>
          </a:xfrm>
          <a:prstGeom prst="rect">
            <a:avLst/>
          </a:prstGeom>
          <a:noFill/>
        </p:spPr>
        <p:txBody>
          <a:bodyPr wrap="square" rtlCol="0">
            <a:spAutoFit/>
          </a:bodyPr>
          <a:lstStyle/>
          <a:p>
            <a:r>
              <a:rPr lang="en-US" dirty="0"/>
              <a:t> </a:t>
            </a:r>
          </a:p>
        </p:txBody>
      </p:sp>
      <p:graphicFrame>
        <p:nvGraphicFramePr>
          <p:cNvPr id="37" name="Table 36"/>
          <p:cNvGraphicFramePr>
            <a:graphicFrameLocks noGrp="1"/>
          </p:cNvGraphicFramePr>
          <p:nvPr>
            <p:extLst>
              <p:ext uri="{D42A27DB-BD31-4B8C-83A1-F6EECF244321}">
                <p14:modId xmlns:p14="http://schemas.microsoft.com/office/powerpoint/2010/main" val="990292962"/>
              </p:ext>
            </p:extLst>
          </p:nvPr>
        </p:nvGraphicFramePr>
        <p:xfrm>
          <a:off x="755661" y="4730649"/>
          <a:ext cx="4216399" cy="1397420"/>
        </p:xfrm>
        <a:graphic>
          <a:graphicData uri="http://schemas.openxmlformats.org/drawingml/2006/table">
            <a:tbl>
              <a:tblPr firstRow="1" bandRow="1">
                <a:tableStyleId>{16D9F66E-5EB9-4882-86FB-DCBF35E3C3E4}</a:tableStyleId>
              </a:tblPr>
              <a:tblGrid>
                <a:gridCol w="1587499">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tblGrid>
              <a:tr h="361100">
                <a:tc>
                  <a:txBody>
                    <a:bodyPr/>
                    <a:lstStyle/>
                    <a:p>
                      <a:r>
                        <a:rPr lang="en-US" sz="1400" dirty="0"/>
                        <a:t>Regulation No.</a:t>
                      </a:r>
                      <a:endParaRPr lang="en-US" sz="1400" b="1" dirty="0">
                        <a:solidFill>
                          <a:schemeClr val="tx1"/>
                        </a:solidFill>
                      </a:endParaRPr>
                    </a:p>
                  </a:txBody>
                  <a:tcPr>
                    <a:solidFill>
                      <a:schemeClr val="bg1"/>
                    </a:solidFill>
                  </a:tcPr>
                </a:tc>
                <a:tc>
                  <a:txBody>
                    <a:bodyPr/>
                    <a:lstStyle/>
                    <a:p>
                      <a:r>
                        <a:rPr lang="en-US" sz="1400" dirty="0"/>
                        <a:t>Requirement</a:t>
                      </a:r>
                      <a:endParaRPr lang="en-US" sz="1400" b="1" dirty="0">
                        <a:solidFill>
                          <a:schemeClr val="tx1"/>
                        </a:solidFill>
                      </a:endParaRPr>
                    </a:p>
                  </a:txBody>
                  <a:tcPr>
                    <a:solidFill>
                      <a:schemeClr val="bg1"/>
                    </a:solidFill>
                  </a:tcPr>
                </a:tc>
                <a:extLst>
                  <a:ext uri="{0D108BD9-81ED-4DB2-BD59-A6C34878D82A}">
                    <a16:rowId xmlns:a16="http://schemas.microsoft.com/office/drawing/2014/main" val="10000"/>
                  </a:ext>
                </a:extLst>
              </a:tr>
              <a:tr h="11853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a:t>FSS (HSN)2016 - 6(3)(iii)(f)</a:t>
                      </a:r>
                    </a:p>
                  </a:txBody>
                  <a:tcPr>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a:t>not be used as</a:t>
                      </a:r>
                      <a:r>
                        <a:rPr lang="en-US" sz="1400" b="0" baseline="0" dirty="0"/>
                        <a:t> a substitute of a varied diet</a:t>
                      </a:r>
                      <a:endParaRPr lang="en-US" sz="1400" b="0" dirty="0"/>
                    </a:p>
                  </a:txBody>
                  <a:tcPr>
                    <a:solidFill>
                      <a:schemeClr val="bg1"/>
                    </a:solidFill>
                  </a:tcPr>
                </a:tc>
                <a:extLst>
                  <a:ext uri="{0D108BD9-81ED-4DB2-BD59-A6C34878D82A}">
                    <a16:rowId xmlns:a16="http://schemas.microsoft.com/office/drawing/2014/main" val="10001"/>
                  </a:ext>
                </a:extLst>
              </a:tr>
              <a:tr h="149012">
                <a:tc gridSpan="2">
                  <a:txBody>
                    <a:bodyPr/>
                    <a:lstStyle/>
                    <a:p>
                      <a:r>
                        <a:rPr lang="en-US" sz="1400" b="0" dirty="0">
                          <a:solidFill>
                            <a:srgbClr val="000000"/>
                          </a:solidFill>
                        </a:rPr>
                        <a:t>* This</a:t>
                      </a:r>
                      <a:r>
                        <a:rPr lang="en-US" sz="1400" b="0" baseline="0" dirty="0">
                          <a:solidFill>
                            <a:srgbClr val="000000"/>
                          </a:solidFill>
                        </a:rPr>
                        <a:t> statement is not required for products marked “ Nutraceuticals”</a:t>
                      </a:r>
                      <a:endParaRPr lang="en-US" sz="1400" b="0" dirty="0">
                        <a:solidFill>
                          <a:srgbClr val="000000"/>
                        </a:solidFill>
                      </a:endParaRPr>
                    </a:p>
                  </a:txBody>
                  <a:tcPr>
                    <a:solidFill>
                      <a:schemeClr val="accent4">
                        <a:lumMod val="60000"/>
                        <a:lumOff val="40000"/>
                      </a:schemeClr>
                    </a:solidFill>
                  </a:tcPr>
                </a:tc>
                <a:tc hMerge="1">
                  <a:txBody>
                    <a:bodyPr/>
                    <a:lstStyle/>
                    <a:p>
                      <a:endParaRPr lang="en-US" sz="1400" b="0" dirty="0"/>
                    </a:p>
                  </a:txBody>
                  <a:tcPr>
                    <a:solidFill>
                      <a:schemeClr val="bg1"/>
                    </a:solidFill>
                  </a:tcPr>
                </a:tc>
                <a:extLst>
                  <a:ext uri="{0D108BD9-81ED-4DB2-BD59-A6C34878D82A}">
                    <a16:rowId xmlns:a16="http://schemas.microsoft.com/office/drawing/2014/main" val="10002"/>
                  </a:ext>
                </a:extLst>
              </a:tr>
            </a:tbl>
          </a:graphicData>
        </a:graphic>
      </p:graphicFrame>
      <p:pic>
        <p:nvPicPr>
          <p:cNvPr id="12" name="Picture 11"/>
          <p:cNvPicPr>
            <a:picLocks noChangeAspect="1"/>
          </p:cNvPicPr>
          <p:nvPr/>
        </p:nvPicPr>
        <p:blipFill>
          <a:blip r:embed="rId3" cstate="print"/>
          <a:stretch>
            <a:fillRect/>
          </a:stretch>
        </p:blipFill>
        <p:spPr>
          <a:xfrm>
            <a:off x="5246903" y="2283640"/>
            <a:ext cx="3098308" cy="3345862"/>
          </a:xfrm>
          <a:prstGeom prst="rect">
            <a:avLst/>
          </a:prstGeom>
        </p:spPr>
      </p:pic>
      <p:sp>
        <p:nvSpPr>
          <p:cNvPr id="13" name="Rounded Rectangle 12"/>
          <p:cNvSpPr/>
          <p:nvPr/>
        </p:nvSpPr>
        <p:spPr>
          <a:xfrm>
            <a:off x="5589803" y="3164173"/>
            <a:ext cx="2463791" cy="208844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en-US" b="1" dirty="0">
                <a:solidFill>
                  <a:schemeClr val="accent3">
                    <a:lumMod val="75000"/>
                  </a:schemeClr>
                </a:solidFill>
              </a:rPr>
              <a:t>This product is not to be used as a substitute of a varied diet</a:t>
            </a:r>
          </a:p>
        </p:txBody>
      </p:sp>
      <p:sp>
        <p:nvSpPr>
          <p:cNvPr id="15" name="TextBox 14"/>
          <p:cNvSpPr txBox="1"/>
          <p:nvPr/>
        </p:nvSpPr>
        <p:spPr>
          <a:xfrm>
            <a:off x="663167" y="1708701"/>
            <a:ext cx="4456357" cy="769441"/>
          </a:xfrm>
          <a:prstGeom prst="rect">
            <a:avLst/>
          </a:prstGeom>
          <a:solidFill>
            <a:srgbClr val="FFFFFF"/>
          </a:solidFill>
          <a:ln>
            <a:solidFill>
              <a:srgbClr val="FFFFFF"/>
            </a:solidFill>
          </a:ln>
        </p:spPr>
        <p:txBody>
          <a:bodyPr wrap="square" rtlCol="0">
            <a:spAutoFit/>
          </a:bodyPr>
          <a:lstStyle/>
          <a:p>
            <a:r>
              <a:rPr lang="en-IN" sz="2400" b="1" dirty="0"/>
              <a:t>7.9.4    Consumer Awareness</a:t>
            </a:r>
            <a:endParaRPr lang="en-IN" sz="2400" dirty="0"/>
          </a:p>
          <a:p>
            <a:r>
              <a:rPr lang="en-GB"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Roboto Light"/>
              </a:rPr>
              <a:t>7.9.4.3  </a:t>
            </a: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Specific  Category  Advisories </a:t>
            </a:r>
          </a:p>
        </p:txBody>
      </p:sp>
      <p:sp>
        <p:nvSpPr>
          <p:cNvPr id="3" name="Slide Number Placeholder 2"/>
          <p:cNvSpPr>
            <a:spLocks noGrp="1"/>
          </p:cNvSpPr>
          <p:nvPr>
            <p:ph type="sldNum" sz="quarter" idx="12"/>
          </p:nvPr>
        </p:nvSpPr>
        <p:spPr/>
        <p:txBody>
          <a:bodyPr/>
          <a:lstStyle/>
          <a:p>
            <a:fld id="{9B441236-4707-B342-88D0-23B2CF2BA6BC}" type="slidenum">
              <a:rPr lang="en-US" smtClean="0"/>
              <a:pPr/>
              <a:t>240</a:t>
            </a:fld>
            <a:endParaRPr lang="en-US"/>
          </a:p>
        </p:txBody>
      </p:sp>
      <p:sp>
        <p:nvSpPr>
          <p:cNvPr id="14" name="Rectangle 13"/>
          <p:cNvSpPr/>
          <p:nvPr/>
        </p:nvSpPr>
        <p:spPr>
          <a:xfrm>
            <a:off x="395536" y="679249"/>
            <a:ext cx="8352928" cy="738664"/>
          </a:xfrm>
          <a:prstGeom prst="rect">
            <a:avLst/>
          </a:prstGeom>
          <a:noFill/>
          <a:scene3d>
            <a:camera prst="orthographicFront"/>
            <a:lightRig rig="threePt" dir="t"/>
          </a:scene3d>
          <a:sp3d>
            <a:bevelT w="114300" prst="artDeco"/>
          </a:sp3d>
        </p:spPr>
        <p:txBody>
          <a:bodyPr wrap="square">
            <a:spAutoFit/>
          </a:bodyPr>
          <a:lstStyle/>
          <a:p>
            <a:pPr algn="ctr"/>
            <a:r>
              <a:rPr lang="en-US" sz="2100" b="1" dirty="0">
                <a:latin typeface="Arial Black" panose="020B0A04020102020204" pitchFamily="34" charset="0"/>
              </a:rPr>
              <a:t>7.0  Support Services  </a:t>
            </a:r>
            <a:br>
              <a:rPr lang="en-US" sz="2100" b="1" dirty="0">
                <a:latin typeface="Arial Black" panose="020B0A04020102020204" pitchFamily="34" charset="0"/>
              </a:rPr>
            </a:br>
            <a:r>
              <a:rPr lang="en-US" sz="2100" b="1" dirty="0">
                <a:latin typeface="Arial Black" panose="020B0A04020102020204" pitchFamily="34" charset="0"/>
              </a:rPr>
              <a:t>7.9  Product Information &amp; Consumer Awareness</a:t>
            </a:r>
            <a:endParaRPr lang="en-IN" sz="2100" dirty="0">
              <a:latin typeface="Arial Black" panose="020B0A04020102020204" pitchFamily="34" charset="0"/>
            </a:endParaRPr>
          </a:p>
        </p:txBody>
      </p:sp>
      <p:sp>
        <p:nvSpPr>
          <p:cNvPr id="11" name="Rounded Rectangle 10"/>
          <p:cNvSpPr/>
          <p:nvPr/>
        </p:nvSpPr>
        <p:spPr>
          <a:xfrm>
            <a:off x="539552" y="1556792"/>
            <a:ext cx="8147248" cy="4799558"/>
          </a:xfrm>
          <a:prstGeom prst="roundRect">
            <a:avLst>
              <a:gd name="adj" fmla="val 7141"/>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515370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660" y="548680"/>
            <a:ext cx="8229600" cy="864096"/>
          </a:xfrm>
          <a:noFill/>
          <a:scene3d>
            <a:camera prst="orthographicFront"/>
            <a:lightRig rig="threePt" dir="t"/>
          </a:scene3d>
          <a:sp3d>
            <a:bevelT w="114300" prst="artDeco"/>
          </a:sp3d>
        </p:spPr>
        <p:txBody>
          <a:bodyPr>
            <a:noAutofit/>
          </a:bodyPr>
          <a:lstStyle/>
          <a:p>
            <a:br>
              <a:rPr lang="en-US" sz="2100" b="1" dirty="0"/>
            </a:br>
            <a:r>
              <a:rPr lang="en-US" sz="2100" b="1" dirty="0"/>
              <a:t>7.0  Support Services </a:t>
            </a:r>
            <a:br>
              <a:rPr lang="en-US" sz="2100" b="1" dirty="0"/>
            </a:br>
            <a:r>
              <a:rPr lang="en-US" sz="2100" b="1" dirty="0"/>
              <a:t>7.9  Product Information &amp; Consumer Awareness</a:t>
            </a:r>
            <a:br>
              <a:rPr lang="en-IN" sz="2100" dirty="0"/>
            </a:br>
            <a:endParaRPr lang="en-IN" sz="2100" dirty="0"/>
          </a:p>
        </p:txBody>
      </p:sp>
      <p:sp>
        <p:nvSpPr>
          <p:cNvPr id="3" name="Content Placeholder 2"/>
          <p:cNvSpPr>
            <a:spLocks noGrp="1"/>
          </p:cNvSpPr>
          <p:nvPr>
            <p:ph idx="1"/>
          </p:nvPr>
        </p:nvSpPr>
        <p:spPr>
          <a:xfrm>
            <a:off x="457200" y="2404044"/>
            <a:ext cx="8229600" cy="3947951"/>
          </a:xfrm>
        </p:spPr>
        <p:txBody>
          <a:bodyPr>
            <a:normAutofit/>
          </a:bodyPr>
          <a:lstStyle/>
          <a:p>
            <a:pPr>
              <a:buNone/>
            </a:pPr>
            <a:r>
              <a:rPr lang="en-IN" sz="1800" b="1" u="sng" dirty="0"/>
              <a:t>7.9.5 Complaint Handling</a:t>
            </a:r>
            <a:endParaRPr lang="en-IN" sz="2000" b="1" u="sng" dirty="0"/>
          </a:p>
          <a:p>
            <a:pPr>
              <a:buNone/>
            </a:pPr>
            <a:endParaRPr lang="en-IN" sz="1400" u="sng" dirty="0"/>
          </a:p>
          <a:p>
            <a:pPr algn="just">
              <a:lnSpc>
                <a:spcPct val="120000"/>
              </a:lnSpc>
            </a:pPr>
            <a:r>
              <a:rPr lang="en-IN" sz="1600" dirty="0"/>
              <a:t>Establish system to handle product complaints </a:t>
            </a:r>
          </a:p>
          <a:p>
            <a:pPr algn="just">
              <a:lnSpc>
                <a:spcPct val="120000"/>
              </a:lnSpc>
            </a:pPr>
            <a:r>
              <a:rPr lang="en-IN" sz="1600" dirty="0"/>
              <a:t>Identify responsible individuals for receiving, evaluating, categorizing, investigating &amp; addressing complaints</a:t>
            </a:r>
          </a:p>
          <a:p>
            <a:pPr algn="just">
              <a:lnSpc>
                <a:spcPct val="120000"/>
              </a:lnSpc>
            </a:pPr>
            <a:r>
              <a:rPr lang="en-IN" sz="1600" dirty="0"/>
              <a:t>Complaint categorization w.r.t safety &amp; regulatory concerns, such as labelling </a:t>
            </a:r>
          </a:p>
          <a:p>
            <a:pPr algn="just">
              <a:lnSpc>
                <a:spcPct val="120000"/>
              </a:lnSpc>
            </a:pPr>
            <a:r>
              <a:rPr lang="en-IN" sz="1600" dirty="0"/>
              <a:t>Appropriate investigation by trained technical persons</a:t>
            </a:r>
          </a:p>
          <a:p>
            <a:pPr algn="just">
              <a:lnSpc>
                <a:spcPct val="120000"/>
              </a:lnSpc>
            </a:pPr>
            <a:r>
              <a:rPr lang="en-IN" sz="1600" dirty="0"/>
              <a:t>Documented procedures for customer complaint and AE (Adverse Event) investigation and response.</a:t>
            </a:r>
          </a:p>
          <a:p>
            <a:pPr algn="just">
              <a:lnSpc>
                <a:spcPct val="120000"/>
              </a:lnSpc>
            </a:pPr>
            <a:r>
              <a:rPr lang="en-IN" sz="1600" dirty="0"/>
              <a:t>Customer satisfaction record verification after appropriate actions implemented.</a:t>
            </a:r>
          </a:p>
          <a:p>
            <a:pPr algn="just">
              <a:lnSpc>
                <a:spcPct val="120000"/>
              </a:lnSpc>
            </a:pPr>
            <a:r>
              <a:rPr lang="en-IN" sz="1600" dirty="0"/>
              <a:t>Regular analysis of complaint data to reduce future customer complaints.</a:t>
            </a:r>
          </a:p>
        </p:txBody>
      </p:sp>
      <p:sp>
        <p:nvSpPr>
          <p:cNvPr id="4" name="Slide Number Placeholder 1">
            <a:extLst>
              <a:ext uri="{FF2B5EF4-FFF2-40B4-BE49-F238E27FC236}">
                <a16:creationId xmlns:a16="http://schemas.microsoft.com/office/drawing/2014/main" id="{D4FFE1D9-67C3-4D62-A055-C03F2163439F}"/>
              </a:ext>
            </a:extLst>
          </p:cNvPr>
          <p:cNvSpPr>
            <a:spLocks noGrp="1"/>
          </p:cNvSpPr>
          <p:nvPr>
            <p:ph type="sldNum" sz="quarter" idx="12"/>
          </p:nvPr>
        </p:nvSpPr>
        <p:spPr>
          <a:xfrm>
            <a:off x="3347864" y="6480908"/>
            <a:ext cx="2133600" cy="365125"/>
          </a:xfrm>
        </p:spPr>
        <p:txBody>
          <a:bodyPr/>
          <a:lstStyle/>
          <a:p>
            <a:fld id="{9B441236-4707-B342-88D0-23B2CF2BA6BC}" type="slidenum">
              <a:rPr lang="en-US" smtClean="0"/>
              <a:pPr/>
              <a:t>241</a:t>
            </a:fld>
            <a:endParaRPr lang="en-US"/>
          </a:p>
        </p:txBody>
      </p:sp>
      <p:pic>
        <p:nvPicPr>
          <p:cNvPr id="5" name="Picture 4">
            <a:extLst>
              <a:ext uri="{FF2B5EF4-FFF2-40B4-BE49-F238E27FC236}">
                <a16:creationId xmlns:a16="http://schemas.microsoft.com/office/drawing/2014/main" id="{4FF5656E-405A-4B6F-8CC8-4CA3831B2AE2}"/>
              </a:ext>
            </a:extLst>
          </p:cNvPr>
          <p:cNvPicPr>
            <a:picLocks noChangeAspect="1"/>
          </p:cNvPicPr>
          <p:nvPr/>
        </p:nvPicPr>
        <p:blipFill rotWithShape="1">
          <a:blip r:embed="rId2" cstate="print"/>
          <a:srcRect l="10606"/>
          <a:stretch/>
        </p:blipFill>
        <p:spPr>
          <a:xfrm>
            <a:off x="6029526" y="1844824"/>
            <a:ext cx="2644734" cy="1465138"/>
          </a:xfrm>
          <a:prstGeom prst="rect">
            <a:avLst/>
          </a:prstGeom>
        </p:spPr>
      </p:pic>
    </p:spTree>
    <p:extLst>
      <p:ext uri="{BB962C8B-B14F-4D97-AF65-F5344CB8AC3E}">
        <p14:creationId xmlns:p14="http://schemas.microsoft.com/office/powerpoint/2010/main" val="422676001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B705F0A-7DBF-4675-A8D7-F8CC95946FC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77577" y="1855721"/>
            <a:ext cx="3351246" cy="2481618"/>
          </a:xfrm>
          <a:prstGeom prst="rect">
            <a:avLst/>
          </a:prstGeom>
        </p:spPr>
      </p:pic>
      <p:sp>
        <p:nvSpPr>
          <p:cNvPr id="5" name="Title 1">
            <a:extLst>
              <a:ext uri="{FF2B5EF4-FFF2-40B4-BE49-F238E27FC236}">
                <a16:creationId xmlns:a16="http://schemas.microsoft.com/office/drawing/2014/main" id="{57E84C72-3D26-4163-8BDC-0FDEBBF6A156}"/>
              </a:ext>
            </a:extLst>
          </p:cNvPr>
          <p:cNvSpPr>
            <a:spLocks noGrp="1"/>
          </p:cNvSpPr>
          <p:nvPr>
            <p:ph type="title"/>
          </p:nvPr>
        </p:nvSpPr>
        <p:spPr>
          <a:xfrm>
            <a:off x="490727" y="1023885"/>
            <a:ext cx="8228805" cy="1063278"/>
          </a:xfrm>
          <a:noFill/>
          <a:scene3d>
            <a:camera prst="orthographicFront"/>
            <a:lightRig rig="threePt" dir="t"/>
          </a:scene3d>
          <a:sp3d>
            <a:bevelT w="114300" prst="artDeco"/>
          </a:sp3d>
        </p:spPr>
        <p:txBody>
          <a:bodyPr>
            <a:noAutofit/>
          </a:bodyPr>
          <a:lstStyle/>
          <a:p>
            <a:br>
              <a:rPr lang="en-US" sz="2100" b="1" dirty="0"/>
            </a:br>
            <a:r>
              <a:rPr lang="en-US" sz="2100" b="1" dirty="0"/>
              <a:t>7.0  Support Services </a:t>
            </a:r>
            <a:br>
              <a:rPr lang="en-US" sz="2100" b="1" dirty="0"/>
            </a:br>
            <a:r>
              <a:rPr lang="en-US" sz="2100" b="1" dirty="0"/>
              <a:t>7.9  Product Information &amp; Consumer Awareness</a:t>
            </a:r>
            <a:br>
              <a:rPr lang="en-US" sz="2100" b="1" dirty="0"/>
            </a:br>
            <a:r>
              <a:rPr lang="en-US" sz="2100" b="1" dirty="0"/>
              <a:t>Complaint handling </a:t>
            </a:r>
            <a:br>
              <a:rPr lang="en-IN" sz="2100" dirty="0"/>
            </a:br>
            <a:endParaRPr lang="en-IN" sz="2100" dirty="0"/>
          </a:p>
        </p:txBody>
      </p:sp>
      <p:sp>
        <p:nvSpPr>
          <p:cNvPr id="6" name="Slide Number Placeholder 1">
            <a:extLst>
              <a:ext uri="{FF2B5EF4-FFF2-40B4-BE49-F238E27FC236}">
                <a16:creationId xmlns:a16="http://schemas.microsoft.com/office/drawing/2014/main" id="{708E1BAF-05EF-4CA3-9023-1CB71F6B07E3}"/>
              </a:ext>
            </a:extLst>
          </p:cNvPr>
          <p:cNvSpPr>
            <a:spLocks noGrp="1"/>
          </p:cNvSpPr>
          <p:nvPr>
            <p:ph type="sldNum" sz="quarter" idx="12"/>
          </p:nvPr>
        </p:nvSpPr>
        <p:spPr>
          <a:xfrm>
            <a:off x="3505200" y="6414346"/>
            <a:ext cx="2133600" cy="365125"/>
          </a:xfrm>
        </p:spPr>
        <p:txBody>
          <a:bodyPr/>
          <a:lstStyle/>
          <a:p>
            <a:fld id="{9B441236-4707-B342-88D0-23B2CF2BA6BC}" type="slidenum">
              <a:rPr lang="en-US" smtClean="0"/>
              <a:pPr/>
              <a:t>242</a:t>
            </a:fld>
            <a:endParaRPr lang="en-US" dirty="0"/>
          </a:p>
        </p:txBody>
      </p:sp>
      <p:pic>
        <p:nvPicPr>
          <p:cNvPr id="2" name="Picture 1">
            <a:extLst>
              <a:ext uri="{FF2B5EF4-FFF2-40B4-BE49-F238E27FC236}">
                <a16:creationId xmlns:a16="http://schemas.microsoft.com/office/drawing/2014/main" id="{9E7D91E5-2218-43FF-B839-A81D06AA46D3}"/>
              </a:ext>
            </a:extLst>
          </p:cNvPr>
          <p:cNvPicPr>
            <a:picLocks noChangeAspect="1"/>
          </p:cNvPicPr>
          <p:nvPr/>
        </p:nvPicPr>
        <p:blipFill>
          <a:blip r:embed="rId3" cstate="print"/>
          <a:stretch>
            <a:fillRect/>
          </a:stretch>
        </p:blipFill>
        <p:spPr>
          <a:xfrm>
            <a:off x="4669949" y="4130633"/>
            <a:ext cx="3766501" cy="2034671"/>
          </a:xfrm>
          <a:prstGeom prst="rect">
            <a:avLst/>
          </a:prstGeom>
        </p:spPr>
      </p:pic>
      <p:pic>
        <p:nvPicPr>
          <p:cNvPr id="7" name="Picture 6">
            <a:extLst>
              <a:ext uri="{FF2B5EF4-FFF2-40B4-BE49-F238E27FC236}">
                <a16:creationId xmlns:a16="http://schemas.microsoft.com/office/drawing/2014/main" id="{7E2DAF90-EAB4-46EE-8CD4-4FFC738A9E93}"/>
              </a:ext>
            </a:extLst>
          </p:cNvPr>
          <p:cNvPicPr>
            <a:picLocks noChangeAspect="1"/>
          </p:cNvPicPr>
          <p:nvPr/>
        </p:nvPicPr>
        <p:blipFill>
          <a:blip r:embed="rId4" cstate="print"/>
          <a:stretch>
            <a:fillRect/>
          </a:stretch>
        </p:blipFill>
        <p:spPr>
          <a:xfrm>
            <a:off x="363462" y="2107878"/>
            <a:ext cx="3780140" cy="4057426"/>
          </a:xfrm>
          <a:prstGeom prst="rect">
            <a:avLst/>
          </a:prstGeom>
        </p:spPr>
      </p:pic>
    </p:spTree>
    <p:extLst>
      <p:ext uri="{BB962C8B-B14F-4D97-AF65-F5344CB8AC3E}">
        <p14:creationId xmlns:p14="http://schemas.microsoft.com/office/powerpoint/2010/main" val="267471964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B441236-4707-B342-88D0-23B2CF2BA6BC}" type="slidenum">
              <a:rPr lang="en-US" smtClean="0"/>
              <a:pPr/>
              <a:t>243</a:t>
            </a:fld>
            <a:endParaRPr lang="en-US"/>
          </a:p>
        </p:txBody>
      </p:sp>
      <p:pic>
        <p:nvPicPr>
          <p:cNvPr id="3" name="Picture 2"/>
          <p:cNvPicPr>
            <a:picLocks noChangeAspect="1"/>
          </p:cNvPicPr>
          <p:nvPr/>
        </p:nvPicPr>
        <p:blipFill>
          <a:blip r:embed="rId2" cstate="print"/>
          <a:stretch>
            <a:fillRect/>
          </a:stretch>
        </p:blipFill>
        <p:spPr>
          <a:xfrm>
            <a:off x="5227571" y="2209380"/>
            <a:ext cx="3232861" cy="3250120"/>
          </a:xfrm>
          <a:prstGeom prst="rect">
            <a:avLst/>
          </a:prstGeom>
        </p:spPr>
      </p:pic>
      <p:sp>
        <p:nvSpPr>
          <p:cNvPr id="4" name="Rounded Rectangle 3"/>
          <p:cNvSpPr/>
          <p:nvPr/>
        </p:nvSpPr>
        <p:spPr>
          <a:xfrm>
            <a:off x="5403489" y="2987555"/>
            <a:ext cx="2915697" cy="210806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nSpc>
                <a:spcPct val="120000"/>
              </a:lnSpc>
            </a:pPr>
            <a:r>
              <a:rPr lang="en-US" sz="1600" b="1" dirty="0"/>
              <a:t>For complaint, feedback, suggestions </a:t>
            </a:r>
          </a:p>
          <a:p>
            <a:pPr>
              <a:lnSpc>
                <a:spcPct val="120000"/>
              </a:lnSpc>
            </a:pPr>
            <a:r>
              <a:rPr lang="en-US" sz="1600" b="1" dirty="0"/>
              <a:t>Contact: Customer care Executive  Phone:  +91 99123 45678; </a:t>
            </a:r>
          </a:p>
          <a:p>
            <a:pPr>
              <a:lnSpc>
                <a:spcPct val="120000"/>
              </a:lnSpc>
            </a:pPr>
            <a:r>
              <a:rPr lang="en-US" sz="1600" b="1" dirty="0"/>
              <a:t>email: c-care@ wellness. com</a:t>
            </a:r>
          </a:p>
        </p:txBody>
      </p:sp>
      <p:graphicFrame>
        <p:nvGraphicFramePr>
          <p:cNvPr id="6" name="Table 5"/>
          <p:cNvGraphicFramePr>
            <a:graphicFrameLocks noGrp="1"/>
          </p:cNvGraphicFramePr>
          <p:nvPr>
            <p:extLst>
              <p:ext uri="{D42A27DB-BD31-4B8C-83A1-F6EECF244321}">
                <p14:modId xmlns:p14="http://schemas.microsoft.com/office/powerpoint/2010/main" val="315091619"/>
              </p:ext>
            </p:extLst>
          </p:nvPr>
        </p:nvGraphicFramePr>
        <p:xfrm>
          <a:off x="971600" y="3244961"/>
          <a:ext cx="3823923" cy="2116623"/>
        </p:xfrm>
        <a:graphic>
          <a:graphicData uri="http://schemas.openxmlformats.org/drawingml/2006/table">
            <a:tbl>
              <a:tblPr firstRow="1" bandRow="1">
                <a:tableStyleId>{D27102A9-8310-4765-A935-A1911B00CA55}</a:tableStyleId>
              </a:tblPr>
              <a:tblGrid>
                <a:gridCol w="1819447">
                  <a:extLst>
                    <a:ext uri="{9D8B030D-6E8A-4147-A177-3AD203B41FA5}">
                      <a16:colId xmlns:a16="http://schemas.microsoft.com/office/drawing/2014/main" val="20000"/>
                    </a:ext>
                  </a:extLst>
                </a:gridCol>
                <a:gridCol w="2004476">
                  <a:extLst>
                    <a:ext uri="{9D8B030D-6E8A-4147-A177-3AD203B41FA5}">
                      <a16:colId xmlns:a16="http://schemas.microsoft.com/office/drawing/2014/main" val="20001"/>
                    </a:ext>
                  </a:extLst>
                </a:gridCol>
              </a:tblGrid>
              <a:tr h="418999">
                <a:tc>
                  <a:txBody>
                    <a:bodyPr/>
                    <a:lstStyle/>
                    <a:p>
                      <a:r>
                        <a:rPr lang="en-US" sz="1400" dirty="0"/>
                        <a:t>Regulation No.</a:t>
                      </a:r>
                      <a:endParaRPr lang="en-US" sz="1400" b="1" dirty="0">
                        <a:solidFill>
                          <a:schemeClr val="tx1"/>
                        </a:solidFill>
                      </a:endParaRPr>
                    </a:p>
                  </a:txBody>
                  <a:tcPr/>
                </a:tc>
                <a:tc>
                  <a:txBody>
                    <a:bodyPr/>
                    <a:lstStyle/>
                    <a:p>
                      <a:r>
                        <a:rPr lang="en-US" sz="1400" dirty="0"/>
                        <a:t>Requirement</a:t>
                      </a:r>
                      <a:endParaRPr lang="en-US" sz="1400" b="1" dirty="0">
                        <a:solidFill>
                          <a:schemeClr val="tx1"/>
                        </a:solidFill>
                      </a:endParaRPr>
                    </a:p>
                  </a:txBody>
                  <a:tcPr/>
                </a:tc>
                <a:extLst>
                  <a:ext uri="{0D108BD9-81ED-4DB2-BD59-A6C34878D82A}">
                    <a16:rowId xmlns:a16="http://schemas.microsoft.com/office/drawing/2014/main" val="10000"/>
                  </a:ext>
                </a:extLst>
              </a:tr>
              <a:tr h="601242">
                <a:tc>
                  <a:txBody>
                    <a:bodyPr/>
                    <a:lstStyle/>
                    <a:p>
                      <a:r>
                        <a:rPr lang="en-US" sz="1400" dirty="0"/>
                        <a:t>LM</a:t>
                      </a:r>
                      <a:r>
                        <a:rPr lang="en-US" sz="1400" baseline="0" dirty="0"/>
                        <a:t> (PCR) 2011 - 6(2)</a:t>
                      </a:r>
                      <a:endParaRPr lang="en-US" sz="1400" b="0" dirty="0"/>
                    </a:p>
                  </a:txBody>
                  <a:tcPr/>
                </a:tc>
                <a:tc>
                  <a:txBody>
                    <a:bodyPr/>
                    <a:lstStyle/>
                    <a:p>
                      <a:r>
                        <a:rPr lang="en-US" sz="1400" baseline="0" dirty="0"/>
                        <a:t>Labe to bear name of person to be contacted</a:t>
                      </a:r>
                      <a:endParaRPr lang="en-US" sz="1400" b="0" dirty="0"/>
                    </a:p>
                  </a:txBody>
                  <a:tcPr/>
                </a:tc>
                <a:extLst>
                  <a:ext uri="{0D108BD9-81ED-4DB2-BD59-A6C34878D82A}">
                    <a16:rowId xmlns:a16="http://schemas.microsoft.com/office/drawing/2014/main" val="10001"/>
                  </a:ext>
                </a:extLst>
              </a:tr>
              <a:tr h="1096382">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Every package shall bear the name, address, telephone number, e mail address, if available, of the person who can be or the office which can be, contacted, in case of consumer complaints. </a:t>
                      </a:r>
                    </a:p>
                  </a:txBody>
                  <a:tcPr/>
                </a:tc>
                <a:tc hMerge="1">
                  <a:txBody>
                    <a:bodyPr/>
                    <a:lstStyle/>
                    <a:p>
                      <a:endParaRPr lang="en-US" sz="1400" b="0" dirty="0"/>
                    </a:p>
                  </a:txBody>
                  <a:tcPr>
                    <a:solidFill>
                      <a:schemeClr val="bg1"/>
                    </a:solidFill>
                  </a:tcPr>
                </a:tc>
                <a:extLst>
                  <a:ext uri="{0D108BD9-81ED-4DB2-BD59-A6C34878D82A}">
                    <a16:rowId xmlns:a16="http://schemas.microsoft.com/office/drawing/2014/main" val="10002"/>
                  </a:ext>
                </a:extLst>
              </a:tr>
            </a:tbl>
          </a:graphicData>
        </a:graphic>
      </p:graphicFrame>
      <p:sp>
        <p:nvSpPr>
          <p:cNvPr id="10" name="TextBox 9"/>
          <p:cNvSpPr txBox="1"/>
          <p:nvPr/>
        </p:nvSpPr>
        <p:spPr>
          <a:xfrm>
            <a:off x="971600" y="1916832"/>
            <a:ext cx="2952328" cy="400110"/>
          </a:xfrm>
          <a:prstGeom prst="rect">
            <a:avLst/>
          </a:prstGeom>
          <a:solidFill>
            <a:srgbClr val="FFFFFF"/>
          </a:solidFill>
          <a:ln>
            <a:solidFill>
              <a:srgbClr val="FFFFFF"/>
            </a:solidFill>
          </a:ln>
        </p:spPr>
        <p:txBody>
          <a:bodyPr wrap="square" rtlCol="0">
            <a:spAutoFit/>
          </a:bodyPr>
          <a:lstStyle/>
          <a:p>
            <a:r>
              <a:rPr lang="en-IN" sz="2000" b="1" dirty="0"/>
              <a:t>7.9.5  Complaint Handling</a:t>
            </a:r>
          </a:p>
        </p:txBody>
      </p:sp>
      <p:sp>
        <p:nvSpPr>
          <p:cNvPr id="12" name="Rectangle 11"/>
          <p:cNvSpPr/>
          <p:nvPr/>
        </p:nvSpPr>
        <p:spPr>
          <a:xfrm>
            <a:off x="354360" y="620688"/>
            <a:ext cx="8435279" cy="738664"/>
          </a:xfrm>
          <a:prstGeom prst="rect">
            <a:avLst/>
          </a:prstGeom>
          <a:noFill/>
          <a:scene3d>
            <a:camera prst="orthographicFront"/>
            <a:lightRig rig="threePt" dir="t"/>
          </a:scene3d>
          <a:sp3d>
            <a:bevelT w="114300" prst="artDeco"/>
          </a:sp3d>
        </p:spPr>
        <p:txBody>
          <a:bodyPr wrap="square">
            <a:spAutoFit/>
          </a:bodyPr>
          <a:lstStyle/>
          <a:p>
            <a:pPr algn="ctr"/>
            <a:r>
              <a:rPr lang="en-US" sz="2100" b="1" dirty="0">
                <a:latin typeface="Arial Black" panose="020B0A04020102020204" pitchFamily="34" charset="0"/>
              </a:rPr>
              <a:t>7.0  Support Services </a:t>
            </a:r>
            <a:br>
              <a:rPr lang="en-US" sz="2100" b="1" dirty="0">
                <a:latin typeface="Arial Black" panose="020B0A04020102020204" pitchFamily="34" charset="0"/>
              </a:rPr>
            </a:br>
            <a:r>
              <a:rPr lang="en-US" sz="2100" b="1" dirty="0">
                <a:latin typeface="Arial Black" panose="020B0A04020102020204" pitchFamily="34" charset="0"/>
              </a:rPr>
              <a:t>7.9  Product Information &amp; Consumer Awareness</a:t>
            </a:r>
            <a:endParaRPr lang="en-IN" sz="2100" dirty="0">
              <a:latin typeface="Arial Black" panose="020B0A04020102020204" pitchFamily="34" charset="0"/>
            </a:endParaRPr>
          </a:p>
        </p:txBody>
      </p:sp>
      <p:sp>
        <p:nvSpPr>
          <p:cNvPr id="11" name="Rounded Rectangle 10"/>
          <p:cNvSpPr/>
          <p:nvPr/>
        </p:nvSpPr>
        <p:spPr>
          <a:xfrm>
            <a:off x="539552" y="1556792"/>
            <a:ext cx="8147248" cy="4799558"/>
          </a:xfrm>
          <a:prstGeom prst="roundRect">
            <a:avLst>
              <a:gd name="adj" fmla="val 7141"/>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6158408"/>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475656" y="1556792"/>
            <a:ext cx="6480720" cy="1500187"/>
          </a:xfrm>
        </p:spPr>
        <p:txBody>
          <a:bodyPr>
            <a:noAutofit/>
          </a:bodyPr>
          <a:lstStyle/>
          <a:p>
            <a:pPr>
              <a:buNone/>
            </a:pPr>
            <a:r>
              <a:rPr lang="en-IN" sz="2800" b="1" dirty="0">
                <a:solidFill>
                  <a:schemeClr val="tx1"/>
                </a:solidFill>
              </a:rPr>
              <a:t>7.10   </a:t>
            </a:r>
            <a:r>
              <a:rPr lang="en-IN" sz="3200" b="1" dirty="0">
                <a:solidFill>
                  <a:schemeClr val="tx1"/>
                </a:solidFill>
              </a:rPr>
              <a:t>Traceability &amp;  Recall</a:t>
            </a:r>
          </a:p>
          <a:p>
            <a:pPr>
              <a:buNone/>
            </a:pPr>
            <a:r>
              <a:rPr lang="en-IN" b="1" dirty="0">
                <a:solidFill>
                  <a:schemeClr val="tx1"/>
                </a:solidFill>
              </a:rPr>
              <a:t>7.10.1 Traceability</a:t>
            </a:r>
          </a:p>
          <a:p>
            <a:pPr>
              <a:buNone/>
            </a:pPr>
            <a:r>
              <a:rPr lang="en-IN" b="1" dirty="0">
                <a:solidFill>
                  <a:schemeClr val="tx1"/>
                </a:solidFill>
              </a:rPr>
              <a:t>7.10.2  Recall Procedures</a:t>
            </a:r>
          </a:p>
        </p:txBody>
      </p:sp>
      <p:sp>
        <p:nvSpPr>
          <p:cNvPr id="5" name="Slide Number Placeholder 4"/>
          <p:cNvSpPr>
            <a:spLocks noGrp="1"/>
          </p:cNvSpPr>
          <p:nvPr>
            <p:ph type="sldNum" sz="quarter" idx="12"/>
          </p:nvPr>
        </p:nvSpPr>
        <p:spPr/>
        <p:txBody>
          <a:bodyPr/>
          <a:lstStyle/>
          <a:p>
            <a:fld id="{BE2412B8-9ECE-40A4-9402-DF6152856802}" type="slidenum">
              <a:rPr lang="en-IN" smtClean="0"/>
              <a:pPr/>
              <a:t>244</a:t>
            </a:fld>
            <a:endParaRPr lang="en-IN"/>
          </a:p>
        </p:txBody>
      </p:sp>
      <p:sp>
        <p:nvSpPr>
          <p:cNvPr id="2" name="Rectangle: Rounded Corners 1">
            <a:extLst>
              <a:ext uri="{FF2B5EF4-FFF2-40B4-BE49-F238E27FC236}">
                <a16:creationId xmlns:a16="http://schemas.microsoft.com/office/drawing/2014/main" id="{EAFFBBD3-39E8-4833-AF27-DA0CB1773153}"/>
              </a:ext>
            </a:extLst>
          </p:cNvPr>
          <p:cNvSpPr/>
          <p:nvPr/>
        </p:nvSpPr>
        <p:spPr>
          <a:xfrm>
            <a:off x="1187624" y="1556792"/>
            <a:ext cx="6768752" cy="4176464"/>
          </a:xfrm>
          <a:prstGeom prst="roundRect">
            <a:avLst>
              <a:gd name="adj" fmla="val 12803"/>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108353D-FB84-402B-921E-76F501AAD6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1191" y="3429000"/>
            <a:ext cx="3861617" cy="2175931"/>
          </a:xfrm>
          <a:prstGeom prst="rect">
            <a:avLst/>
          </a:prstGeom>
        </p:spPr>
      </p:pic>
    </p:spTree>
    <p:extLst>
      <p:ext uri="{BB962C8B-B14F-4D97-AF65-F5344CB8AC3E}">
        <p14:creationId xmlns:p14="http://schemas.microsoft.com/office/powerpoint/2010/main" val="202707498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620688"/>
            <a:ext cx="8229600" cy="778098"/>
          </a:xfrm>
          <a:noFill/>
          <a:scene3d>
            <a:camera prst="orthographicFront"/>
            <a:lightRig rig="threePt" dir="t"/>
          </a:scene3d>
          <a:sp3d>
            <a:bevelT w="114300" prst="artDeco"/>
          </a:sp3d>
        </p:spPr>
        <p:txBody>
          <a:bodyPr>
            <a:normAutofit/>
          </a:bodyPr>
          <a:lstStyle/>
          <a:p>
            <a:r>
              <a:rPr lang="en-US" sz="2100" b="1" dirty="0">
                <a:solidFill>
                  <a:schemeClr val="tx1"/>
                </a:solidFill>
              </a:rPr>
              <a:t>7.0  Support Services  </a:t>
            </a:r>
            <a:br>
              <a:rPr lang="en-US" sz="2100" b="1" dirty="0">
                <a:solidFill>
                  <a:schemeClr val="tx1"/>
                </a:solidFill>
              </a:rPr>
            </a:br>
            <a:r>
              <a:rPr lang="en-US" sz="2100" b="1" dirty="0">
                <a:solidFill>
                  <a:schemeClr val="tx1"/>
                </a:solidFill>
              </a:rPr>
              <a:t>7.10  Traceability &amp; Recall</a:t>
            </a:r>
            <a:endParaRPr lang="en-IN" sz="2100" dirty="0">
              <a:solidFill>
                <a:schemeClr val="tx1"/>
              </a:solidFill>
            </a:endParaRPr>
          </a:p>
        </p:txBody>
      </p:sp>
      <p:sp>
        <p:nvSpPr>
          <p:cNvPr id="3" name="Content Placeholder 2"/>
          <p:cNvSpPr>
            <a:spLocks noGrp="1"/>
          </p:cNvSpPr>
          <p:nvPr>
            <p:ph idx="1"/>
          </p:nvPr>
        </p:nvSpPr>
        <p:spPr>
          <a:xfrm>
            <a:off x="430723" y="1897348"/>
            <a:ext cx="8229600" cy="3960440"/>
          </a:xfrm>
          <a:ln>
            <a:solidFill>
              <a:schemeClr val="accent3">
                <a:lumMod val="75000"/>
              </a:schemeClr>
            </a:solidFill>
          </a:ln>
        </p:spPr>
        <p:txBody>
          <a:bodyPr>
            <a:normAutofit/>
          </a:bodyPr>
          <a:lstStyle/>
          <a:p>
            <a:pPr>
              <a:buNone/>
            </a:pPr>
            <a:r>
              <a:rPr lang="en-IN" sz="2000" b="1" u="sng" dirty="0"/>
              <a:t>7.10.1 Traceability</a:t>
            </a:r>
          </a:p>
          <a:p>
            <a:pPr>
              <a:buNone/>
            </a:pPr>
            <a:endParaRPr lang="en-IN" sz="2000" u="sng" dirty="0"/>
          </a:p>
          <a:p>
            <a:pPr algn="just">
              <a:buFont typeface="Wingdings" panose="05000000000000000000" pitchFamily="2" charset="2"/>
              <a:buChar char="Ø"/>
            </a:pPr>
            <a:r>
              <a:rPr lang="en-IN" sz="1800" dirty="0"/>
              <a:t>Establish a traceability system</a:t>
            </a:r>
          </a:p>
          <a:p>
            <a:pPr algn="just">
              <a:buFont typeface="Wingdings" panose="05000000000000000000" pitchFamily="2" charset="2"/>
              <a:buChar char="Ø"/>
            </a:pPr>
            <a:r>
              <a:rPr lang="en-IN" sz="1800" dirty="0"/>
              <a:t>Enabling identification of product lots, their relation to Batches of RM, Processing </a:t>
            </a:r>
            <a:r>
              <a:rPr lang="en-IN" sz="2000" dirty="0"/>
              <a:t>and delivery.</a:t>
            </a:r>
          </a:p>
          <a:p>
            <a:pPr>
              <a:buNone/>
            </a:pPr>
            <a:endParaRPr lang="en-IN" sz="2000" dirty="0"/>
          </a:p>
          <a:p>
            <a:pPr algn="just">
              <a:buFont typeface="Wingdings" panose="05000000000000000000" pitchFamily="2" charset="2"/>
              <a:buChar char="Ø"/>
            </a:pPr>
            <a:r>
              <a:rPr lang="en-IN" sz="1800" dirty="0"/>
              <a:t>It must also identify </a:t>
            </a:r>
          </a:p>
          <a:p>
            <a:pPr algn="just"/>
            <a:r>
              <a:rPr lang="en-IN" sz="1800" dirty="0"/>
              <a:t>Incoming material from suppliers, </a:t>
            </a:r>
          </a:p>
          <a:p>
            <a:pPr algn="just"/>
            <a:r>
              <a:rPr lang="en-IN" sz="1800" dirty="0"/>
              <a:t>Distribution route for end product.</a:t>
            </a:r>
            <a:endParaRPr lang="en-IN" sz="1800" strike="sngStrike" dirty="0"/>
          </a:p>
          <a:p>
            <a:pPr algn="just"/>
            <a:endParaRPr lang="en-IN" sz="1800" dirty="0"/>
          </a:p>
          <a:p>
            <a:pPr algn="just">
              <a:buFont typeface="Wingdings" panose="05000000000000000000" pitchFamily="2" charset="2"/>
              <a:buChar char="Ø"/>
            </a:pPr>
            <a:r>
              <a:rPr lang="en-IN" sz="1800" dirty="0"/>
              <a:t>Record keeping </a:t>
            </a:r>
          </a:p>
        </p:txBody>
      </p:sp>
      <p:sp>
        <p:nvSpPr>
          <p:cNvPr id="4" name="Slide Number Placeholder 1">
            <a:extLst>
              <a:ext uri="{FF2B5EF4-FFF2-40B4-BE49-F238E27FC236}">
                <a16:creationId xmlns:a16="http://schemas.microsoft.com/office/drawing/2014/main" id="{3845D54D-AE71-4C65-8F88-17B83C506183}"/>
              </a:ext>
            </a:extLst>
          </p:cNvPr>
          <p:cNvSpPr>
            <a:spLocks noGrp="1"/>
          </p:cNvSpPr>
          <p:nvPr>
            <p:ph type="sldNum" sz="quarter" idx="12"/>
          </p:nvPr>
        </p:nvSpPr>
        <p:spPr>
          <a:xfrm>
            <a:off x="3203848" y="6460151"/>
            <a:ext cx="2133600" cy="365125"/>
          </a:xfrm>
        </p:spPr>
        <p:txBody>
          <a:bodyPr/>
          <a:lstStyle/>
          <a:p>
            <a:fld id="{9B441236-4707-B342-88D0-23B2CF2BA6BC}" type="slidenum">
              <a:rPr lang="en-US" smtClean="0"/>
              <a:pPr/>
              <a:t>245</a:t>
            </a:fld>
            <a:endParaRPr lang="en-US"/>
          </a:p>
        </p:txBody>
      </p:sp>
      <p:pic>
        <p:nvPicPr>
          <p:cNvPr id="6" name="Picture 5">
            <a:extLst>
              <a:ext uri="{FF2B5EF4-FFF2-40B4-BE49-F238E27FC236}">
                <a16:creationId xmlns:a16="http://schemas.microsoft.com/office/drawing/2014/main" id="{E8EA3AEB-9F3D-4BB0-B564-1101A8BE62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0112" y="3539040"/>
            <a:ext cx="2304256" cy="2318748"/>
          </a:xfrm>
          <a:prstGeom prst="rect">
            <a:avLst/>
          </a:prstGeom>
        </p:spPr>
      </p:pic>
    </p:spTree>
    <p:extLst>
      <p:ext uri="{BB962C8B-B14F-4D97-AF65-F5344CB8AC3E}">
        <p14:creationId xmlns:p14="http://schemas.microsoft.com/office/powerpoint/2010/main" val="196861920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392" y="620688"/>
            <a:ext cx="7859216" cy="792088"/>
          </a:xfrm>
          <a:noFill/>
          <a:scene3d>
            <a:camera prst="orthographicFront"/>
            <a:lightRig rig="threePt" dir="t"/>
          </a:scene3d>
          <a:sp3d>
            <a:bevelT w="114300" prst="artDeco"/>
          </a:sp3d>
        </p:spPr>
        <p:txBody>
          <a:bodyPr>
            <a:normAutofit/>
          </a:bodyPr>
          <a:lstStyle/>
          <a:p>
            <a:r>
              <a:rPr lang="en-US" sz="2100" b="1" dirty="0">
                <a:solidFill>
                  <a:schemeClr val="tx1"/>
                </a:solidFill>
              </a:rPr>
              <a:t>7.0  Support Services  </a:t>
            </a:r>
            <a:br>
              <a:rPr lang="en-US" sz="2100" b="1" dirty="0">
                <a:solidFill>
                  <a:schemeClr val="tx1"/>
                </a:solidFill>
              </a:rPr>
            </a:br>
            <a:r>
              <a:rPr lang="en-US" sz="2100" b="1" dirty="0">
                <a:solidFill>
                  <a:schemeClr val="tx1"/>
                </a:solidFill>
              </a:rPr>
              <a:t>7.10  Traceability &amp; Recall</a:t>
            </a:r>
            <a:endParaRPr lang="en-IN" sz="2100" dirty="0">
              <a:solidFill>
                <a:schemeClr val="tx1"/>
              </a:solidFill>
            </a:endParaRPr>
          </a:p>
        </p:txBody>
      </p:sp>
      <p:sp>
        <p:nvSpPr>
          <p:cNvPr id="3" name="Content Placeholder 2"/>
          <p:cNvSpPr>
            <a:spLocks noGrp="1"/>
          </p:cNvSpPr>
          <p:nvPr>
            <p:ph idx="1"/>
          </p:nvPr>
        </p:nvSpPr>
        <p:spPr>
          <a:xfrm>
            <a:off x="457200" y="1700808"/>
            <a:ext cx="8229600" cy="4594522"/>
          </a:xfrm>
          <a:ln>
            <a:solidFill>
              <a:schemeClr val="accent3">
                <a:lumMod val="75000"/>
              </a:schemeClr>
            </a:solidFill>
          </a:ln>
        </p:spPr>
        <p:txBody>
          <a:bodyPr>
            <a:normAutofit/>
          </a:bodyPr>
          <a:lstStyle/>
          <a:p>
            <a:pPr>
              <a:buNone/>
            </a:pPr>
            <a:r>
              <a:rPr lang="en-IN" sz="2000" b="1" u="sng" dirty="0"/>
              <a:t>7.10.2  Recall Procedures</a:t>
            </a:r>
            <a:endParaRPr lang="en-IN" sz="2300" b="1" u="sng" dirty="0"/>
          </a:p>
          <a:p>
            <a:pPr algn="just">
              <a:lnSpc>
                <a:spcPct val="170000"/>
              </a:lnSpc>
              <a:buFont typeface="Wingdings" panose="05000000000000000000" pitchFamily="2" charset="2"/>
              <a:buChar char="Ø"/>
            </a:pPr>
            <a:r>
              <a:rPr lang="en-IN" sz="1800" dirty="0"/>
              <a:t>Develop &amp; implement Health Supplement Recall Procedure as per FSS (Food Recall Procedure) Regulations, 2017</a:t>
            </a:r>
            <a:r>
              <a:rPr lang="en-IN" sz="1900" dirty="0"/>
              <a:t>.</a:t>
            </a:r>
          </a:p>
          <a:p>
            <a:pPr algn="just">
              <a:buNone/>
            </a:pPr>
            <a:endParaRPr lang="en-IN" sz="1100" dirty="0"/>
          </a:p>
          <a:p>
            <a:pPr algn="just">
              <a:lnSpc>
                <a:spcPct val="170000"/>
              </a:lnSpc>
              <a:buFont typeface="Wingdings" panose="05000000000000000000" pitchFamily="2" charset="2"/>
              <a:buChar char="Ø"/>
            </a:pPr>
            <a:r>
              <a:rPr lang="en-IN" sz="1800" u="sng" dirty="0"/>
              <a:t>Plan must allow the organization to: </a:t>
            </a:r>
          </a:p>
          <a:p>
            <a:pPr algn="just">
              <a:lnSpc>
                <a:spcPct val="170000"/>
              </a:lnSpc>
            </a:pPr>
            <a:r>
              <a:rPr lang="en-IN" sz="1800" dirty="0"/>
              <a:t>Effectively locate all affected health supplement/ nutraceutical products </a:t>
            </a:r>
          </a:p>
          <a:p>
            <a:pPr algn="just">
              <a:lnSpc>
                <a:spcPct val="170000"/>
              </a:lnSpc>
            </a:pPr>
            <a:r>
              <a:rPr lang="en-IN" sz="1800" dirty="0"/>
              <a:t>Enable complete, rapid recall of the implicated lot of product from market</a:t>
            </a:r>
            <a:r>
              <a:rPr lang="en-IN" sz="1900" dirty="0"/>
              <a:t>.</a:t>
            </a:r>
          </a:p>
          <a:p>
            <a:pPr algn="just">
              <a:buNone/>
            </a:pPr>
            <a:endParaRPr lang="en-IN" sz="1100" dirty="0"/>
          </a:p>
          <a:p>
            <a:pPr algn="just">
              <a:lnSpc>
                <a:spcPct val="170000"/>
              </a:lnSpc>
              <a:buFont typeface="Wingdings" panose="05000000000000000000" pitchFamily="2" charset="2"/>
              <a:buChar char="Ø"/>
            </a:pPr>
            <a:r>
              <a:rPr lang="en-IN" sz="1800" dirty="0"/>
              <a:t>If recall is due to immediate health hazard, evaluate products produced under similar conditions for safety and recall (if required)</a:t>
            </a:r>
          </a:p>
          <a:p>
            <a:endParaRPr lang="en-IN" sz="2200" dirty="0"/>
          </a:p>
          <a:p>
            <a:pPr>
              <a:buNone/>
            </a:pPr>
            <a:endParaRPr lang="en-IN" sz="2000" dirty="0"/>
          </a:p>
        </p:txBody>
      </p:sp>
      <p:sp>
        <p:nvSpPr>
          <p:cNvPr id="4" name="Slide Number Placeholder 1">
            <a:extLst>
              <a:ext uri="{FF2B5EF4-FFF2-40B4-BE49-F238E27FC236}">
                <a16:creationId xmlns:a16="http://schemas.microsoft.com/office/drawing/2014/main" id="{4788F1C6-09B1-4211-B2AF-162E1D706550}"/>
              </a:ext>
            </a:extLst>
          </p:cNvPr>
          <p:cNvSpPr>
            <a:spLocks noGrp="1"/>
          </p:cNvSpPr>
          <p:nvPr>
            <p:ph type="sldNum" sz="quarter" idx="12"/>
          </p:nvPr>
        </p:nvSpPr>
        <p:spPr>
          <a:xfrm>
            <a:off x="3505200" y="6492875"/>
            <a:ext cx="2133600" cy="365125"/>
          </a:xfrm>
        </p:spPr>
        <p:txBody>
          <a:bodyPr/>
          <a:lstStyle/>
          <a:p>
            <a:fld id="{9B441236-4707-B342-88D0-23B2CF2BA6BC}" type="slidenum">
              <a:rPr lang="en-US" smtClean="0"/>
              <a:pPr/>
              <a:t>246</a:t>
            </a:fld>
            <a:endParaRPr lang="en-US" dirty="0"/>
          </a:p>
        </p:txBody>
      </p:sp>
      <p:pic>
        <p:nvPicPr>
          <p:cNvPr id="6" name="Picture 5">
            <a:extLst>
              <a:ext uri="{FF2B5EF4-FFF2-40B4-BE49-F238E27FC236}">
                <a16:creationId xmlns:a16="http://schemas.microsoft.com/office/drawing/2014/main" id="{16FF4C49-0CF0-4814-BB0D-D24388B32D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6304" y="2622922"/>
            <a:ext cx="1507616" cy="1326654"/>
          </a:xfrm>
          <a:prstGeom prst="rect">
            <a:avLst/>
          </a:prstGeom>
        </p:spPr>
      </p:pic>
    </p:spTree>
    <p:extLst>
      <p:ext uri="{BB962C8B-B14F-4D97-AF65-F5344CB8AC3E}">
        <p14:creationId xmlns:p14="http://schemas.microsoft.com/office/powerpoint/2010/main" val="1648810020"/>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696"/>
            <a:ext cx="8229600" cy="720080"/>
          </a:xfrm>
          <a:noFill/>
          <a:scene3d>
            <a:camera prst="orthographicFront"/>
            <a:lightRig rig="threePt" dir="t"/>
          </a:scene3d>
          <a:sp3d>
            <a:bevelT w="114300" prst="artDeco"/>
          </a:sp3d>
        </p:spPr>
        <p:txBody>
          <a:bodyPr>
            <a:noAutofit/>
          </a:bodyPr>
          <a:lstStyle/>
          <a:p>
            <a:r>
              <a:rPr lang="en-US" sz="2100" b="1" dirty="0">
                <a:solidFill>
                  <a:schemeClr val="tx1"/>
                </a:solidFill>
              </a:rPr>
              <a:t>7.0  Support Services  </a:t>
            </a:r>
            <a:br>
              <a:rPr lang="en-US" sz="2100" b="1" dirty="0">
                <a:solidFill>
                  <a:schemeClr val="tx1"/>
                </a:solidFill>
              </a:rPr>
            </a:br>
            <a:r>
              <a:rPr lang="en-US" sz="2100" b="1" dirty="0">
                <a:solidFill>
                  <a:schemeClr val="tx1"/>
                </a:solidFill>
              </a:rPr>
              <a:t>7.10  Traceability &amp; Recall</a:t>
            </a:r>
            <a:endParaRPr lang="en-IN" sz="2100" dirty="0">
              <a:solidFill>
                <a:schemeClr val="tx1"/>
              </a:solidFill>
            </a:endParaRPr>
          </a:p>
        </p:txBody>
      </p:sp>
      <p:sp>
        <p:nvSpPr>
          <p:cNvPr id="3" name="Content Placeholder 2"/>
          <p:cNvSpPr>
            <a:spLocks noGrp="1"/>
          </p:cNvSpPr>
          <p:nvPr>
            <p:ph idx="1"/>
          </p:nvPr>
        </p:nvSpPr>
        <p:spPr>
          <a:xfrm>
            <a:off x="457200" y="1484784"/>
            <a:ext cx="8229600" cy="4680520"/>
          </a:xfrm>
          <a:ln>
            <a:solidFill>
              <a:schemeClr val="accent3">
                <a:lumMod val="75000"/>
              </a:schemeClr>
            </a:solidFill>
          </a:ln>
        </p:spPr>
        <p:txBody>
          <a:bodyPr>
            <a:noAutofit/>
          </a:bodyPr>
          <a:lstStyle/>
          <a:p>
            <a:pPr>
              <a:buNone/>
            </a:pPr>
            <a:r>
              <a:rPr lang="en-IN" sz="2000" b="1" u="sng" dirty="0"/>
              <a:t>7.10.2  Recall Procedures</a:t>
            </a:r>
          </a:p>
          <a:p>
            <a:pPr algn="just">
              <a:lnSpc>
                <a:spcPct val="170000"/>
              </a:lnSpc>
              <a:buFont typeface="Wingdings" panose="05000000000000000000" pitchFamily="2" charset="2"/>
              <a:buChar char="Ø"/>
            </a:pPr>
            <a:r>
              <a:rPr lang="en-IN" sz="1800" u="sng" dirty="0"/>
              <a:t>Supervision of recalled products until they are:</a:t>
            </a:r>
          </a:p>
          <a:p>
            <a:pPr algn="just"/>
            <a:r>
              <a:rPr lang="en-IN" sz="1800" dirty="0"/>
              <a:t>Destroyed</a:t>
            </a:r>
          </a:p>
          <a:p>
            <a:pPr algn="just"/>
            <a:r>
              <a:rPr lang="en-IN" sz="1800" dirty="0"/>
              <a:t>Used for purposes other than human consumption, </a:t>
            </a:r>
          </a:p>
          <a:p>
            <a:pPr algn="just"/>
            <a:r>
              <a:rPr lang="en-IN" sz="1800" dirty="0"/>
              <a:t>Determined to be safe for human consumption, or </a:t>
            </a:r>
          </a:p>
          <a:p>
            <a:pPr algn="just"/>
            <a:r>
              <a:rPr lang="en-IN" sz="1800" dirty="0"/>
              <a:t>Reprocessed / Reworked in a manner to ensure their safety.</a:t>
            </a:r>
          </a:p>
          <a:p>
            <a:pPr marL="514350" indent="-514350" algn="just">
              <a:buFont typeface="+mj-lt"/>
              <a:buAutoNum type="arabicPeriod"/>
            </a:pPr>
            <a:endParaRPr lang="en-IN" sz="1800" dirty="0"/>
          </a:p>
          <a:p>
            <a:pPr algn="just">
              <a:buFont typeface="Wingdings" panose="05000000000000000000" pitchFamily="2" charset="2"/>
              <a:buChar char="Ø"/>
            </a:pPr>
            <a:r>
              <a:rPr lang="en-IN" sz="1800" dirty="0"/>
              <a:t>Internal testing of effectiveness of Product recall procedure once in a year. </a:t>
            </a:r>
          </a:p>
          <a:p>
            <a:pPr algn="just">
              <a:buFont typeface="Wingdings" panose="05000000000000000000" pitchFamily="2" charset="2"/>
              <a:buChar char="Ø"/>
            </a:pPr>
            <a:r>
              <a:rPr lang="en-IN" sz="1800" dirty="0"/>
              <a:t>Mock Recall</a:t>
            </a:r>
          </a:p>
          <a:p>
            <a:pPr algn="just">
              <a:buFont typeface="Wingdings" panose="05000000000000000000" pitchFamily="2" charset="2"/>
              <a:buChar char="Ø"/>
            </a:pPr>
            <a:r>
              <a:rPr lang="en-IN" sz="1800" u="sng" dirty="0"/>
              <a:t>For effective withdrawal or recall, ensure adequacy of :</a:t>
            </a:r>
          </a:p>
          <a:p>
            <a:pPr algn="just"/>
            <a:r>
              <a:rPr lang="en-IN" sz="1800" dirty="0"/>
              <a:t>Manufacturing records systems, </a:t>
            </a:r>
          </a:p>
          <a:p>
            <a:pPr algn="just"/>
            <a:r>
              <a:rPr lang="en-IN" sz="1800" dirty="0"/>
              <a:t>Distribution records systems </a:t>
            </a:r>
          </a:p>
          <a:p>
            <a:pPr algn="just"/>
            <a:r>
              <a:rPr lang="en-IN" sz="1800" dirty="0"/>
              <a:t>Marking of outer cartons &amp; of individual packs </a:t>
            </a:r>
          </a:p>
        </p:txBody>
      </p:sp>
      <p:sp>
        <p:nvSpPr>
          <p:cNvPr id="4" name="Slide Number Placeholder 1">
            <a:extLst>
              <a:ext uri="{FF2B5EF4-FFF2-40B4-BE49-F238E27FC236}">
                <a16:creationId xmlns:a16="http://schemas.microsoft.com/office/drawing/2014/main" id="{75E7DA8A-58C5-4DF6-B9AC-BA482367E997}"/>
              </a:ext>
            </a:extLst>
          </p:cNvPr>
          <p:cNvSpPr>
            <a:spLocks noGrp="1"/>
          </p:cNvSpPr>
          <p:nvPr>
            <p:ph type="sldNum" sz="quarter" idx="12"/>
          </p:nvPr>
        </p:nvSpPr>
        <p:spPr>
          <a:xfrm>
            <a:off x="3275856" y="6492875"/>
            <a:ext cx="2133600" cy="365125"/>
          </a:xfrm>
        </p:spPr>
        <p:txBody>
          <a:bodyPr/>
          <a:lstStyle/>
          <a:p>
            <a:fld id="{9B441236-4707-B342-88D0-23B2CF2BA6BC}" type="slidenum">
              <a:rPr lang="en-US" smtClean="0"/>
              <a:pPr/>
              <a:t>247</a:t>
            </a:fld>
            <a:endParaRPr lang="en-US"/>
          </a:p>
        </p:txBody>
      </p:sp>
      <p:pic>
        <p:nvPicPr>
          <p:cNvPr id="6" name="Picture 5">
            <a:extLst>
              <a:ext uri="{FF2B5EF4-FFF2-40B4-BE49-F238E27FC236}">
                <a16:creationId xmlns:a16="http://schemas.microsoft.com/office/drawing/2014/main" id="{30AA0867-BDF4-48F6-9CE1-32D8944168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01" t="14286" r="2990" b="21429"/>
          <a:stretch/>
        </p:blipFill>
        <p:spPr>
          <a:xfrm>
            <a:off x="6084168" y="1632876"/>
            <a:ext cx="2520280" cy="1296144"/>
          </a:xfrm>
          <a:prstGeom prst="rect">
            <a:avLst/>
          </a:prstGeom>
        </p:spPr>
      </p:pic>
    </p:spTree>
    <p:extLst>
      <p:ext uri="{BB962C8B-B14F-4D97-AF65-F5344CB8AC3E}">
        <p14:creationId xmlns:p14="http://schemas.microsoft.com/office/powerpoint/2010/main" val="343165565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439652" y="1268760"/>
            <a:ext cx="6264696" cy="796220"/>
          </a:xfrm>
        </p:spPr>
        <p:txBody>
          <a:bodyPr>
            <a:normAutofit/>
          </a:bodyPr>
          <a:lstStyle/>
          <a:p>
            <a:pPr>
              <a:buNone/>
            </a:pPr>
            <a:r>
              <a:rPr lang="en-US" sz="2800" b="1" dirty="0">
                <a:solidFill>
                  <a:schemeClr val="tx1"/>
                </a:solidFill>
              </a:rPr>
              <a:t>7.11</a:t>
            </a:r>
            <a:r>
              <a:rPr lang="en-IN" sz="2800" b="1" dirty="0">
                <a:solidFill>
                  <a:schemeClr val="tx1"/>
                </a:solidFill>
              </a:rPr>
              <a:t>Stability Program</a:t>
            </a:r>
          </a:p>
        </p:txBody>
      </p:sp>
      <p:sp>
        <p:nvSpPr>
          <p:cNvPr id="5" name="Slide Number Placeholder 4"/>
          <p:cNvSpPr>
            <a:spLocks noGrp="1"/>
          </p:cNvSpPr>
          <p:nvPr>
            <p:ph type="sldNum" sz="quarter" idx="12"/>
          </p:nvPr>
        </p:nvSpPr>
        <p:spPr/>
        <p:txBody>
          <a:bodyPr/>
          <a:lstStyle/>
          <a:p>
            <a:fld id="{BE2412B8-9ECE-40A4-9402-DF6152856802}" type="slidenum">
              <a:rPr lang="en-IN" smtClean="0"/>
              <a:pPr/>
              <a:t>248</a:t>
            </a:fld>
            <a:endParaRPr lang="en-IN"/>
          </a:p>
        </p:txBody>
      </p:sp>
      <p:pic>
        <p:nvPicPr>
          <p:cNvPr id="4" name="Picture 3" descr="C:\Users\Administrator\Desktop\Pic12.jpg"/>
          <p:cNvPicPr/>
          <p:nvPr/>
        </p:nvPicPr>
        <p:blipFill>
          <a:blip r:embed="rId2" cstate="print"/>
          <a:srcRect/>
          <a:stretch>
            <a:fillRect/>
          </a:stretch>
        </p:blipFill>
        <p:spPr bwMode="auto">
          <a:xfrm>
            <a:off x="1835696" y="2168927"/>
            <a:ext cx="5328592" cy="3470761"/>
          </a:xfrm>
          <a:prstGeom prst="rect">
            <a:avLst/>
          </a:prstGeom>
          <a:noFill/>
          <a:ln w="9525">
            <a:noFill/>
            <a:miter lim="800000"/>
            <a:headEnd/>
            <a:tailEnd/>
          </a:ln>
        </p:spPr>
      </p:pic>
      <p:sp>
        <p:nvSpPr>
          <p:cNvPr id="6" name="Rectangle: Rounded Corners 1">
            <a:extLst>
              <a:ext uri="{FF2B5EF4-FFF2-40B4-BE49-F238E27FC236}">
                <a16:creationId xmlns:a16="http://schemas.microsoft.com/office/drawing/2014/main" id="{EAFFBBD3-39E8-4833-AF27-DA0CB1773153}"/>
              </a:ext>
            </a:extLst>
          </p:cNvPr>
          <p:cNvSpPr/>
          <p:nvPr/>
        </p:nvSpPr>
        <p:spPr>
          <a:xfrm>
            <a:off x="1187624" y="1556792"/>
            <a:ext cx="6768752" cy="4176464"/>
          </a:xfrm>
          <a:prstGeom prst="roundRect">
            <a:avLst>
              <a:gd name="adj" fmla="val 12803"/>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714136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2776"/>
            <a:ext cx="8229600" cy="720080"/>
          </a:xfrm>
          <a:noFill/>
          <a:scene3d>
            <a:camera prst="orthographicFront"/>
            <a:lightRig rig="threePt" dir="t"/>
          </a:scene3d>
          <a:sp3d>
            <a:bevelT w="114300" prst="artDeco"/>
          </a:sp3d>
        </p:spPr>
        <p:txBody>
          <a:bodyPr>
            <a:noAutofit/>
          </a:bodyPr>
          <a:lstStyle/>
          <a:p>
            <a:r>
              <a:rPr lang="en-US" sz="2100" b="1" dirty="0"/>
              <a:t>7.0  Support Services  </a:t>
            </a:r>
            <a:br>
              <a:rPr lang="en-US" sz="2100" b="1" dirty="0"/>
            </a:br>
            <a:r>
              <a:rPr lang="en-US" sz="2100" b="1" dirty="0"/>
              <a:t>7.11  Stability Program</a:t>
            </a:r>
            <a:endParaRPr lang="en-IN" sz="2100" dirty="0"/>
          </a:p>
        </p:txBody>
      </p:sp>
      <p:sp>
        <p:nvSpPr>
          <p:cNvPr id="3" name="Content Placeholder 2"/>
          <p:cNvSpPr>
            <a:spLocks noGrp="1"/>
          </p:cNvSpPr>
          <p:nvPr>
            <p:ph idx="1"/>
          </p:nvPr>
        </p:nvSpPr>
        <p:spPr>
          <a:xfrm>
            <a:off x="441557" y="2348879"/>
            <a:ext cx="8229600" cy="3987127"/>
          </a:xfrm>
          <a:ln>
            <a:solidFill>
              <a:schemeClr val="accent3">
                <a:lumMod val="75000"/>
              </a:schemeClr>
            </a:solidFill>
          </a:ln>
        </p:spPr>
        <p:txBody>
          <a:bodyPr>
            <a:normAutofit fontScale="77500" lnSpcReduction="20000"/>
          </a:bodyPr>
          <a:lstStyle/>
          <a:p>
            <a:pPr marL="0" indent="0">
              <a:lnSpc>
                <a:spcPct val="150000"/>
              </a:lnSpc>
              <a:buNone/>
            </a:pPr>
            <a:r>
              <a:rPr lang="en-IN" sz="2000" b="1" u="sng" dirty="0"/>
              <a:t>Stability program :</a:t>
            </a:r>
          </a:p>
          <a:p>
            <a:pPr algn="just">
              <a:lnSpc>
                <a:spcPct val="150000"/>
              </a:lnSpc>
              <a:buFont typeface="Wingdings" panose="05000000000000000000" pitchFamily="2" charset="2"/>
              <a:buChar char="Ø"/>
            </a:pPr>
            <a:r>
              <a:rPr lang="en-IN" sz="1900" dirty="0"/>
              <a:t>Monitors product over its shelf life </a:t>
            </a:r>
          </a:p>
          <a:p>
            <a:pPr algn="just">
              <a:lnSpc>
                <a:spcPct val="150000"/>
              </a:lnSpc>
              <a:buFont typeface="Wingdings" panose="05000000000000000000" pitchFamily="2" charset="2"/>
              <a:buChar char="Ø"/>
            </a:pPr>
            <a:r>
              <a:rPr lang="en-IN" sz="1900" dirty="0"/>
              <a:t>Determines product remains within stipulated specifications under labelled storage conditions</a:t>
            </a:r>
          </a:p>
          <a:p>
            <a:pPr algn="just">
              <a:buNone/>
            </a:pPr>
            <a:endParaRPr lang="en-IN" sz="1900" b="1" dirty="0"/>
          </a:p>
          <a:p>
            <a:pPr algn="just">
              <a:lnSpc>
                <a:spcPct val="160000"/>
              </a:lnSpc>
            </a:pPr>
            <a:r>
              <a:rPr lang="en-IN" sz="1900" dirty="0"/>
              <a:t>Permits detection of stability issue associated with formulation in marketed / consumer package</a:t>
            </a:r>
          </a:p>
          <a:p>
            <a:pPr algn="just">
              <a:lnSpc>
                <a:spcPct val="160000"/>
              </a:lnSpc>
            </a:pPr>
            <a:r>
              <a:rPr lang="en-IN" sz="1900" dirty="0"/>
              <a:t>Applies to product in Consumer packs only, but consideration is given to bulk product too</a:t>
            </a:r>
            <a:endParaRPr lang="en-US" sz="1900" dirty="0"/>
          </a:p>
          <a:p>
            <a:pPr algn="just">
              <a:lnSpc>
                <a:spcPct val="170000"/>
              </a:lnSpc>
            </a:pPr>
            <a:r>
              <a:rPr lang="en-IN" sz="1900" dirty="0"/>
              <a:t>Evaluate impact on stability of Bulk products, if stored for long period before being packaged and /or shipped from manufacturing site to packaging site, under ambient conditions</a:t>
            </a:r>
          </a:p>
        </p:txBody>
      </p:sp>
      <p:sp>
        <p:nvSpPr>
          <p:cNvPr id="4" name="Slide Number Placeholder 1">
            <a:extLst>
              <a:ext uri="{FF2B5EF4-FFF2-40B4-BE49-F238E27FC236}">
                <a16:creationId xmlns:a16="http://schemas.microsoft.com/office/drawing/2014/main" id="{97EA81DF-B033-4276-9C83-C6A45547FA4A}"/>
              </a:ext>
            </a:extLst>
          </p:cNvPr>
          <p:cNvSpPr>
            <a:spLocks noGrp="1"/>
          </p:cNvSpPr>
          <p:nvPr>
            <p:ph type="sldNum" sz="quarter" idx="12"/>
          </p:nvPr>
        </p:nvSpPr>
        <p:spPr>
          <a:xfrm>
            <a:off x="3489557" y="6441333"/>
            <a:ext cx="2133600" cy="365125"/>
          </a:xfrm>
        </p:spPr>
        <p:txBody>
          <a:bodyPr/>
          <a:lstStyle/>
          <a:p>
            <a:fld id="{9B441236-4707-B342-88D0-23B2CF2BA6BC}" type="slidenum">
              <a:rPr lang="en-US" smtClean="0"/>
              <a:pPr/>
              <a:t>249</a:t>
            </a:fld>
            <a:endParaRPr lang="en-US"/>
          </a:p>
        </p:txBody>
      </p:sp>
    </p:spTree>
    <p:extLst>
      <p:ext uri="{BB962C8B-B14F-4D97-AF65-F5344CB8AC3E}">
        <p14:creationId xmlns:p14="http://schemas.microsoft.com/office/powerpoint/2010/main" val="1439316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5" descr="IMG_7107.JPG"/>
          <p:cNvPicPr>
            <a:picLocks noChangeAspect="1"/>
          </p:cNvPicPr>
          <p:nvPr/>
        </p:nvPicPr>
        <p:blipFill>
          <a:blip r:embed="rId3" cstate="print"/>
          <a:srcRect/>
          <a:stretch>
            <a:fillRect/>
          </a:stretch>
        </p:blipFill>
        <p:spPr bwMode="auto">
          <a:xfrm>
            <a:off x="735079" y="2357332"/>
            <a:ext cx="2866242" cy="1910828"/>
          </a:xfrm>
          <a:prstGeom prst="rect">
            <a:avLst/>
          </a:prstGeom>
          <a:ln>
            <a:noFill/>
          </a:ln>
          <a:effectLst>
            <a:outerShdw blurRad="190500" algn="tl" rotWithShape="0">
              <a:srgbClr val="000000">
                <a:alpha val="70000"/>
              </a:srgbClr>
            </a:outerShdw>
          </a:effectLst>
        </p:spPr>
      </p:pic>
      <p:pic>
        <p:nvPicPr>
          <p:cNvPr id="9" name="Picture 67"/>
          <p:cNvPicPr>
            <a:picLocks noChangeAspect="1" noChangeArrowheads="1"/>
          </p:cNvPicPr>
          <p:nvPr/>
        </p:nvPicPr>
        <p:blipFill>
          <a:blip r:embed="rId4" cstate="print"/>
          <a:srcRect/>
          <a:stretch>
            <a:fillRect/>
          </a:stretch>
        </p:blipFill>
        <p:spPr bwMode="auto">
          <a:xfrm>
            <a:off x="5391576" y="2405798"/>
            <a:ext cx="2979778" cy="1862362"/>
          </a:xfrm>
          <a:prstGeom prst="rect">
            <a:avLst/>
          </a:prstGeom>
          <a:ln>
            <a:noFill/>
          </a:ln>
          <a:effectLst>
            <a:outerShdw blurRad="190500" algn="tl" rotWithShape="0">
              <a:srgbClr val="000000">
                <a:alpha val="70000"/>
              </a:srgbClr>
            </a:outerShdw>
          </a:effectLst>
        </p:spPr>
      </p:pic>
      <p:pic>
        <p:nvPicPr>
          <p:cNvPr id="16389" name="Picture 4" descr="C:\Users\Pallavi\Desktop\S4 images\channeldrain.jpg"/>
          <p:cNvPicPr>
            <a:picLocks noChangeAspect="1" noChangeArrowheads="1"/>
          </p:cNvPicPr>
          <p:nvPr/>
        </p:nvPicPr>
        <p:blipFill>
          <a:blip r:embed="rId5" cstate="print"/>
          <a:srcRect/>
          <a:stretch>
            <a:fillRect/>
          </a:stretch>
        </p:blipFill>
        <p:spPr bwMode="auto">
          <a:xfrm>
            <a:off x="3376292" y="4914297"/>
            <a:ext cx="3505173" cy="1559136"/>
          </a:xfrm>
          <a:prstGeom prst="rect">
            <a:avLst/>
          </a:prstGeom>
          <a:ln w="28575">
            <a:solidFill>
              <a:schemeClr val="accent3">
                <a:lumMod val="75000"/>
              </a:schemeClr>
            </a:solidFill>
          </a:ln>
          <a:effectLst>
            <a:outerShdw blurRad="190500" algn="tl" rotWithShape="0">
              <a:srgbClr val="000000">
                <a:alpha val="70000"/>
              </a:srgbClr>
            </a:outerShdw>
          </a:effectLst>
        </p:spPr>
      </p:pic>
      <p:sp>
        <p:nvSpPr>
          <p:cNvPr id="16390" name="Rectangle 6"/>
          <p:cNvSpPr>
            <a:spLocks noChangeArrowheads="1"/>
          </p:cNvSpPr>
          <p:nvPr/>
        </p:nvSpPr>
        <p:spPr bwMode="auto">
          <a:xfrm>
            <a:off x="620412" y="4285061"/>
            <a:ext cx="3047256" cy="584200"/>
          </a:xfrm>
          <a:prstGeom prst="rect">
            <a:avLst/>
          </a:prstGeom>
          <a:noFill/>
          <a:ln w="9525">
            <a:noFill/>
            <a:miter lim="800000"/>
            <a:headEnd/>
            <a:tailEnd/>
          </a:ln>
        </p:spPr>
        <p:txBody>
          <a:bodyPr wrap="square">
            <a:spAutoFit/>
          </a:bodyPr>
          <a:lstStyle/>
          <a:p>
            <a:pPr algn="just">
              <a:buFont typeface="Arial" charset="0"/>
              <a:buNone/>
            </a:pPr>
            <a:r>
              <a:rPr lang="en-IN" sz="1600" b="1" dirty="0"/>
              <a:t>Drains should be covered to prevent insects and rodents </a:t>
            </a:r>
          </a:p>
        </p:txBody>
      </p:sp>
      <p:sp>
        <p:nvSpPr>
          <p:cNvPr id="16391" name="Rectangle 7"/>
          <p:cNvSpPr>
            <a:spLocks noChangeArrowheads="1"/>
          </p:cNvSpPr>
          <p:nvPr/>
        </p:nvSpPr>
        <p:spPr bwMode="auto">
          <a:xfrm>
            <a:off x="5715000" y="4333430"/>
            <a:ext cx="2457400" cy="338138"/>
          </a:xfrm>
          <a:prstGeom prst="rect">
            <a:avLst/>
          </a:prstGeom>
          <a:noFill/>
          <a:ln w="9525">
            <a:noFill/>
            <a:miter lim="800000"/>
            <a:headEnd/>
            <a:tailEnd/>
          </a:ln>
        </p:spPr>
        <p:txBody>
          <a:bodyPr wrap="square">
            <a:spAutoFit/>
          </a:bodyPr>
          <a:lstStyle/>
          <a:p>
            <a:pPr algn="just">
              <a:buFont typeface="Arial" charset="0"/>
              <a:buNone/>
            </a:pPr>
            <a:r>
              <a:rPr lang="en-IN" sz="1600" b="1" dirty="0"/>
              <a:t>Well screened windows</a:t>
            </a:r>
          </a:p>
        </p:txBody>
      </p:sp>
      <p:sp>
        <p:nvSpPr>
          <p:cNvPr id="16392" name="Rectangle 9"/>
          <p:cNvSpPr>
            <a:spLocks noChangeArrowheads="1"/>
          </p:cNvSpPr>
          <p:nvPr/>
        </p:nvSpPr>
        <p:spPr bwMode="auto">
          <a:xfrm>
            <a:off x="735079" y="5459375"/>
            <a:ext cx="2540777" cy="338138"/>
          </a:xfrm>
          <a:prstGeom prst="rect">
            <a:avLst/>
          </a:prstGeom>
          <a:noFill/>
          <a:ln w="9525">
            <a:noFill/>
            <a:miter lim="800000"/>
            <a:headEnd/>
            <a:tailEnd/>
          </a:ln>
        </p:spPr>
        <p:txBody>
          <a:bodyPr wrap="square">
            <a:spAutoFit/>
          </a:bodyPr>
          <a:lstStyle/>
          <a:p>
            <a:r>
              <a:rPr lang="en-IN" sz="1600" b="1" dirty="0"/>
              <a:t>Floor with proper drainage </a:t>
            </a:r>
          </a:p>
        </p:txBody>
      </p:sp>
      <p:sp>
        <p:nvSpPr>
          <p:cNvPr id="16393" name="Slide Number Placeholder 9"/>
          <p:cNvSpPr>
            <a:spLocks noGrp="1"/>
          </p:cNvSpPr>
          <p:nvPr>
            <p:ph type="sldNum" sz="quarter" idx="12"/>
          </p:nvPr>
        </p:nvSpPr>
        <p:spPr bwMode="auto">
          <a:noFill/>
          <a:ln>
            <a:miter lim="800000"/>
            <a:headEnd/>
            <a:tailEnd/>
          </a:ln>
        </p:spPr>
        <p:txBody>
          <a:bodyPr/>
          <a:lstStyle/>
          <a:p>
            <a:fld id="{96D61342-44B4-4D1E-938C-F2198B83F5EF}" type="slidenum">
              <a:rPr lang="en-US" altLang="en-US" smtClean="0"/>
              <a:pPr/>
              <a:t>25</a:t>
            </a:fld>
            <a:endParaRPr lang="en-US" altLang="en-US"/>
          </a:p>
        </p:txBody>
      </p:sp>
      <p:sp>
        <p:nvSpPr>
          <p:cNvPr id="10" name="Title 1">
            <a:extLst>
              <a:ext uri="{FF2B5EF4-FFF2-40B4-BE49-F238E27FC236}">
                <a16:creationId xmlns:a16="http://schemas.microsoft.com/office/drawing/2014/main" id="{23228F8F-7C63-44CD-93E9-D0CD2DAFD208}"/>
              </a:ext>
            </a:extLst>
          </p:cNvPr>
          <p:cNvSpPr txBox="1">
            <a:spLocks/>
          </p:cNvSpPr>
          <p:nvPr/>
        </p:nvSpPr>
        <p:spPr>
          <a:xfrm>
            <a:off x="228600" y="1252595"/>
            <a:ext cx="8686800" cy="927375"/>
          </a:xfrm>
          <a:prstGeom prst="rect">
            <a:avLst/>
          </a:prstGeom>
          <a:noFill/>
          <a:scene3d>
            <a:camera prst="orthographicFront"/>
            <a:lightRig rig="threePt" dir="t"/>
          </a:scene3d>
          <a:sp3d>
            <a:bevelT w="114300" prst="artDeco"/>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nSpc>
                <a:spcPct val="120000"/>
              </a:lnSpc>
              <a:defRPr/>
            </a:pPr>
            <a:r>
              <a:rPr lang="en-IN" sz="2100" b="1" dirty="0">
                <a:solidFill>
                  <a:srgbClr val="000000"/>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 </a:t>
            </a:r>
            <a:br>
              <a:rPr lang="en-IN" sz="2100" b="1" dirty="0">
                <a:solidFill>
                  <a:srgbClr val="000000"/>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br>
            <a:br>
              <a:rPr lang="en-IN" sz="2100" b="1" dirty="0">
                <a:solidFill>
                  <a:srgbClr val="000000"/>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br>
            <a:r>
              <a:rPr lang="en-IN" sz="2100" b="1" dirty="0">
                <a:solidFill>
                  <a:srgbClr val="000000"/>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1.0 Location, Layout &amp; Facilities</a:t>
            </a:r>
            <a:br>
              <a:rPr lang="en-IN" sz="2100" b="1" dirty="0">
                <a:solidFill>
                  <a:srgbClr val="000000"/>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br>
            <a:r>
              <a:rPr lang="en-IN" sz="2100" b="1" dirty="0">
                <a:solidFill>
                  <a:schemeClr val="accent3">
                    <a:lumMod val="50000"/>
                  </a:schemeClr>
                </a:solidFill>
                <a:latin typeface="Arial Black" panose="020B0A04020102020204" pitchFamily="34" charset="0"/>
                <a:cs typeface="Arial" panose="020B0604020202020204" pitchFamily="34" charset="0"/>
              </a:rPr>
              <a:t>1.2 Layout &amp; Building Design </a:t>
            </a:r>
            <a:br>
              <a:rPr lang="en-US" sz="2100" dirty="0">
                <a:latin typeface="Arial Black" panose="020B0A04020102020204" pitchFamily="34" charset="0"/>
                <a:cs typeface="Arial" panose="020B0604020202020204" pitchFamily="34" charset="0"/>
              </a:rPr>
            </a:br>
            <a:r>
              <a:rPr lang="en-IN" sz="2100" b="1" u="sng" dirty="0">
                <a:latin typeface="Arial Black" panose="020B0A04020102020204" pitchFamily="34" charset="0"/>
                <a:cs typeface="Arial" panose="020B0604020202020204" pitchFamily="34" charset="0"/>
              </a:rPr>
              <a:t> </a:t>
            </a:r>
            <a:br>
              <a:rPr lang="en-IN" sz="2100" b="1" u="sng" dirty="0">
                <a:latin typeface="Arial Black" panose="020B0A04020102020204" pitchFamily="34" charset="0"/>
                <a:cs typeface="Arial" panose="020B0604020202020204" pitchFamily="34" charset="0"/>
              </a:rPr>
            </a:br>
            <a:endParaRPr lang="en-IN" sz="2100" b="1" dirty="0">
              <a:effectLst>
                <a:outerShdw blurRad="38100" dist="38100" dir="2700000" algn="tl">
                  <a:srgbClr val="000000">
                    <a:alpha val="43137"/>
                  </a:srgbClr>
                </a:outerShdw>
              </a:effectLst>
              <a:latin typeface="Arial Black" panose="020B0A04020102020204" pitchFamily="34" charset="0"/>
              <a:cs typeface="Arial" panose="020B0604020202020204" pitchFamily="34" charset="0"/>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8759"/>
            <a:ext cx="8229600" cy="864096"/>
          </a:xfrm>
          <a:noFill/>
          <a:scene3d>
            <a:camera prst="orthographicFront"/>
            <a:lightRig rig="threePt" dir="t"/>
          </a:scene3d>
          <a:sp3d>
            <a:bevelT w="114300" prst="artDeco"/>
          </a:sp3d>
        </p:spPr>
        <p:txBody>
          <a:bodyPr>
            <a:normAutofit/>
          </a:bodyPr>
          <a:lstStyle/>
          <a:p>
            <a:r>
              <a:rPr lang="en-US" sz="2100" b="1" dirty="0"/>
              <a:t>7.0  Support Services  </a:t>
            </a:r>
            <a:br>
              <a:rPr lang="en-US" sz="2100" b="1" dirty="0"/>
            </a:br>
            <a:r>
              <a:rPr lang="en-US" sz="2100" b="1" dirty="0"/>
              <a:t>7.11  Stability Program</a:t>
            </a:r>
            <a:endParaRPr lang="en-IN" sz="2100" dirty="0"/>
          </a:p>
        </p:txBody>
      </p:sp>
      <p:sp>
        <p:nvSpPr>
          <p:cNvPr id="3" name="Content Placeholder 2"/>
          <p:cNvSpPr>
            <a:spLocks noGrp="1"/>
          </p:cNvSpPr>
          <p:nvPr>
            <p:ph idx="1"/>
          </p:nvPr>
        </p:nvSpPr>
        <p:spPr>
          <a:xfrm>
            <a:off x="457200" y="2132855"/>
            <a:ext cx="8229600" cy="4032449"/>
          </a:xfrm>
          <a:ln>
            <a:solidFill>
              <a:schemeClr val="accent3">
                <a:lumMod val="75000"/>
              </a:schemeClr>
            </a:solidFill>
          </a:ln>
        </p:spPr>
        <p:txBody>
          <a:bodyPr>
            <a:noAutofit/>
          </a:bodyPr>
          <a:lstStyle/>
          <a:p>
            <a:pPr algn="just">
              <a:lnSpc>
                <a:spcPct val="150000"/>
              </a:lnSpc>
            </a:pPr>
            <a:r>
              <a:rPr lang="en-IN" sz="1800" dirty="0"/>
              <a:t>Consider intermediates of Bulk Products too.</a:t>
            </a:r>
          </a:p>
          <a:p>
            <a:pPr algn="just">
              <a:lnSpc>
                <a:spcPct val="150000"/>
              </a:lnSpc>
            </a:pPr>
            <a:r>
              <a:rPr lang="en-IN" sz="1800" dirty="0"/>
              <a:t>Perform &amp; Monitor stability studies on reconstituted products during product development.</a:t>
            </a:r>
          </a:p>
          <a:p>
            <a:pPr algn="just">
              <a:lnSpc>
                <a:spcPct val="150000"/>
              </a:lnSpc>
            </a:pPr>
            <a:r>
              <a:rPr lang="en-IN" sz="1800" dirty="0"/>
              <a:t>Description of programme in a written protocol and formalised as a report. </a:t>
            </a:r>
          </a:p>
          <a:p>
            <a:pPr algn="just">
              <a:lnSpc>
                <a:spcPct val="150000"/>
              </a:lnSpc>
            </a:pPr>
            <a:r>
              <a:rPr lang="en-IN" sz="1800" dirty="0"/>
              <a:t>Stability chambers shall be qualified &amp; appropriately maintained.</a:t>
            </a:r>
          </a:p>
        </p:txBody>
      </p:sp>
      <p:sp>
        <p:nvSpPr>
          <p:cNvPr id="4" name="Slide Number Placeholder 1">
            <a:extLst>
              <a:ext uri="{FF2B5EF4-FFF2-40B4-BE49-F238E27FC236}">
                <a16:creationId xmlns:a16="http://schemas.microsoft.com/office/drawing/2014/main" id="{8F1C5111-3147-467D-957A-A94F76EA0AE4}"/>
              </a:ext>
            </a:extLst>
          </p:cNvPr>
          <p:cNvSpPr>
            <a:spLocks noGrp="1"/>
          </p:cNvSpPr>
          <p:nvPr>
            <p:ph type="sldNum" sz="quarter" idx="12"/>
          </p:nvPr>
        </p:nvSpPr>
        <p:spPr>
          <a:xfrm>
            <a:off x="3131840" y="6381328"/>
            <a:ext cx="1966867" cy="365125"/>
          </a:xfrm>
        </p:spPr>
        <p:txBody>
          <a:bodyPr/>
          <a:lstStyle/>
          <a:p>
            <a:fld id="{9B441236-4707-B342-88D0-23B2CF2BA6BC}" type="slidenum">
              <a:rPr lang="en-US" smtClean="0"/>
              <a:pPr/>
              <a:t>250</a:t>
            </a:fld>
            <a:endParaRPr lang="en-US"/>
          </a:p>
        </p:txBody>
      </p:sp>
      <p:pic>
        <p:nvPicPr>
          <p:cNvPr id="5" name="Picture 4">
            <a:extLst>
              <a:ext uri="{FF2B5EF4-FFF2-40B4-BE49-F238E27FC236}">
                <a16:creationId xmlns:a16="http://schemas.microsoft.com/office/drawing/2014/main" id="{36AEC37F-C785-415C-8B6C-49E220E1E3B4}"/>
              </a:ext>
            </a:extLst>
          </p:cNvPr>
          <p:cNvPicPr>
            <a:picLocks noChangeAspect="1"/>
          </p:cNvPicPr>
          <p:nvPr/>
        </p:nvPicPr>
        <p:blipFill>
          <a:blip r:embed="rId2" cstate="print"/>
          <a:stretch>
            <a:fillRect/>
          </a:stretch>
        </p:blipFill>
        <p:spPr>
          <a:xfrm>
            <a:off x="4572000" y="4509120"/>
            <a:ext cx="2245993" cy="1381836"/>
          </a:xfrm>
          <a:prstGeom prst="rect">
            <a:avLst/>
          </a:prstGeom>
        </p:spPr>
      </p:pic>
      <p:pic>
        <p:nvPicPr>
          <p:cNvPr id="6" name="Picture 5">
            <a:extLst>
              <a:ext uri="{FF2B5EF4-FFF2-40B4-BE49-F238E27FC236}">
                <a16:creationId xmlns:a16="http://schemas.microsoft.com/office/drawing/2014/main" id="{580A652F-5FCD-40DB-8DEB-F3158FFD0AE9}"/>
              </a:ext>
            </a:extLst>
          </p:cNvPr>
          <p:cNvPicPr>
            <a:picLocks noChangeAspect="1"/>
          </p:cNvPicPr>
          <p:nvPr/>
        </p:nvPicPr>
        <p:blipFill>
          <a:blip r:embed="rId3" cstate="print"/>
          <a:stretch>
            <a:fillRect/>
          </a:stretch>
        </p:blipFill>
        <p:spPr>
          <a:xfrm>
            <a:off x="2987824" y="4558799"/>
            <a:ext cx="1786566" cy="1170742"/>
          </a:xfrm>
          <a:prstGeom prst="rect">
            <a:avLst/>
          </a:prstGeom>
        </p:spPr>
      </p:pic>
    </p:spTree>
    <p:extLst>
      <p:ext uri="{BB962C8B-B14F-4D97-AF65-F5344CB8AC3E}">
        <p14:creationId xmlns:p14="http://schemas.microsoft.com/office/powerpoint/2010/main" val="330928571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389" y="1360661"/>
            <a:ext cx="8229600" cy="720080"/>
          </a:xfrm>
          <a:noFill/>
          <a:scene3d>
            <a:camera prst="orthographicFront"/>
            <a:lightRig rig="threePt" dir="t"/>
          </a:scene3d>
          <a:sp3d>
            <a:bevelT w="114300" prst="artDeco"/>
          </a:sp3d>
        </p:spPr>
        <p:txBody>
          <a:bodyPr>
            <a:noAutofit/>
          </a:bodyPr>
          <a:lstStyle/>
          <a:p>
            <a:r>
              <a:rPr lang="en-US" sz="2100" b="1" dirty="0"/>
              <a:t>7.0  Support Services  </a:t>
            </a:r>
            <a:br>
              <a:rPr lang="en-US" sz="2100" b="1" dirty="0"/>
            </a:br>
            <a:r>
              <a:rPr lang="en-US" sz="2100" b="1" dirty="0"/>
              <a:t>7.11  Stability Program</a:t>
            </a:r>
            <a:endParaRPr lang="en-IN" sz="2100" dirty="0"/>
          </a:p>
        </p:txBody>
      </p:sp>
      <p:sp>
        <p:nvSpPr>
          <p:cNvPr id="3" name="Content Placeholder 2"/>
          <p:cNvSpPr>
            <a:spLocks noGrp="1"/>
          </p:cNvSpPr>
          <p:nvPr>
            <p:ph idx="1"/>
          </p:nvPr>
        </p:nvSpPr>
        <p:spPr>
          <a:xfrm>
            <a:off x="457200" y="2492896"/>
            <a:ext cx="8229600" cy="3960440"/>
          </a:xfrm>
        </p:spPr>
        <p:txBody>
          <a:bodyPr>
            <a:noAutofit/>
          </a:bodyPr>
          <a:lstStyle/>
          <a:p>
            <a:pPr>
              <a:buFont typeface="Wingdings" panose="05000000000000000000" pitchFamily="2" charset="2"/>
              <a:buChar char="Ø"/>
            </a:pPr>
            <a:r>
              <a:rPr lang="en-IN" sz="1800" dirty="0"/>
              <a:t>Extend stability program protocol till the end of shelf life period.</a:t>
            </a:r>
          </a:p>
          <a:p>
            <a:pPr>
              <a:buFont typeface="Wingdings" panose="05000000000000000000" pitchFamily="2" charset="2"/>
              <a:buChar char="Ø"/>
            </a:pPr>
            <a:r>
              <a:rPr lang="en-IN" sz="1800" dirty="0"/>
              <a:t>It shall include following parameters :</a:t>
            </a:r>
          </a:p>
          <a:p>
            <a:r>
              <a:rPr lang="en-IN" sz="1800" dirty="0"/>
              <a:t>Number of batches per strength and different batch sizes, </a:t>
            </a:r>
          </a:p>
          <a:p>
            <a:r>
              <a:rPr lang="en-IN" sz="1800" dirty="0"/>
              <a:t>Relevant physical, chemical, microbiological and biological test methods, stability indicating parameters, </a:t>
            </a:r>
          </a:p>
          <a:p>
            <a:r>
              <a:rPr lang="en-IN" sz="1800" dirty="0"/>
              <a:t>Acceptance criteria</a:t>
            </a:r>
          </a:p>
          <a:p>
            <a:r>
              <a:rPr lang="en-IN" sz="1800" dirty="0"/>
              <a:t>Reference to test methods</a:t>
            </a:r>
          </a:p>
          <a:p>
            <a:r>
              <a:rPr lang="en-IN" sz="1800" dirty="0"/>
              <a:t>Description of the container closure system(s)</a:t>
            </a:r>
          </a:p>
          <a:p>
            <a:r>
              <a:rPr lang="en-IN" sz="1800" dirty="0"/>
              <a:t>Testing intervals (time points)</a:t>
            </a:r>
          </a:p>
          <a:p>
            <a:r>
              <a:rPr lang="en-IN" sz="1800" dirty="0"/>
              <a:t>Description of the conditions of storage</a:t>
            </a:r>
          </a:p>
          <a:p>
            <a:r>
              <a:rPr lang="en-IN" sz="1800" dirty="0"/>
              <a:t>Other applicable parameters specific to the finished product</a:t>
            </a:r>
          </a:p>
        </p:txBody>
      </p:sp>
      <p:sp>
        <p:nvSpPr>
          <p:cNvPr id="4" name="Rectangle: Rounded Corners 3">
            <a:extLst>
              <a:ext uri="{FF2B5EF4-FFF2-40B4-BE49-F238E27FC236}">
                <a16:creationId xmlns:a16="http://schemas.microsoft.com/office/drawing/2014/main" id="{59672FD8-9E0B-467C-ADC7-FB8F94E755FE}"/>
              </a:ext>
            </a:extLst>
          </p:cNvPr>
          <p:cNvSpPr/>
          <p:nvPr/>
        </p:nvSpPr>
        <p:spPr>
          <a:xfrm>
            <a:off x="323528" y="2348880"/>
            <a:ext cx="8496944" cy="4007470"/>
          </a:xfrm>
          <a:prstGeom prst="roundRect">
            <a:avLst>
              <a:gd name="adj" fmla="val 660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1">
            <a:extLst>
              <a:ext uri="{FF2B5EF4-FFF2-40B4-BE49-F238E27FC236}">
                <a16:creationId xmlns:a16="http://schemas.microsoft.com/office/drawing/2014/main" id="{40EEE6D0-2249-4B3A-827C-2CB754E180FF}"/>
              </a:ext>
            </a:extLst>
          </p:cNvPr>
          <p:cNvSpPr>
            <a:spLocks noGrp="1"/>
          </p:cNvSpPr>
          <p:nvPr>
            <p:ph type="sldNum" sz="quarter" idx="12"/>
          </p:nvPr>
        </p:nvSpPr>
        <p:spPr>
          <a:xfrm>
            <a:off x="3520389" y="6414789"/>
            <a:ext cx="2133600" cy="365125"/>
          </a:xfrm>
        </p:spPr>
        <p:txBody>
          <a:bodyPr/>
          <a:lstStyle/>
          <a:p>
            <a:fld id="{9B441236-4707-B342-88D0-23B2CF2BA6BC}" type="slidenum">
              <a:rPr lang="en-US" smtClean="0"/>
              <a:pPr/>
              <a:t>251</a:t>
            </a:fld>
            <a:endParaRPr lang="en-US"/>
          </a:p>
        </p:txBody>
      </p:sp>
      <p:pic>
        <p:nvPicPr>
          <p:cNvPr id="7" name="Picture 6">
            <a:extLst>
              <a:ext uri="{FF2B5EF4-FFF2-40B4-BE49-F238E27FC236}">
                <a16:creationId xmlns:a16="http://schemas.microsoft.com/office/drawing/2014/main" id="{8329D5FE-5E75-4935-99FB-6949A9B66A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1519"/>
          <a:stretch/>
        </p:blipFill>
        <p:spPr>
          <a:xfrm>
            <a:off x="5915025" y="4179898"/>
            <a:ext cx="2771775" cy="1483297"/>
          </a:xfrm>
          <a:prstGeom prst="rect">
            <a:avLst/>
          </a:prstGeom>
        </p:spPr>
      </p:pic>
    </p:spTree>
    <p:extLst>
      <p:ext uri="{BB962C8B-B14F-4D97-AF65-F5344CB8AC3E}">
        <p14:creationId xmlns:p14="http://schemas.microsoft.com/office/powerpoint/2010/main" val="37177949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314" y="1340768"/>
            <a:ext cx="8651371" cy="792088"/>
          </a:xfrm>
          <a:noFill/>
          <a:scene3d>
            <a:camera prst="orthographicFront"/>
            <a:lightRig rig="threePt" dir="t"/>
          </a:scene3d>
          <a:sp3d>
            <a:bevelT w="114300" prst="artDeco"/>
          </a:sp3d>
        </p:spPr>
        <p:txBody>
          <a:bodyPr>
            <a:normAutofit/>
          </a:bodyPr>
          <a:lstStyle/>
          <a:p>
            <a:r>
              <a:rPr lang="en-US" sz="2100" b="1" dirty="0"/>
              <a:t>7.0  Support Services  </a:t>
            </a:r>
            <a:br>
              <a:rPr lang="en-US" sz="2100" b="1" dirty="0"/>
            </a:br>
            <a:r>
              <a:rPr lang="en-US" sz="2100" b="1" dirty="0"/>
              <a:t>7.11  Stability Program</a:t>
            </a:r>
            <a:endParaRPr lang="en-IN" sz="2100" dirty="0"/>
          </a:p>
        </p:txBody>
      </p:sp>
      <p:sp>
        <p:nvSpPr>
          <p:cNvPr id="3" name="Content Placeholder 2"/>
          <p:cNvSpPr>
            <a:spLocks noGrp="1"/>
          </p:cNvSpPr>
          <p:nvPr>
            <p:ph idx="1"/>
          </p:nvPr>
        </p:nvSpPr>
        <p:spPr>
          <a:xfrm>
            <a:off x="611560" y="2404864"/>
            <a:ext cx="4464496" cy="3935462"/>
          </a:xfrm>
          <a:ln>
            <a:solidFill>
              <a:schemeClr val="accent3">
                <a:lumMod val="75000"/>
              </a:schemeClr>
            </a:solidFill>
          </a:ln>
        </p:spPr>
        <p:txBody>
          <a:bodyPr>
            <a:noAutofit/>
          </a:bodyPr>
          <a:lstStyle/>
          <a:p>
            <a:pPr algn="just"/>
            <a:r>
              <a:rPr lang="en-IN" sz="1800" dirty="0"/>
              <a:t>Trend analysis </a:t>
            </a:r>
          </a:p>
          <a:p>
            <a:pPr algn="just"/>
            <a:r>
              <a:rPr lang="en-IN" sz="1800" dirty="0"/>
              <a:t>One batch of every strength &amp; primary packaging type per year to be included</a:t>
            </a:r>
          </a:p>
          <a:p>
            <a:pPr algn="just"/>
            <a:r>
              <a:rPr lang="en-IN" sz="1800" dirty="0"/>
              <a:t>Scientific justification for principle of bracketing &amp; matrixing design being applied</a:t>
            </a:r>
          </a:p>
          <a:p>
            <a:pPr algn="just"/>
            <a:r>
              <a:rPr lang="en-IN" sz="1800" dirty="0"/>
              <a:t>Summary of all the data generated, including any interim conclusions to be noted</a:t>
            </a:r>
          </a:p>
          <a:p>
            <a:pPr algn="just"/>
            <a:r>
              <a:rPr lang="en-IN" sz="1800" dirty="0"/>
              <a:t>Periodical review of summary </a:t>
            </a:r>
          </a:p>
          <a:p>
            <a:pPr algn="just"/>
            <a:r>
              <a:rPr lang="en-IN" sz="1800" dirty="0"/>
              <a:t>Refer International guidelines of  ICH, WHO, USP etc.</a:t>
            </a:r>
          </a:p>
        </p:txBody>
      </p:sp>
      <p:sp>
        <p:nvSpPr>
          <p:cNvPr id="4" name="Slide Number Placeholder 1">
            <a:extLst>
              <a:ext uri="{FF2B5EF4-FFF2-40B4-BE49-F238E27FC236}">
                <a16:creationId xmlns:a16="http://schemas.microsoft.com/office/drawing/2014/main" id="{1D474D89-0863-42F7-91D0-F6BDFEC8C3E6}"/>
              </a:ext>
            </a:extLst>
          </p:cNvPr>
          <p:cNvSpPr>
            <a:spLocks noGrp="1"/>
          </p:cNvSpPr>
          <p:nvPr>
            <p:ph type="sldNum" sz="quarter" idx="12"/>
          </p:nvPr>
        </p:nvSpPr>
        <p:spPr>
          <a:xfrm>
            <a:off x="3112301" y="6365169"/>
            <a:ext cx="2133600" cy="365125"/>
          </a:xfrm>
        </p:spPr>
        <p:txBody>
          <a:bodyPr/>
          <a:lstStyle/>
          <a:p>
            <a:fld id="{9B441236-4707-B342-88D0-23B2CF2BA6BC}" type="slidenum">
              <a:rPr lang="en-US" smtClean="0"/>
              <a:pPr/>
              <a:t>252</a:t>
            </a:fld>
            <a:endParaRPr lang="en-US"/>
          </a:p>
        </p:txBody>
      </p:sp>
      <p:pic>
        <p:nvPicPr>
          <p:cNvPr id="9" name="Picture 8">
            <a:extLst>
              <a:ext uri="{FF2B5EF4-FFF2-40B4-BE49-F238E27FC236}">
                <a16:creationId xmlns:a16="http://schemas.microsoft.com/office/drawing/2014/main" id="{3319FA92-F905-4B39-A60F-2DCD93335D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072" y="2851502"/>
            <a:ext cx="3237384" cy="2812262"/>
          </a:xfrm>
          <a:prstGeom prst="rect">
            <a:avLst/>
          </a:prstGeom>
          <a:ln>
            <a:solidFill>
              <a:schemeClr val="accent3">
                <a:lumMod val="75000"/>
              </a:schemeClr>
            </a:solidFill>
          </a:ln>
        </p:spPr>
      </p:pic>
    </p:spTree>
    <p:extLst>
      <p:ext uri="{BB962C8B-B14F-4D97-AF65-F5344CB8AC3E}">
        <p14:creationId xmlns:p14="http://schemas.microsoft.com/office/powerpoint/2010/main" val="272015043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331640" y="1594972"/>
            <a:ext cx="6480720" cy="1500187"/>
          </a:xfrm>
        </p:spPr>
        <p:txBody>
          <a:bodyPr>
            <a:normAutofit/>
          </a:bodyPr>
          <a:lstStyle/>
          <a:p>
            <a:pPr algn="ctr">
              <a:buNone/>
            </a:pPr>
            <a:r>
              <a:rPr lang="en-US" b="1" dirty="0">
                <a:solidFill>
                  <a:schemeClr val="tx1"/>
                </a:solidFill>
              </a:rPr>
              <a:t>I</a:t>
            </a:r>
            <a:r>
              <a:rPr lang="en-IN" b="1" dirty="0">
                <a:solidFill>
                  <a:schemeClr val="tx1"/>
                </a:solidFill>
              </a:rPr>
              <a:t>implementation of Hazard Analysis </a:t>
            </a:r>
          </a:p>
          <a:p>
            <a:pPr algn="ctr">
              <a:buNone/>
            </a:pPr>
            <a:r>
              <a:rPr lang="en-IN" b="1" dirty="0">
                <a:solidFill>
                  <a:schemeClr val="tx1"/>
                </a:solidFill>
              </a:rPr>
              <a:t>and </a:t>
            </a:r>
          </a:p>
          <a:p>
            <a:pPr algn="ctr">
              <a:buNone/>
            </a:pPr>
            <a:r>
              <a:rPr lang="en-IN" b="1" dirty="0">
                <a:solidFill>
                  <a:schemeClr val="tx1"/>
                </a:solidFill>
              </a:rPr>
              <a:t>Critical Control Point </a:t>
            </a:r>
          </a:p>
          <a:p>
            <a:pPr algn="ctr">
              <a:buNone/>
            </a:pPr>
            <a:r>
              <a:rPr lang="en-IN" b="1" dirty="0">
                <a:solidFill>
                  <a:schemeClr val="tx1"/>
                </a:solidFill>
              </a:rPr>
              <a:t>HACCP system</a:t>
            </a:r>
          </a:p>
        </p:txBody>
      </p:sp>
      <p:sp>
        <p:nvSpPr>
          <p:cNvPr id="6" name="Slide Number Placeholder 1">
            <a:extLst>
              <a:ext uri="{FF2B5EF4-FFF2-40B4-BE49-F238E27FC236}">
                <a16:creationId xmlns:a16="http://schemas.microsoft.com/office/drawing/2014/main" id="{C9119D39-2233-4A38-AC84-2CBF847E7CB1}"/>
              </a:ext>
            </a:extLst>
          </p:cNvPr>
          <p:cNvSpPr>
            <a:spLocks noGrp="1"/>
          </p:cNvSpPr>
          <p:nvPr>
            <p:ph type="sldNum" sz="quarter" idx="12"/>
          </p:nvPr>
        </p:nvSpPr>
        <p:spPr/>
        <p:txBody>
          <a:bodyPr/>
          <a:lstStyle/>
          <a:p>
            <a:fld id="{9B441236-4707-B342-88D0-23B2CF2BA6BC}" type="slidenum">
              <a:rPr lang="en-US" smtClean="0"/>
              <a:pPr/>
              <a:t>253</a:t>
            </a:fld>
            <a:endParaRPr lang="en-US"/>
          </a:p>
        </p:txBody>
      </p:sp>
      <p:pic>
        <p:nvPicPr>
          <p:cNvPr id="5" name="Picture 1"/>
          <p:cNvPicPr>
            <a:picLocks noChangeAspect="1" noChangeArrowheads="1"/>
          </p:cNvPicPr>
          <p:nvPr/>
        </p:nvPicPr>
        <p:blipFill>
          <a:blip r:embed="rId2" cstate="print"/>
          <a:srcRect/>
          <a:stretch>
            <a:fillRect/>
          </a:stretch>
        </p:blipFill>
        <p:spPr bwMode="auto">
          <a:xfrm>
            <a:off x="2483768" y="3435185"/>
            <a:ext cx="4452495" cy="2016224"/>
          </a:xfrm>
          <a:prstGeom prst="rect">
            <a:avLst/>
          </a:prstGeom>
          <a:noFill/>
          <a:ln w="9525">
            <a:noFill/>
            <a:miter lim="800000"/>
            <a:headEnd/>
            <a:tailEnd/>
          </a:ln>
          <a:effectLst/>
        </p:spPr>
      </p:pic>
      <p:sp>
        <p:nvSpPr>
          <p:cNvPr id="7" name="Rectangle: Rounded Corners 1">
            <a:extLst>
              <a:ext uri="{FF2B5EF4-FFF2-40B4-BE49-F238E27FC236}">
                <a16:creationId xmlns:a16="http://schemas.microsoft.com/office/drawing/2014/main" id="{EAFFBBD3-39E8-4833-AF27-DA0CB1773153}"/>
              </a:ext>
            </a:extLst>
          </p:cNvPr>
          <p:cNvSpPr/>
          <p:nvPr/>
        </p:nvSpPr>
        <p:spPr>
          <a:xfrm>
            <a:off x="1187624" y="1556792"/>
            <a:ext cx="6768752" cy="4176464"/>
          </a:xfrm>
          <a:prstGeom prst="roundRect">
            <a:avLst>
              <a:gd name="adj" fmla="val 12803"/>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021672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187624" y="1551180"/>
            <a:ext cx="6768752" cy="1500187"/>
          </a:xfrm>
        </p:spPr>
        <p:txBody>
          <a:bodyPr>
            <a:normAutofit fontScale="85000" lnSpcReduction="20000"/>
          </a:bodyPr>
          <a:lstStyle/>
          <a:p>
            <a:pPr algn="ctr">
              <a:buNone/>
            </a:pPr>
            <a:r>
              <a:rPr lang="en-US" sz="3600" b="1" dirty="0">
                <a:solidFill>
                  <a:srgbClr val="000000"/>
                </a:solidFill>
              </a:rPr>
              <a:t>HACCP Implementation</a:t>
            </a:r>
            <a:endParaRPr lang="en-IN" sz="3600" b="1" dirty="0">
              <a:solidFill>
                <a:srgbClr val="000000"/>
              </a:solidFill>
              <a:effectLst>
                <a:outerShdw blurRad="38100" dist="38100" dir="2700000" algn="tl">
                  <a:srgbClr val="000000">
                    <a:alpha val="43137"/>
                  </a:srgbClr>
                </a:outerShdw>
              </a:effectLst>
            </a:endParaRPr>
          </a:p>
          <a:p>
            <a:pPr algn="ctr">
              <a:buNone/>
            </a:pPr>
            <a:r>
              <a:rPr lang="en-US" sz="3600" b="1" dirty="0">
                <a:solidFill>
                  <a:srgbClr val="000000"/>
                </a:solidFill>
                <a:effectLst>
                  <a:outerShdw blurRad="38100" dist="38100" dir="2700000" algn="tl">
                    <a:srgbClr val="000000">
                      <a:alpha val="43137"/>
                    </a:srgbClr>
                  </a:outerShdw>
                </a:effectLst>
              </a:rPr>
              <a:t>Advance  Level </a:t>
            </a:r>
          </a:p>
          <a:p>
            <a:pPr algn="ctr">
              <a:buNone/>
            </a:pPr>
            <a:r>
              <a:rPr lang="en-US" sz="3600" b="1" dirty="0">
                <a:solidFill>
                  <a:srgbClr val="000000"/>
                </a:solidFill>
                <a:effectLst>
                  <a:outerShdw blurRad="38100" dist="38100" dir="2700000" algn="tl">
                    <a:srgbClr val="000000">
                      <a:alpha val="43137"/>
                    </a:srgbClr>
                  </a:outerShdw>
                </a:effectLst>
              </a:rPr>
              <a:t>Module 8 </a:t>
            </a:r>
          </a:p>
        </p:txBody>
      </p:sp>
      <p:sp>
        <p:nvSpPr>
          <p:cNvPr id="5" name="Slide Number Placeholder 1">
            <a:extLst>
              <a:ext uri="{FF2B5EF4-FFF2-40B4-BE49-F238E27FC236}">
                <a16:creationId xmlns:a16="http://schemas.microsoft.com/office/drawing/2014/main" id="{E2C7523B-F649-4B5F-B6EE-A1321C2516F9}"/>
              </a:ext>
            </a:extLst>
          </p:cNvPr>
          <p:cNvSpPr>
            <a:spLocks noGrp="1"/>
          </p:cNvSpPr>
          <p:nvPr>
            <p:ph type="sldNum" sz="quarter" idx="12"/>
          </p:nvPr>
        </p:nvSpPr>
        <p:spPr/>
        <p:txBody>
          <a:bodyPr/>
          <a:lstStyle/>
          <a:p>
            <a:fld id="{9B441236-4707-B342-88D0-23B2CF2BA6BC}" type="slidenum">
              <a:rPr lang="en-US" smtClean="0"/>
              <a:pPr/>
              <a:t>254</a:t>
            </a:fld>
            <a:endParaRPr lang="en-US"/>
          </a:p>
        </p:txBody>
      </p:sp>
      <p:pic>
        <p:nvPicPr>
          <p:cNvPr id="10" name="Picture 9">
            <a:extLst>
              <a:ext uri="{FF2B5EF4-FFF2-40B4-BE49-F238E27FC236}">
                <a16:creationId xmlns:a16="http://schemas.microsoft.com/office/drawing/2014/main" id="{DACD456A-74E1-4584-B85F-DEC8B9513622}"/>
              </a:ext>
            </a:extLst>
          </p:cNvPr>
          <p:cNvPicPr>
            <a:picLocks noChangeAspect="1"/>
          </p:cNvPicPr>
          <p:nvPr/>
        </p:nvPicPr>
        <p:blipFill>
          <a:blip r:embed="rId2" cstate="print"/>
          <a:stretch>
            <a:fillRect/>
          </a:stretch>
        </p:blipFill>
        <p:spPr>
          <a:xfrm>
            <a:off x="2339752" y="3051367"/>
            <a:ext cx="4752528" cy="3179873"/>
          </a:xfrm>
          <a:prstGeom prst="rect">
            <a:avLst/>
          </a:prstGeom>
        </p:spPr>
      </p:pic>
      <p:sp>
        <p:nvSpPr>
          <p:cNvPr id="6" name="Rectangle: Rounded Corners 1">
            <a:extLst>
              <a:ext uri="{FF2B5EF4-FFF2-40B4-BE49-F238E27FC236}">
                <a16:creationId xmlns:a16="http://schemas.microsoft.com/office/drawing/2014/main" id="{EAFFBBD3-39E8-4833-AF27-DA0CB1773153}"/>
              </a:ext>
            </a:extLst>
          </p:cNvPr>
          <p:cNvSpPr/>
          <p:nvPr/>
        </p:nvSpPr>
        <p:spPr>
          <a:xfrm>
            <a:off x="1187624" y="1556792"/>
            <a:ext cx="6768752" cy="4536504"/>
          </a:xfrm>
          <a:prstGeom prst="roundRect">
            <a:avLst>
              <a:gd name="adj" fmla="val 12803"/>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742963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5" name="Straight Connector 8"/>
          <p:cNvCxnSpPr>
            <a:cxnSpLocks noChangeShapeType="1"/>
          </p:cNvCxnSpPr>
          <p:nvPr/>
        </p:nvCxnSpPr>
        <p:spPr bwMode="auto">
          <a:xfrm>
            <a:off x="2263775" y="4495800"/>
            <a:ext cx="4645025" cy="1588"/>
          </a:xfrm>
          <a:prstGeom prst="line">
            <a:avLst/>
          </a:prstGeom>
          <a:ln>
            <a:headEnd/>
            <a:tailEnd/>
          </a:ln>
        </p:spPr>
        <p:style>
          <a:lnRef idx="2">
            <a:schemeClr val="accent3"/>
          </a:lnRef>
          <a:fillRef idx="0">
            <a:schemeClr val="accent3"/>
          </a:fillRef>
          <a:effectRef idx="1">
            <a:schemeClr val="accent3"/>
          </a:effectRef>
          <a:fontRef idx="minor">
            <a:schemeClr val="tx1"/>
          </a:fontRef>
        </p:style>
      </p:cxnSp>
      <p:sp>
        <p:nvSpPr>
          <p:cNvPr id="3" name="Rectangle 2"/>
          <p:cNvSpPr/>
          <p:nvPr/>
        </p:nvSpPr>
        <p:spPr>
          <a:xfrm>
            <a:off x="971600" y="1340768"/>
            <a:ext cx="7128791" cy="3939540"/>
          </a:xfrm>
          <a:prstGeom prst="rect">
            <a:avLst/>
          </a:prstGeom>
        </p:spPr>
        <p:txBody>
          <a:bodyPr wrap="square">
            <a:spAutoFit/>
          </a:bodyPr>
          <a:lstStyle/>
          <a:p>
            <a:pPr algn="ctr">
              <a:defRPr/>
            </a:pPr>
            <a:r>
              <a:rPr lang="en-US" sz="4000" b="1" dirty="0">
                <a:solidFill>
                  <a:schemeClr val="accent3">
                    <a:lumMod val="75000"/>
                  </a:schemeClr>
                </a:solidFill>
                <a:effectLst>
                  <a:outerShdw blurRad="38100" dist="38100" dir="2700000" algn="tl">
                    <a:srgbClr val="000000">
                      <a:alpha val="43137"/>
                    </a:srgbClr>
                  </a:outerShdw>
                </a:effectLst>
              </a:rPr>
              <a:t>Good Manufacturing Practices, Hygienic and Sanitary</a:t>
            </a:r>
            <a:br>
              <a:rPr lang="en-US" sz="4000" b="1" dirty="0">
                <a:solidFill>
                  <a:schemeClr val="accent3">
                    <a:lumMod val="75000"/>
                  </a:schemeClr>
                </a:solidFill>
                <a:effectLst>
                  <a:outerShdw blurRad="38100" dist="38100" dir="2700000" algn="tl">
                    <a:srgbClr val="000000">
                      <a:alpha val="43137"/>
                    </a:srgbClr>
                  </a:outerShdw>
                </a:effectLst>
              </a:rPr>
            </a:br>
            <a:r>
              <a:rPr lang="en-US" sz="4000" b="1" dirty="0">
                <a:solidFill>
                  <a:schemeClr val="accent3">
                    <a:lumMod val="75000"/>
                  </a:schemeClr>
                </a:solidFill>
                <a:effectLst>
                  <a:outerShdw blurRad="38100" dist="38100" dir="2700000" algn="tl">
                    <a:srgbClr val="000000">
                      <a:alpha val="43137"/>
                    </a:srgbClr>
                  </a:outerShdw>
                </a:effectLst>
              </a:rPr>
              <a:t>   Practices for </a:t>
            </a:r>
          </a:p>
          <a:p>
            <a:pPr algn="ctr">
              <a:spcAft>
                <a:spcPts val="1200"/>
              </a:spcAft>
              <a:defRPr/>
            </a:pPr>
            <a:r>
              <a:rPr lang="en-US" sz="4000" b="1" dirty="0">
                <a:solidFill>
                  <a:schemeClr val="accent3">
                    <a:lumMod val="75000"/>
                  </a:schemeClr>
                </a:solidFill>
                <a:effectLst>
                  <a:outerShdw blurRad="38100" dist="38100" dir="2700000" algn="tl">
                    <a:srgbClr val="000000">
                      <a:alpha val="43137"/>
                    </a:srgbClr>
                  </a:outerShdw>
                </a:effectLst>
              </a:rPr>
              <a:t>Health Supplements  &amp; </a:t>
            </a:r>
            <a:r>
              <a:rPr lang="en-US" sz="4000" b="1" dirty="0" err="1">
                <a:solidFill>
                  <a:schemeClr val="accent3">
                    <a:lumMod val="75000"/>
                  </a:schemeClr>
                </a:solidFill>
                <a:effectLst>
                  <a:outerShdw blurRad="38100" dist="38100" dir="2700000" algn="tl">
                    <a:srgbClr val="000000">
                      <a:alpha val="43137"/>
                    </a:srgbClr>
                  </a:outerShdw>
                </a:effectLst>
              </a:rPr>
              <a:t>Nutraceuticals</a:t>
            </a:r>
            <a:r>
              <a:rPr lang="en-US" sz="4000" b="1" dirty="0">
                <a:solidFill>
                  <a:schemeClr val="accent3">
                    <a:lumMod val="75000"/>
                  </a:schemeClr>
                </a:solidFill>
                <a:effectLst>
                  <a:outerShdw blurRad="38100" dist="38100" dir="2700000" algn="tl">
                    <a:srgbClr val="000000">
                      <a:alpha val="43137"/>
                    </a:srgbClr>
                  </a:outerShdw>
                </a:effectLst>
              </a:rPr>
              <a:t> </a:t>
            </a:r>
          </a:p>
          <a:p>
            <a:pPr algn="ctr">
              <a:defRPr/>
            </a:pPr>
            <a:r>
              <a:rPr lang="en-US" sz="4000" b="1" dirty="0">
                <a:effectLst>
                  <a:outerShdw blurRad="38100" dist="38100" dir="2700000" algn="tl">
                    <a:srgbClr val="000000">
                      <a:alpha val="43137"/>
                    </a:srgbClr>
                  </a:outerShdw>
                </a:effectLst>
                <a:latin typeface="+mn-lt"/>
              </a:rPr>
              <a:t>Module 8 </a:t>
            </a:r>
            <a:endParaRPr lang="en-IN" sz="4000" b="1" dirty="0">
              <a:ln/>
              <a:effectLst>
                <a:outerShdw blurRad="38100" dist="38100" dir="2700000" algn="tl">
                  <a:srgbClr val="000000">
                    <a:alpha val="43137"/>
                  </a:srgbClr>
                </a:outerShdw>
              </a:effectLst>
              <a:latin typeface="+mn-lt"/>
            </a:endParaRPr>
          </a:p>
        </p:txBody>
      </p:sp>
      <p:sp>
        <p:nvSpPr>
          <p:cNvPr id="3079" name="Slide Number Placeholder 6"/>
          <p:cNvSpPr>
            <a:spLocks noGrp="1"/>
          </p:cNvSpPr>
          <p:nvPr>
            <p:ph type="sldNum" sz="quarter" idx="12"/>
          </p:nvPr>
        </p:nvSpPr>
        <p:spPr bwMode="auto">
          <a:noFill/>
          <a:ln>
            <a:miter lim="800000"/>
            <a:headEnd/>
            <a:tailEnd/>
          </a:ln>
        </p:spPr>
        <p:txBody>
          <a:bodyPr/>
          <a:lstStyle/>
          <a:p>
            <a:fld id="{42173947-47B2-4EED-B8A2-C861451BDAB8}" type="slidenum">
              <a:rPr lang="en-US" altLang="en-US" smtClean="0"/>
              <a:pPr/>
              <a:t>255</a:t>
            </a:fld>
            <a:endParaRPr lang="en-US" altLang="en-US"/>
          </a:p>
        </p:txBody>
      </p:sp>
    </p:spTree>
    <p:extLst>
      <p:ext uri="{BB962C8B-B14F-4D97-AF65-F5344CB8AC3E}">
        <p14:creationId xmlns:p14="http://schemas.microsoft.com/office/powerpoint/2010/main" val="2706161949"/>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16570"/>
            <a:ext cx="9144000" cy="548680"/>
          </a:xfrm>
        </p:spPr>
        <p:txBody>
          <a:bodyPr>
            <a:noAutofit/>
          </a:bodyPr>
          <a:lstStyle/>
          <a:p>
            <a:pPr fontAlgn="ctr">
              <a:defRPr/>
            </a:pPr>
            <a:r>
              <a:rPr lang="en-IN" sz="3200" b="1" dirty="0">
                <a:solidFill>
                  <a:srgbClr val="000000"/>
                </a:solidFill>
                <a:effectLst>
                  <a:outerShdw blurRad="38100" dist="38100" dir="2700000" algn="tl">
                    <a:srgbClr val="000000">
                      <a:alpha val="43137"/>
                    </a:srgbClr>
                  </a:outerShdw>
                </a:effectLst>
              </a:rPr>
              <a:t>Contents</a:t>
            </a:r>
            <a:r>
              <a:rPr lang="en-IN" sz="3200" dirty="0">
                <a:solidFill>
                  <a:srgbClr val="000000"/>
                </a:solidFill>
              </a:rPr>
              <a:t> </a:t>
            </a:r>
          </a:p>
        </p:txBody>
      </p:sp>
      <p:graphicFrame>
        <p:nvGraphicFramePr>
          <p:cNvPr id="4" name="Table 3"/>
          <p:cNvGraphicFramePr>
            <a:graphicFrameLocks noGrp="1"/>
          </p:cNvGraphicFramePr>
          <p:nvPr>
            <p:extLst>
              <p:ext uri="{D42A27DB-BD31-4B8C-83A1-F6EECF244321}">
                <p14:modId xmlns:p14="http://schemas.microsoft.com/office/powerpoint/2010/main" val="3504722504"/>
              </p:ext>
            </p:extLst>
          </p:nvPr>
        </p:nvGraphicFramePr>
        <p:xfrm>
          <a:off x="287524" y="1532306"/>
          <a:ext cx="8568951" cy="4485608"/>
        </p:xfrm>
        <a:graphic>
          <a:graphicData uri="http://schemas.openxmlformats.org/drawingml/2006/table">
            <a:tbl>
              <a:tblPr firstRow="1" bandRow="1">
                <a:tableStyleId>{F5AB1C69-6EDB-4FF4-983F-18BD219EF322}</a:tableStyleId>
              </a:tblPr>
              <a:tblGrid>
                <a:gridCol w="649785">
                  <a:extLst>
                    <a:ext uri="{9D8B030D-6E8A-4147-A177-3AD203B41FA5}">
                      <a16:colId xmlns:a16="http://schemas.microsoft.com/office/drawing/2014/main" val="20000"/>
                    </a:ext>
                  </a:extLst>
                </a:gridCol>
                <a:gridCol w="2504288">
                  <a:extLst>
                    <a:ext uri="{9D8B030D-6E8A-4147-A177-3AD203B41FA5}">
                      <a16:colId xmlns:a16="http://schemas.microsoft.com/office/drawing/2014/main" val="20001"/>
                    </a:ext>
                  </a:extLst>
                </a:gridCol>
                <a:gridCol w="908791">
                  <a:extLst>
                    <a:ext uri="{9D8B030D-6E8A-4147-A177-3AD203B41FA5}">
                      <a16:colId xmlns:a16="http://schemas.microsoft.com/office/drawing/2014/main" val="20002"/>
                    </a:ext>
                  </a:extLst>
                </a:gridCol>
                <a:gridCol w="4506087">
                  <a:extLst>
                    <a:ext uri="{9D8B030D-6E8A-4147-A177-3AD203B41FA5}">
                      <a16:colId xmlns:a16="http://schemas.microsoft.com/office/drawing/2014/main" val="20003"/>
                    </a:ext>
                  </a:extLst>
                </a:gridCol>
              </a:tblGrid>
              <a:tr h="771642">
                <a:tc>
                  <a:txBody>
                    <a:bodyPr/>
                    <a:lstStyle/>
                    <a:p>
                      <a:pPr algn="ctr" fontAlgn="ctr"/>
                      <a:r>
                        <a:rPr lang="en-IN" sz="1800" b="1" i="0" u="none" strike="noStrike" dirty="0">
                          <a:solidFill>
                            <a:schemeClr val="bg1"/>
                          </a:solidFill>
                          <a:effectLst/>
                          <a:latin typeface="Calibri"/>
                        </a:rPr>
                        <a:t>S. No.</a:t>
                      </a:r>
                    </a:p>
                  </a:txBody>
                  <a:tcPr marL="9525" marR="9525" marT="9525" marB="0" anchor="ctr"/>
                </a:tc>
                <a:tc>
                  <a:txBody>
                    <a:bodyPr/>
                    <a:lstStyle/>
                    <a:p>
                      <a:pPr algn="ctr" fontAlgn="ctr"/>
                      <a:r>
                        <a:rPr lang="en-IN" sz="1800" b="1" i="0" u="none" strike="noStrike" dirty="0">
                          <a:solidFill>
                            <a:schemeClr val="bg1"/>
                          </a:solidFill>
                          <a:effectLst/>
                          <a:latin typeface="Calibri"/>
                        </a:rPr>
                        <a:t>Operational Flow</a:t>
                      </a:r>
                    </a:p>
                  </a:txBody>
                  <a:tcPr marL="9525" marR="9525" marT="9525" marB="0" anchor="ctr"/>
                </a:tc>
                <a:tc>
                  <a:txBody>
                    <a:bodyPr/>
                    <a:lstStyle/>
                    <a:p>
                      <a:pPr algn="ctr" fontAlgn="ctr"/>
                      <a:r>
                        <a:rPr lang="en-US" sz="1800" b="1" i="0" u="none" strike="noStrike" dirty="0">
                          <a:solidFill>
                            <a:schemeClr val="bg1"/>
                          </a:solidFill>
                          <a:effectLst/>
                          <a:latin typeface="Calibri"/>
                        </a:rPr>
                        <a:t>Sub – Section No. </a:t>
                      </a:r>
                      <a:endParaRPr lang="en-IN" sz="1800" b="1" i="0" u="none" strike="noStrike" dirty="0">
                        <a:solidFill>
                          <a:schemeClr val="bg1"/>
                        </a:solidFill>
                        <a:effectLst/>
                        <a:latin typeface="Calibri"/>
                      </a:endParaRPr>
                    </a:p>
                  </a:txBody>
                  <a:tcPr marL="9525" marR="9525" marT="9525" marB="0" anchor="ctr"/>
                </a:tc>
                <a:tc>
                  <a:txBody>
                    <a:bodyPr/>
                    <a:lstStyle/>
                    <a:p>
                      <a:pPr algn="ctr" fontAlgn="ctr"/>
                      <a:r>
                        <a:rPr lang="en-IN" sz="1800" b="1" i="0" u="none" strike="noStrike" dirty="0">
                          <a:solidFill>
                            <a:schemeClr val="bg1"/>
                          </a:solidFill>
                          <a:effectLst/>
                          <a:latin typeface="Calibri"/>
                        </a:rPr>
                        <a:t>Heading </a:t>
                      </a:r>
                    </a:p>
                  </a:txBody>
                  <a:tcPr marL="9525" marR="9525" marT="9525" marB="0" anchor="ctr"/>
                </a:tc>
                <a:extLst>
                  <a:ext uri="{0D108BD9-81ED-4DB2-BD59-A6C34878D82A}">
                    <a16:rowId xmlns:a16="http://schemas.microsoft.com/office/drawing/2014/main" val="10000"/>
                  </a:ext>
                </a:extLst>
              </a:tr>
              <a:tr h="7704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t>8.0</a:t>
                      </a:r>
                      <a:endParaRPr lang="en-IN" sz="1600" b="1" dirty="0"/>
                    </a:p>
                    <a:p>
                      <a:pPr algn="ctr"/>
                      <a:endParaRPr lang="en-IN" sz="1600" b="1" dirty="0"/>
                    </a:p>
                  </a:txBody>
                  <a:tcPr marL="9525" marR="9525" marT="9525" marB="0" anchor="ctr"/>
                </a:tc>
                <a:tc>
                  <a:txBody>
                    <a:bodyPr/>
                    <a:lstStyle/>
                    <a:p>
                      <a:r>
                        <a:rPr lang="en-US" sz="1600" b="1" dirty="0">
                          <a:solidFill>
                            <a:schemeClr val="tx1"/>
                          </a:solidFill>
                        </a:rPr>
                        <a:t>Implementation  of  Hazard Analysis &amp; Critical Control Point Systems</a:t>
                      </a:r>
                      <a:endParaRPr lang="en-IN" sz="1600" b="1" dirty="0">
                        <a:solidFill>
                          <a:schemeClr val="tx1"/>
                        </a:solidFill>
                      </a:endParaRPr>
                    </a:p>
                  </a:txBody>
                  <a:tcPr marL="9525" marR="9525" marT="9524" marB="0" anchor="ctr"/>
                </a:tc>
                <a:tc>
                  <a:txBody>
                    <a:bodyPr/>
                    <a:lstStyle/>
                    <a:p>
                      <a:pPr algn="ctr"/>
                      <a:r>
                        <a:rPr lang="en-US" sz="1600" dirty="0">
                          <a:solidFill>
                            <a:schemeClr val="tx1"/>
                          </a:solidFill>
                        </a:rPr>
                        <a:t>8.1</a:t>
                      </a:r>
                      <a:endParaRPr lang="en-IN" sz="1600" dirty="0">
                        <a:solidFill>
                          <a:schemeClr val="tx1"/>
                        </a:solidFill>
                      </a:endParaRPr>
                    </a:p>
                  </a:txBody>
                  <a:tcPr marL="9525" marR="9525" marT="9524" marB="0" anchor="ctr"/>
                </a:tc>
                <a:tc>
                  <a:txBody>
                    <a:bodyPr/>
                    <a:lstStyle/>
                    <a:p>
                      <a:r>
                        <a:rPr lang="en-US" sz="1600" dirty="0">
                          <a:solidFill>
                            <a:schemeClr val="tx1"/>
                          </a:solidFill>
                        </a:rPr>
                        <a:t>Introduction to HACCP</a:t>
                      </a:r>
                      <a:endParaRPr lang="en-IN" sz="1600" dirty="0">
                        <a:solidFill>
                          <a:schemeClr val="tx1"/>
                        </a:solidFill>
                      </a:endParaRPr>
                    </a:p>
                  </a:txBody>
                  <a:tcPr marL="9525" marR="9525" marT="9524" marB="0" anchor="ctr"/>
                </a:tc>
                <a:extLst>
                  <a:ext uri="{0D108BD9-81ED-4DB2-BD59-A6C34878D82A}">
                    <a16:rowId xmlns:a16="http://schemas.microsoft.com/office/drawing/2014/main" val="10001"/>
                  </a:ext>
                </a:extLst>
              </a:tr>
              <a:tr h="358792">
                <a:tc>
                  <a:txBody>
                    <a:bodyPr/>
                    <a:lstStyle/>
                    <a:p>
                      <a:pPr algn="ctr"/>
                      <a:endParaRPr lang="en-IN" sz="1600" b="1" dirty="0"/>
                    </a:p>
                  </a:txBody>
                  <a:tcPr marL="9525" marR="9525" marT="9525" marB="0" anchor="ctr"/>
                </a:tc>
                <a:tc>
                  <a:txBody>
                    <a:bodyPr/>
                    <a:lstStyle/>
                    <a:p>
                      <a:endParaRPr lang="en-IN" sz="1600" b="1" dirty="0">
                        <a:solidFill>
                          <a:schemeClr val="tx1"/>
                        </a:solidFill>
                      </a:endParaRPr>
                    </a:p>
                  </a:txBody>
                  <a:tcPr marL="9525" marR="9525" marT="9524" marB="0" anchor="ctr"/>
                </a:tc>
                <a:tc>
                  <a:txBody>
                    <a:bodyPr/>
                    <a:lstStyle/>
                    <a:p>
                      <a:pPr algn="ctr"/>
                      <a:r>
                        <a:rPr lang="en-US" sz="1600" dirty="0">
                          <a:solidFill>
                            <a:schemeClr val="tx1"/>
                          </a:solidFill>
                        </a:rPr>
                        <a:t>8.2</a:t>
                      </a:r>
                      <a:endParaRPr lang="en-IN" sz="1600" dirty="0">
                        <a:solidFill>
                          <a:schemeClr val="tx1"/>
                        </a:solidFill>
                      </a:endParaRPr>
                    </a:p>
                  </a:txBody>
                  <a:tcPr marL="9525" marR="9525" marT="9524"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Application of HACCP System</a:t>
                      </a:r>
                      <a:endParaRPr lang="en-IN" sz="1600" dirty="0">
                        <a:solidFill>
                          <a:schemeClr val="tx1"/>
                        </a:solidFill>
                      </a:endParaRPr>
                    </a:p>
                  </a:txBody>
                  <a:tcPr marL="9525" marR="9525" marT="9524" marB="0" anchor="ctr"/>
                </a:tc>
                <a:extLst>
                  <a:ext uri="{0D108BD9-81ED-4DB2-BD59-A6C34878D82A}">
                    <a16:rowId xmlns:a16="http://schemas.microsoft.com/office/drawing/2014/main" val="10002"/>
                  </a:ext>
                </a:extLst>
              </a:tr>
              <a:tr h="333532">
                <a:tc>
                  <a:txBody>
                    <a:bodyPr/>
                    <a:lstStyle/>
                    <a:p>
                      <a:pPr algn="ctr"/>
                      <a:endParaRPr lang="en-IN" sz="1600" b="1" dirty="0"/>
                    </a:p>
                  </a:txBody>
                  <a:tcPr marL="9525" marR="9525" marT="9525" marB="0" anchor="ctr"/>
                </a:tc>
                <a:tc>
                  <a:txBody>
                    <a:bodyPr/>
                    <a:lstStyle/>
                    <a:p>
                      <a:endParaRPr lang="en-IN" sz="1600" b="1" dirty="0">
                        <a:solidFill>
                          <a:schemeClr val="tx1"/>
                        </a:solidFill>
                      </a:endParaRPr>
                    </a:p>
                  </a:txBody>
                  <a:tcPr marL="9525" marR="9525" marT="9524" marB="0" anchor="ctr"/>
                </a:tc>
                <a:tc>
                  <a:txBody>
                    <a:bodyPr/>
                    <a:lstStyle/>
                    <a:p>
                      <a:pPr algn="ctr"/>
                      <a:r>
                        <a:rPr lang="en-US" sz="1600" dirty="0">
                          <a:solidFill>
                            <a:schemeClr val="tx1"/>
                          </a:solidFill>
                        </a:rPr>
                        <a:t>8.2.1</a:t>
                      </a:r>
                      <a:endParaRPr lang="en-IN" sz="1600" dirty="0">
                        <a:solidFill>
                          <a:schemeClr val="tx1"/>
                        </a:solidFill>
                      </a:endParaRPr>
                    </a:p>
                  </a:txBody>
                  <a:tcPr marL="9525" marR="9525" marT="9524" marB="0" anchor="ctr"/>
                </a:tc>
                <a:tc>
                  <a:txBody>
                    <a:bodyPr/>
                    <a:lstStyle/>
                    <a:p>
                      <a:pPr>
                        <a:buNone/>
                      </a:pPr>
                      <a:r>
                        <a:rPr lang="en-US" sz="1600" b="0" dirty="0"/>
                        <a:t>HACCP Implementation – 5 Steps &amp; 7 Principles</a:t>
                      </a:r>
                      <a:endParaRPr lang="en-IN" sz="1600" dirty="0">
                        <a:solidFill>
                          <a:schemeClr val="tx1"/>
                        </a:solidFill>
                      </a:endParaRPr>
                    </a:p>
                  </a:txBody>
                  <a:tcPr marL="9525" marR="9525" marT="9524" marB="0" anchor="ctr"/>
                </a:tc>
                <a:extLst>
                  <a:ext uri="{0D108BD9-81ED-4DB2-BD59-A6C34878D82A}">
                    <a16:rowId xmlns:a16="http://schemas.microsoft.com/office/drawing/2014/main" val="10003"/>
                  </a:ext>
                </a:extLst>
              </a:tr>
              <a:tr h="321534">
                <a:tc>
                  <a:txBody>
                    <a:bodyPr/>
                    <a:lstStyle/>
                    <a:p>
                      <a:endParaRPr lang="en-IN" dirty="0"/>
                    </a:p>
                  </a:txBody>
                  <a:tcPr marL="9525" marR="9525" marT="9525" marB="0" anchor="ctr"/>
                </a:tc>
                <a:tc>
                  <a:txBody>
                    <a:bodyPr/>
                    <a:lstStyle/>
                    <a:p>
                      <a:endParaRPr lang="en-IN" dirty="0"/>
                    </a:p>
                  </a:txBody>
                  <a:tcPr marL="9525" marR="9525" marT="9524" marB="0" anchor="ctr"/>
                </a:tc>
                <a:tc>
                  <a:txBody>
                    <a:bodyPr/>
                    <a:lstStyle/>
                    <a:p>
                      <a:pPr algn="ctr"/>
                      <a:r>
                        <a:rPr lang="en-US" sz="1600" dirty="0">
                          <a:solidFill>
                            <a:schemeClr val="tx1"/>
                          </a:solidFill>
                        </a:rPr>
                        <a:t>8.2.2</a:t>
                      </a:r>
                      <a:endParaRPr lang="en-IN" sz="1600" dirty="0">
                        <a:solidFill>
                          <a:schemeClr val="tx1"/>
                        </a:solidFill>
                      </a:endParaRPr>
                    </a:p>
                  </a:txBody>
                  <a:tcPr marL="9525" marR="9525" marT="9524" marB="0" anchor="ctr"/>
                </a:tc>
                <a:tc>
                  <a:txBody>
                    <a:bodyPr/>
                    <a:lstStyle/>
                    <a:p>
                      <a:r>
                        <a:rPr lang="en-US" sz="1600" b="0"/>
                        <a:t>HACCP Implementation in </a:t>
                      </a:r>
                      <a:r>
                        <a:rPr lang="en-US" sz="1600" b="0" dirty="0"/>
                        <a:t>Food Supplement Units</a:t>
                      </a:r>
                      <a:endParaRPr lang="en-IN" sz="1600" dirty="0">
                        <a:solidFill>
                          <a:schemeClr val="tx1"/>
                        </a:solidFill>
                      </a:endParaRPr>
                    </a:p>
                  </a:txBody>
                  <a:tcPr marL="9525" marR="9525" marT="9524" marB="0" anchor="ctr"/>
                </a:tc>
                <a:extLst>
                  <a:ext uri="{0D108BD9-81ED-4DB2-BD59-A6C34878D82A}">
                    <a16:rowId xmlns:a16="http://schemas.microsoft.com/office/drawing/2014/main" val="10004"/>
                  </a:ext>
                </a:extLst>
              </a:tr>
              <a:tr h="372406">
                <a:tc>
                  <a:txBody>
                    <a:bodyPr/>
                    <a:lstStyle/>
                    <a:p>
                      <a:endParaRPr lang="en-IN" dirty="0"/>
                    </a:p>
                  </a:txBody>
                  <a:tcPr marL="9525" marR="9525" marT="9525" marB="0" anchor="ctr"/>
                </a:tc>
                <a:tc>
                  <a:txBody>
                    <a:bodyPr/>
                    <a:lstStyle/>
                    <a:p>
                      <a:endParaRPr lang="en-IN" dirty="0"/>
                    </a:p>
                  </a:txBody>
                  <a:tcPr marL="9525" marR="9525" marT="9524" marB="0" anchor="ctr"/>
                </a:tc>
                <a:tc>
                  <a:txBody>
                    <a:bodyPr/>
                    <a:lstStyle/>
                    <a:p>
                      <a:pPr algn="ctr"/>
                      <a:r>
                        <a:rPr lang="en-US" sz="1600" dirty="0">
                          <a:solidFill>
                            <a:schemeClr val="tx1"/>
                          </a:solidFill>
                        </a:rPr>
                        <a:t>8.2.2 A</a:t>
                      </a:r>
                      <a:endParaRPr lang="en-IN" sz="1600" dirty="0">
                        <a:solidFill>
                          <a:schemeClr val="tx1"/>
                        </a:solidFill>
                      </a:endParaRPr>
                    </a:p>
                  </a:txBody>
                  <a:tcPr marL="9525" marR="9525" marT="9524" marB="0" anchor="ctr"/>
                </a:tc>
                <a:tc>
                  <a:txBody>
                    <a:bodyPr/>
                    <a:lstStyle/>
                    <a:p>
                      <a:r>
                        <a:rPr lang="en-US" sz="1600" dirty="0">
                          <a:solidFill>
                            <a:schemeClr val="tx1"/>
                          </a:solidFill>
                        </a:rPr>
                        <a:t>Process Flow Chart for Powders</a:t>
                      </a:r>
                      <a:endParaRPr lang="en-IN" sz="1600" dirty="0">
                        <a:solidFill>
                          <a:schemeClr val="tx1"/>
                        </a:solidFill>
                      </a:endParaRPr>
                    </a:p>
                  </a:txBody>
                  <a:tcPr marL="9525" marR="9525" marT="9524" marB="0" anchor="ctr"/>
                </a:tc>
                <a:extLst>
                  <a:ext uri="{0D108BD9-81ED-4DB2-BD59-A6C34878D82A}">
                    <a16:rowId xmlns:a16="http://schemas.microsoft.com/office/drawing/2014/main" val="10005"/>
                  </a:ext>
                </a:extLst>
              </a:tr>
              <a:tr h="363490">
                <a:tc rowSpan="3">
                  <a:txBody>
                    <a:bodyPr/>
                    <a:lstStyle/>
                    <a:p>
                      <a:pPr algn="ctr" fontAlgn="ctr"/>
                      <a:endParaRPr lang="en-IN" sz="1400" b="0" i="0" u="none" strike="noStrike" dirty="0">
                        <a:solidFill>
                          <a:srgbClr val="000000"/>
                        </a:solidFill>
                        <a:effectLst/>
                        <a:latin typeface="Calibri"/>
                      </a:endParaRPr>
                    </a:p>
                  </a:txBody>
                  <a:tcPr marL="9525" marR="9525" marT="9525" marB="0" anchor="ctr"/>
                </a:tc>
                <a:tc>
                  <a:txBody>
                    <a:bodyPr/>
                    <a:lstStyle/>
                    <a:p>
                      <a:endParaRPr lang="en-IN" dirty="0">
                        <a:solidFill>
                          <a:schemeClr val="tx1"/>
                        </a:solidFill>
                      </a:endParaRPr>
                    </a:p>
                  </a:txBody>
                  <a:tcPr marL="9525" marR="9525" marT="9524" marB="0" anchor="ctr"/>
                </a:tc>
                <a:tc>
                  <a:txBody>
                    <a:bodyPr/>
                    <a:lstStyle/>
                    <a:p>
                      <a:pPr algn="ctr"/>
                      <a:r>
                        <a:rPr lang="en-US" sz="1600" dirty="0">
                          <a:solidFill>
                            <a:schemeClr val="tx1"/>
                          </a:solidFill>
                        </a:rPr>
                        <a:t>8.2.2 B</a:t>
                      </a:r>
                      <a:endParaRPr lang="en-IN" sz="1600" dirty="0">
                        <a:solidFill>
                          <a:schemeClr val="tx1"/>
                        </a:solidFill>
                      </a:endParaRPr>
                    </a:p>
                  </a:txBody>
                  <a:tcPr marL="9525" marR="9525" marT="9524" marB="0" anchor="ctr"/>
                </a:tc>
                <a:tc>
                  <a:txBody>
                    <a:bodyPr/>
                    <a:lstStyle/>
                    <a:p>
                      <a:r>
                        <a:rPr lang="en-US" sz="1600" dirty="0">
                          <a:solidFill>
                            <a:schemeClr val="tx1"/>
                          </a:solidFill>
                        </a:rPr>
                        <a:t>Hazard Analysis for Powders </a:t>
                      </a:r>
                      <a:endParaRPr lang="en-IN" sz="1600" dirty="0">
                        <a:solidFill>
                          <a:schemeClr val="tx1"/>
                        </a:solidFill>
                      </a:endParaRPr>
                    </a:p>
                  </a:txBody>
                  <a:tcPr marL="9525" marR="9525" marT="9524" marB="0" anchor="ctr"/>
                </a:tc>
                <a:extLst>
                  <a:ext uri="{0D108BD9-81ED-4DB2-BD59-A6C34878D82A}">
                    <a16:rowId xmlns:a16="http://schemas.microsoft.com/office/drawing/2014/main" val="10006"/>
                  </a:ext>
                </a:extLst>
              </a:tr>
              <a:tr h="372406">
                <a:tc vMerge="1">
                  <a:txBody>
                    <a:bodyPr/>
                    <a:lstStyle/>
                    <a:p>
                      <a:endParaRPr lang="en-IN"/>
                    </a:p>
                  </a:txBody>
                  <a:tcPr/>
                </a:tc>
                <a:tc>
                  <a:txBody>
                    <a:bodyPr/>
                    <a:lstStyle/>
                    <a:p>
                      <a:endParaRPr lang="en-IN" dirty="0">
                        <a:solidFill>
                          <a:schemeClr val="tx1"/>
                        </a:solidFill>
                      </a:endParaRPr>
                    </a:p>
                  </a:txBody>
                  <a:tcPr marL="9525" marR="9525" marT="9524" marB="0" anchor="ctr"/>
                </a:tc>
                <a:tc>
                  <a:txBody>
                    <a:bodyPr/>
                    <a:lstStyle/>
                    <a:p>
                      <a:pPr algn="ctr"/>
                      <a:r>
                        <a:rPr lang="en-US" sz="1600" dirty="0">
                          <a:solidFill>
                            <a:schemeClr val="tx1"/>
                          </a:solidFill>
                        </a:rPr>
                        <a:t>8.2.2  C</a:t>
                      </a:r>
                      <a:endParaRPr lang="en-IN" sz="1600" dirty="0">
                        <a:solidFill>
                          <a:schemeClr val="tx1"/>
                        </a:solidFill>
                      </a:endParaRPr>
                    </a:p>
                  </a:txBody>
                  <a:tcPr marL="9525" marR="9525" marT="9524" marB="0" anchor="ctr"/>
                </a:tc>
                <a:tc>
                  <a:txBody>
                    <a:bodyPr/>
                    <a:lstStyle/>
                    <a:p>
                      <a:r>
                        <a:rPr lang="en-US" sz="1600" dirty="0">
                          <a:solidFill>
                            <a:schemeClr val="tx1"/>
                          </a:solidFill>
                        </a:rPr>
                        <a:t>Process Flow Chart for Liquids</a:t>
                      </a:r>
                      <a:endParaRPr lang="en-IN" sz="1600" dirty="0">
                        <a:solidFill>
                          <a:schemeClr val="tx1"/>
                        </a:solidFill>
                      </a:endParaRPr>
                    </a:p>
                  </a:txBody>
                  <a:tcPr marL="9525" marR="9525" marT="9524" marB="0" anchor="ctr"/>
                </a:tc>
                <a:extLst>
                  <a:ext uri="{0D108BD9-81ED-4DB2-BD59-A6C34878D82A}">
                    <a16:rowId xmlns:a16="http://schemas.microsoft.com/office/drawing/2014/main" val="10007"/>
                  </a:ext>
                </a:extLst>
              </a:tr>
              <a:tr h="380266">
                <a:tc vMerge="1">
                  <a:txBody>
                    <a:bodyPr/>
                    <a:lstStyle/>
                    <a:p>
                      <a:endParaRPr lang="en-IN"/>
                    </a:p>
                  </a:txBody>
                  <a:tcPr/>
                </a:tc>
                <a:tc>
                  <a:txBody>
                    <a:bodyPr/>
                    <a:lstStyle/>
                    <a:p>
                      <a:endParaRPr lang="en-IN" dirty="0"/>
                    </a:p>
                  </a:txBody>
                  <a:tcPr marL="9525" marR="9525" marT="9525" marB="0" anchor="ctr"/>
                </a:tc>
                <a:tc>
                  <a:txBody>
                    <a:bodyPr/>
                    <a:lstStyle/>
                    <a:p>
                      <a:pPr algn="ctr"/>
                      <a:r>
                        <a:rPr lang="en-US" sz="1600" dirty="0"/>
                        <a:t>8.2.2 D</a:t>
                      </a:r>
                      <a:endParaRPr lang="en-IN" sz="1600" dirty="0"/>
                    </a:p>
                  </a:txBody>
                  <a:tcPr anchor="ctr"/>
                </a:tc>
                <a:tc>
                  <a:txBody>
                    <a:bodyPr/>
                    <a:lstStyle/>
                    <a:p>
                      <a:r>
                        <a:rPr lang="en-US" sz="1600" dirty="0">
                          <a:solidFill>
                            <a:schemeClr val="tx1"/>
                          </a:solidFill>
                        </a:rPr>
                        <a:t>Hazard Analysis for Liquids</a:t>
                      </a:r>
                      <a:endParaRPr lang="en-IN" sz="1600" dirty="0"/>
                    </a:p>
                  </a:txBody>
                  <a:tcPr anchor="ctr"/>
                </a:tc>
                <a:extLst>
                  <a:ext uri="{0D108BD9-81ED-4DB2-BD59-A6C34878D82A}">
                    <a16:rowId xmlns:a16="http://schemas.microsoft.com/office/drawing/2014/main" val="10008"/>
                  </a:ext>
                </a:extLst>
              </a:tr>
              <a:tr h="380266">
                <a:tc>
                  <a:txBody>
                    <a:bodyPr/>
                    <a:lstStyle/>
                    <a:p>
                      <a:endParaRPr lang="en-IN"/>
                    </a:p>
                  </a:txBody>
                  <a:tcPr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IN" sz="1600" b="0" dirty="0">
                        <a:solidFill>
                          <a:schemeClr val="tx1"/>
                        </a:solidFill>
                      </a:endParaRPr>
                    </a:p>
                  </a:txBody>
                  <a:tcPr marL="9525" marR="9525" marT="9525" marB="0" anchor="ctr"/>
                </a:tc>
                <a:tc>
                  <a:txBody>
                    <a:bodyPr/>
                    <a:lstStyle/>
                    <a:p>
                      <a:pPr algn="ctr"/>
                      <a:r>
                        <a:rPr lang="en-US" sz="1600" dirty="0"/>
                        <a:t>8.2.5 E</a:t>
                      </a:r>
                      <a:endParaRPr lang="en-IN" sz="1600" dirty="0"/>
                    </a:p>
                  </a:txBody>
                  <a:tcPr anchor="ctr"/>
                </a:tc>
                <a:tc>
                  <a:txBody>
                    <a:bodyPr/>
                    <a:lstStyle/>
                    <a:p>
                      <a:r>
                        <a:rPr lang="en-US" sz="1600" dirty="0"/>
                        <a:t>Hazard Analysis for Tablets</a:t>
                      </a:r>
                      <a:endParaRPr lang="en-IN" sz="1600" dirty="0"/>
                    </a:p>
                  </a:txBody>
                  <a:tcPr anchor="ctr"/>
                </a:tc>
                <a:extLst>
                  <a:ext uri="{0D108BD9-81ED-4DB2-BD59-A6C34878D82A}">
                    <a16:rowId xmlns:a16="http://schemas.microsoft.com/office/drawing/2014/main" val="10009"/>
                  </a:ext>
                </a:extLst>
              </a:tr>
            </a:tbl>
          </a:graphicData>
        </a:graphic>
      </p:graphicFrame>
      <p:sp>
        <p:nvSpPr>
          <p:cNvPr id="8271" name="Slide Number Placeholder 4"/>
          <p:cNvSpPr>
            <a:spLocks noGrp="1"/>
          </p:cNvSpPr>
          <p:nvPr>
            <p:ph type="sldNum" sz="quarter" idx="12"/>
          </p:nvPr>
        </p:nvSpPr>
        <p:spPr bwMode="auto">
          <a:noFill/>
          <a:ln>
            <a:miter lim="800000"/>
            <a:headEnd/>
            <a:tailEnd/>
          </a:ln>
        </p:spPr>
        <p:txBody>
          <a:bodyPr/>
          <a:lstStyle/>
          <a:p>
            <a:fld id="{F1D2E09D-6A85-49A1-8A87-14657F8206CA}" type="slidenum">
              <a:rPr lang="en-US" altLang="en-US" smtClean="0"/>
              <a:pPr/>
              <a:t>256</a:t>
            </a:fld>
            <a:endParaRPr lang="en-US" altLang="en-US"/>
          </a:p>
        </p:txBody>
      </p:sp>
    </p:spTree>
    <p:extLst>
      <p:ext uri="{BB962C8B-B14F-4D97-AF65-F5344CB8AC3E}">
        <p14:creationId xmlns:p14="http://schemas.microsoft.com/office/powerpoint/2010/main" val="86573215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95" y="1350103"/>
            <a:ext cx="8229600" cy="864096"/>
          </a:xfrm>
          <a:noFill/>
          <a:ln>
            <a:noFill/>
          </a:ln>
          <a:scene3d>
            <a:camera prst="orthographicFront"/>
            <a:lightRig rig="threePt" dir="t"/>
          </a:scene3d>
          <a:sp3d>
            <a:bevelT w="114300" prst="artDeco"/>
          </a:sp3d>
        </p:spPr>
        <p:txBody>
          <a:bodyPr>
            <a:normAutofit/>
          </a:bodyPr>
          <a:lstStyle/>
          <a:p>
            <a:r>
              <a:rPr lang="en-US" sz="2100" b="1" dirty="0">
                <a:solidFill>
                  <a:schemeClr val="tx1"/>
                </a:solidFill>
              </a:rPr>
              <a:t>8.0  Implementation  of  </a:t>
            </a:r>
            <a:br>
              <a:rPr lang="en-US" sz="2100" b="1" dirty="0">
                <a:solidFill>
                  <a:schemeClr val="tx1"/>
                </a:solidFill>
              </a:rPr>
            </a:br>
            <a:r>
              <a:rPr lang="en-US" sz="2100" b="1" dirty="0">
                <a:solidFill>
                  <a:schemeClr val="tx1"/>
                </a:solidFill>
              </a:rPr>
              <a:t>Hazard Analysis &amp; Critical Control Point Systems</a:t>
            </a:r>
            <a:endParaRPr lang="en-IN" sz="2100" dirty="0">
              <a:solidFill>
                <a:schemeClr val="tx1"/>
              </a:solidFill>
            </a:endParaRPr>
          </a:p>
        </p:txBody>
      </p:sp>
      <p:sp>
        <p:nvSpPr>
          <p:cNvPr id="3" name="Content Placeholder 2"/>
          <p:cNvSpPr>
            <a:spLocks noGrp="1"/>
          </p:cNvSpPr>
          <p:nvPr>
            <p:ph idx="1"/>
          </p:nvPr>
        </p:nvSpPr>
        <p:spPr>
          <a:xfrm>
            <a:off x="457200" y="2564904"/>
            <a:ext cx="8229600" cy="3744416"/>
          </a:xfrm>
          <a:noFill/>
          <a:ln>
            <a:solidFill>
              <a:schemeClr val="accent3">
                <a:lumMod val="75000"/>
              </a:schemeClr>
            </a:solidFill>
          </a:ln>
        </p:spPr>
        <p:txBody>
          <a:bodyPr>
            <a:normAutofit fontScale="92500" lnSpcReduction="10000"/>
          </a:bodyPr>
          <a:lstStyle/>
          <a:p>
            <a:pPr>
              <a:buNone/>
            </a:pPr>
            <a:r>
              <a:rPr lang="en-US" sz="2000" b="1" u="sng" dirty="0"/>
              <a:t>8.1  Introduction to HACCP</a:t>
            </a:r>
            <a:endParaRPr lang="en-US" sz="2200" b="1" u="sng" dirty="0"/>
          </a:p>
          <a:p>
            <a:pPr>
              <a:buNone/>
            </a:pPr>
            <a:endParaRPr lang="en-IN" sz="2000" dirty="0"/>
          </a:p>
          <a:p>
            <a:pPr algn="just"/>
            <a:r>
              <a:rPr lang="en-IN" sz="1800" dirty="0"/>
              <a:t>Covers total supply chain, from inbound logistics, through storage, processing, sanitation &amp; maintenance to final use by consumer.</a:t>
            </a:r>
          </a:p>
          <a:p>
            <a:pPr algn="just"/>
            <a:endParaRPr lang="en-IN" sz="1800" dirty="0"/>
          </a:p>
          <a:p>
            <a:pPr algn="just"/>
            <a:r>
              <a:rPr lang="en-IN" sz="1800" dirty="0"/>
              <a:t>Availability of procedures for internal logistics, processing specifications, working instructions, hygiene procedures and preventive maintenance plans. </a:t>
            </a:r>
          </a:p>
          <a:p>
            <a:pPr algn="just">
              <a:buNone/>
            </a:pPr>
            <a:endParaRPr lang="en-IN" sz="1800" dirty="0"/>
          </a:p>
          <a:p>
            <a:pPr algn="just"/>
            <a:r>
              <a:rPr lang="en-IN" sz="1800" dirty="0"/>
              <a:t>Procedures to cover start-ups, shutdown &amp; unexpected stoppages during processing. </a:t>
            </a:r>
          </a:p>
          <a:p>
            <a:pPr algn="just"/>
            <a:endParaRPr lang="en-US" sz="1800" dirty="0"/>
          </a:p>
          <a:p>
            <a:pPr algn="just"/>
            <a:r>
              <a:rPr lang="en-IN" sz="1800" dirty="0"/>
              <a:t>Sets goal to minimize associated risks during production &amp; subsequently reduce unacceptable unsafe products.</a:t>
            </a:r>
            <a:endParaRPr lang="en-IN" sz="2000" dirty="0"/>
          </a:p>
          <a:p>
            <a:pPr>
              <a:buNone/>
            </a:pPr>
            <a:endParaRPr lang="en-IN" sz="2000" dirty="0"/>
          </a:p>
          <a:p>
            <a:endParaRPr lang="en-IN" sz="2000" dirty="0"/>
          </a:p>
        </p:txBody>
      </p:sp>
      <p:sp>
        <p:nvSpPr>
          <p:cNvPr id="4" name="Slide Number Placeholder 1">
            <a:extLst>
              <a:ext uri="{FF2B5EF4-FFF2-40B4-BE49-F238E27FC236}">
                <a16:creationId xmlns:a16="http://schemas.microsoft.com/office/drawing/2014/main" id="{16F47167-292F-42BB-8C55-DFA573DBD2E2}"/>
              </a:ext>
            </a:extLst>
          </p:cNvPr>
          <p:cNvSpPr>
            <a:spLocks noGrp="1"/>
          </p:cNvSpPr>
          <p:nvPr>
            <p:ph type="sldNum" sz="quarter" idx="12"/>
          </p:nvPr>
        </p:nvSpPr>
        <p:spPr>
          <a:xfrm>
            <a:off x="3275856" y="6477462"/>
            <a:ext cx="2133600" cy="365125"/>
          </a:xfrm>
        </p:spPr>
        <p:txBody>
          <a:bodyPr/>
          <a:lstStyle/>
          <a:p>
            <a:fld id="{9B441236-4707-B342-88D0-23B2CF2BA6BC}" type="slidenum">
              <a:rPr lang="en-US" smtClean="0"/>
              <a:pPr/>
              <a:t>257</a:t>
            </a:fld>
            <a:endParaRPr lang="en-US" dirty="0"/>
          </a:p>
        </p:txBody>
      </p:sp>
    </p:spTree>
    <p:extLst>
      <p:ext uri="{BB962C8B-B14F-4D97-AF65-F5344CB8AC3E}">
        <p14:creationId xmlns:p14="http://schemas.microsoft.com/office/powerpoint/2010/main" val="372811327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1681"/>
            <a:ext cx="8229600" cy="778098"/>
          </a:xfrm>
          <a:noFill/>
          <a:ln>
            <a:noFill/>
          </a:ln>
          <a:scene3d>
            <a:camera prst="orthographicFront"/>
            <a:lightRig rig="threePt" dir="t"/>
          </a:scene3d>
          <a:sp3d>
            <a:bevelT w="114300" prst="artDeco"/>
          </a:sp3d>
        </p:spPr>
        <p:txBody>
          <a:bodyPr>
            <a:normAutofit/>
          </a:bodyPr>
          <a:lstStyle/>
          <a:p>
            <a:r>
              <a:rPr lang="en-US" sz="2100" b="1" dirty="0"/>
              <a:t>8.0  Implementation  of  </a:t>
            </a:r>
            <a:br>
              <a:rPr lang="en-US" sz="2100" b="1" dirty="0"/>
            </a:br>
            <a:r>
              <a:rPr lang="en-US" sz="2100" b="1" dirty="0"/>
              <a:t>Hazard Analysis &amp; Critical Control Point Systems</a:t>
            </a:r>
            <a:endParaRPr lang="en-IN" sz="2100" dirty="0"/>
          </a:p>
        </p:txBody>
      </p:sp>
      <p:sp>
        <p:nvSpPr>
          <p:cNvPr id="3" name="Content Placeholder 2"/>
          <p:cNvSpPr>
            <a:spLocks noGrp="1"/>
          </p:cNvSpPr>
          <p:nvPr>
            <p:ph idx="1"/>
          </p:nvPr>
        </p:nvSpPr>
        <p:spPr>
          <a:xfrm>
            <a:off x="457200" y="2564904"/>
            <a:ext cx="8229600" cy="3791446"/>
          </a:xfrm>
          <a:noFill/>
          <a:ln>
            <a:solidFill>
              <a:schemeClr val="accent3">
                <a:lumMod val="75000"/>
              </a:schemeClr>
            </a:solidFill>
          </a:ln>
        </p:spPr>
        <p:txBody>
          <a:bodyPr>
            <a:normAutofit/>
          </a:bodyPr>
          <a:lstStyle/>
          <a:p>
            <a:pPr algn="just">
              <a:buNone/>
            </a:pPr>
            <a:r>
              <a:rPr lang="en-US" sz="2000" b="1" u="sng" dirty="0"/>
              <a:t>8.1 Introduction to HACCP</a:t>
            </a:r>
          </a:p>
          <a:p>
            <a:pPr algn="just">
              <a:buNone/>
            </a:pPr>
            <a:endParaRPr lang="en-US" sz="1400" b="1" u="sng" dirty="0"/>
          </a:p>
          <a:p>
            <a:pPr algn="just">
              <a:spcAft>
                <a:spcPts val="600"/>
              </a:spcAft>
            </a:pPr>
            <a:r>
              <a:rPr lang="en-IN" sz="1800" dirty="0"/>
              <a:t>Designed to aim zero defect products, but yet not feasible to achieve 100% defect free products</a:t>
            </a:r>
          </a:p>
          <a:p>
            <a:pPr algn="just">
              <a:spcAft>
                <a:spcPts val="600"/>
              </a:spcAft>
            </a:pPr>
            <a:r>
              <a:rPr lang="en-IN" sz="1800" dirty="0"/>
              <a:t>Essential to identify weakness of production line &amp; suggest critical limits, preventive &amp; corrective measures</a:t>
            </a:r>
          </a:p>
          <a:p>
            <a:pPr algn="just">
              <a:spcAft>
                <a:spcPts val="600"/>
              </a:spcAft>
            </a:pPr>
            <a:r>
              <a:rPr lang="en-IN" sz="1800" dirty="0"/>
              <a:t>Controls at each point of production line at which safety problems (physical, chemical and microbiological) are likely to occur.</a:t>
            </a:r>
          </a:p>
          <a:p>
            <a:pPr algn="just">
              <a:spcAft>
                <a:spcPts val="600"/>
              </a:spcAft>
            </a:pPr>
            <a:r>
              <a:rPr lang="en-IN" sz="1800" dirty="0"/>
              <a:t>HACCP plan shall be in place before initiating HACCP system. </a:t>
            </a:r>
            <a:endParaRPr lang="en-US" sz="1800" dirty="0"/>
          </a:p>
          <a:p>
            <a:pPr algn="just">
              <a:spcAft>
                <a:spcPts val="600"/>
              </a:spcAft>
            </a:pPr>
            <a:r>
              <a:rPr lang="en-US" sz="1800" dirty="0"/>
              <a:t>Consists of 5 initial steps and 7 major  Principles.</a:t>
            </a:r>
            <a:endParaRPr lang="en-IN" sz="2400" dirty="0"/>
          </a:p>
        </p:txBody>
      </p:sp>
      <p:sp>
        <p:nvSpPr>
          <p:cNvPr id="4" name="Slide Number Placeholder 1">
            <a:extLst>
              <a:ext uri="{FF2B5EF4-FFF2-40B4-BE49-F238E27FC236}">
                <a16:creationId xmlns:a16="http://schemas.microsoft.com/office/drawing/2014/main" id="{B6591763-4131-4F2C-AEA3-7247E29FC3E3}"/>
              </a:ext>
            </a:extLst>
          </p:cNvPr>
          <p:cNvSpPr>
            <a:spLocks noGrp="1"/>
          </p:cNvSpPr>
          <p:nvPr>
            <p:ph type="sldNum" sz="quarter" idx="12"/>
          </p:nvPr>
        </p:nvSpPr>
        <p:spPr>
          <a:xfrm>
            <a:off x="3707904" y="6469887"/>
            <a:ext cx="2133600" cy="365125"/>
          </a:xfrm>
        </p:spPr>
        <p:txBody>
          <a:bodyPr/>
          <a:lstStyle/>
          <a:p>
            <a:fld id="{9B441236-4707-B342-88D0-23B2CF2BA6BC}" type="slidenum">
              <a:rPr lang="en-US" smtClean="0"/>
              <a:pPr/>
              <a:t>258</a:t>
            </a:fld>
            <a:endParaRPr lang="en-US" dirty="0"/>
          </a:p>
        </p:txBody>
      </p:sp>
    </p:spTree>
    <p:extLst>
      <p:ext uri="{BB962C8B-B14F-4D97-AF65-F5344CB8AC3E}">
        <p14:creationId xmlns:p14="http://schemas.microsoft.com/office/powerpoint/2010/main" val="85312065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595701"/>
            <a:ext cx="8229600" cy="748270"/>
          </a:xfrm>
          <a:noFill/>
          <a:ln>
            <a:noFill/>
          </a:ln>
          <a:scene3d>
            <a:camera prst="orthographicFront"/>
            <a:lightRig rig="threePt" dir="t"/>
          </a:scene3d>
          <a:sp3d>
            <a:bevelT w="114300" prst="artDeco"/>
          </a:sp3d>
        </p:spPr>
        <p:txBody>
          <a:bodyPr>
            <a:noAutofit/>
          </a:bodyPr>
          <a:lstStyle/>
          <a:p>
            <a:br>
              <a:rPr lang="en-US" sz="2100" b="1" dirty="0"/>
            </a:br>
            <a:r>
              <a:rPr lang="en-US" sz="2100" b="1" dirty="0"/>
              <a:t>8.0  Implementation  of  </a:t>
            </a:r>
            <a:br>
              <a:rPr lang="en-US" sz="2100" b="1" dirty="0"/>
            </a:br>
            <a:r>
              <a:rPr lang="en-US" sz="2100" b="1" dirty="0"/>
              <a:t>Hazard Analysis &amp; Critical Control Point Systems</a:t>
            </a:r>
            <a:br>
              <a:rPr lang="en-US" sz="2100" b="1" dirty="0"/>
            </a:br>
            <a:endParaRPr lang="en-IN" sz="2100" dirty="0"/>
          </a:p>
        </p:txBody>
      </p:sp>
      <p:sp>
        <p:nvSpPr>
          <p:cNvPr id="3" name="Content Placeholder 2"/>
          <p:cNvSpPr>
            <a:spLocks noGrp="1"/>
          </p:cNvSpPr>
          <p:nvPr>
            <p:ph idx="1"/>
          </p:nvPr>
        </p:nvSpPr>
        <p:spPr>
          <a:xfrm>
            <a:off x="755576" y="1505320"/>
            <a:ext cx="4608512" cy="360040"/>
          </a:xfrm>
        </p:spPr>
        <p:txBody>
          <a:bodyPr>
            <a:normAutofit fontScale="92500" lnSpcReduction="10000"/>
          </a:bodyPr>
          <a:lstStyle/>
          <a:p>
            <a:pPr algn="ctr">
              <a:buNone/>
            </a:pPr>
            <a:r>
              <a:rPr lang="en-US" sz="2000" b="1" dirty="0"/>
              <a:t>8.2  Application of HACCP Systems</a:t>
            </a:r>
            <a:endParaRPr lang="en-IN" sz="2400"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8088" y="1885776"/>
            <a:ext cx="4608511" cy="4653136"/>
          </a:xfrm>
          <a:prstGeom prst="rect">
            <a:avLst/>
          </a:prstGeom>
          <a:noFill/>
        </p:spPr>
      </p:pic>
      <p:sp>
        <p:nvSpPr>
          <p:cNvPr id="5" name="Slide Number Placeholder 1">
            <a:extLst>
              <a:ext uri="{FF2B5EF4-FFF2-40B4-BE49-F238E27FC236}">
                <a16:creationId xmlns:a16="http://schemas.microsoft.com/office/drawing/2014/main" id="{84A430E6-F10B-4A57-811C-CF92D7474F26}"/>
              </a:ext>
            </a:extLst>
          </p:cNvPr>
          <p:cNvSpPr>
            <a:spLocks noGrp="1"/>
          </p:cNvSpPr>
          <p:nvPr>
            <p:ph type="sldNum" sz="quarter" idx="12"/>
          </p:nvPr>
        </p:nvSpPr>
        <p:spPr>
          <a:xfrm>
            <a:off x="3635896" y="6492875"/>
            <a:ext cx="2133600" cy="365125"/>
          </a:xfrm>
        </p:spPr>
        <p:txBody>
          <a:bodyPr/>
          <a:lstStyle/>
          <a:p>
            <a:fld id="{9B441236-4707-B342-88D0-23B2CF2BA6BC}" type="slidenum">
              <a:rPr lang="en-US" smtClean="0"/>
              <a:pPr/>
              <a:t>259</a:t>
            </a:fld>
            <a:endParaRPr lang="en-US"/>
          </a:p>
        </p:txBody>
      </p:sp>
    </p:spTree>
    <p:extLst>
      <p:ext uri="{BB962C8B-B14F-4D97-AF65-F5344CB8AC3E}">
        <p14:creationId xmlns:p14="http://schemas.microsoft.com/office/powerpoint/2010/main" val="1966256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picture-9 (1).jpg"/>
          <p:cNvPicPr>
            <a:picLocks noChangeAspect="1"/>
          </p:cNvPicPr>
          <p:nvPr/>
        </p:nvPicPr>
        <p:blipFill>
          <a:blip r:embed="rId2" cstate="print"/>
          <a:srcRect/>
          <a:stretch>
            <a:fillRect/>
          </a:stretch>
        </p:blipFill>
        <p:spPr bwMode="auto">
          <a:xfrm>
            <a:off x="445573" y="2420888"/>
            <a:ext cx="4118170" cy="2506712"/>
          </a:xfrm>
          <a:prstGeom prst="rect">
            <a:avLst/>
          </a:prstGeom>
          <a:ln w="38100">
            <a:solidFill>
              <a:schemeClr val="accent3">
                <a:lumMod val="75000"/>
              </a:schemeClr>
            </a:solidFill>
          </a:ln>
          <a:effectLst>
            <a:outerShdw blurRad="190500" algn="tl" rotWithShape="0">
              <a:srgbClr val="000000">
                <a:alpha val="70000"/>
              </a:srgbClr>
            </a:outerShdw>
          </a:effectLst>
        </p:spPr>
      </p:pic>
      <p:pic>
        <p:nvPicPr>
          <p:cNvPr id="14340" name="Content Placeholder 4" descr="Capture.PNG"/>
          <p:cNvPicPr>
            <a:picLocks noChangeAspect="1"/>
          </p:cNvPicPr>
          <p:nvPr/>
        </p:nvPicPr>
        <p:blipFill>
          <a:blip r:embed="rId3" cstate="print"/>
          <a:srcRect/>
          <a:stretch>
            <a:fillRect/>
          </a:stretch>
        </p:blipFill>
        <p:spPr bwMode="auto">
          <a:xfrm>
            <a:off x="5220072" y="3789363"/>
            <a:ext cx="3319767" cy="2355964"/>
          </a:xfrm>
          <a:prstGeom prst="rect">
            <a:avLst/>
          </a:prstGeom>
          <a:ln w="28575">
            <a:solidFill>
              <a:schemeClr val="accent3">
                <a:lumMod val="75000"/>
              </a:schemeClr>
            </a:solidFill>
          </a:ln>
          <a:effectLst>
            <a:outerShdw blurRad="190500" algn="tl" rotWithShape="0">
              <a:srgbClr val="000000">
                <a:alpha val="70000"/>
              </a:srgbClr>
            </a:outerShdw>
          </a:effectLst>
        </p:spPr>
      </p:pic>
      <p:sp>
        <p:nvSpPr>
          <p:cNvPr id="14341" name="Rectangle 4"/>
          <p:cNvSpPr>
            <a:spLocks noChangeArrowheads="1"/>
          </p:cNvSpPr>
          <p:nvPr/>
        </p:nvSpPr>
        <p:spPr bwMode="auto">
          <a:xfrm>
            <a:off x="4427984" y="2705100"/>
            <a:ext cx="3025775" cy="584200"/>
          </a:xfrm>
          <a:prstGeom prst="rect">
            <a:avLst/>
          </a:prstGeom>
          <a:noFill/>
          <a:ln w="9525">
            <a:noFill/>
            <a:miter lim="800000"/>
            <a:headEnd/>
            <a:tailEnd/>
          </a:ln>
        </p:spPr>
        <p:txBody>
          <a:bodyPr wrap="none">
            <a:spAutoFit/>
          </a:bodyPr>
          <a:lstStyle/>
          <a:p>
            <a:pPr algn="ctr"/>
            <a:r>
              <a:rPr lang="en-IN" sz="1600" b="1" dirty="0"/>
              <a:t>Doors made of smooth and </a:t>
            </a:r>
          </a:p>
          <a:p>
            <a:pPr algn="ctr"/>
            <a:r>
              <a:rPr lang="en-IN" sz="1600" b="1" dirty="0"/>
              <a:t>non-absorbent surfaces</a:t>
            </a:r>
          </a:p>
        </p:txBody>
      </p:sp>
      <p:sp>
        <p:nvSpPr>
          <p:cNvPr id="14342" name="Rectangle 5"/>
          <p:cNvSpPr>
            <a:spLocks noChangeArrowheads="1"/>
          </p:cNvSpPr>
          <p:nvPr/>
        </p:nvSpPr>
        <p:spPr bwMode="auto">
          <a:xfrm>
            <a:off x="2915816" y="5556391"/>
            <a:ext cx="2304256" cy="584200"/>
          </a:xfrm>
          <a:prstGeom prst="rect">
            <a:avLst/>
          </a:prstGeom>
          <a:noFill/>
          <a:ln w="9525">
            <a:noFill/>
            <a:miter lim="800000"/>
            <a:headEnd/>
            <a:tailEnd/>
          </a:ln>
        </p:spPr>
        <p:txBody>
          <a:bodyPr wrap="square">
            <a:spAutoFit/>
          </a:bodyPr>
          <a:lstStyle/>
          <a:p>
            <a:pPr algn="ctr"/>
            <a:r>
              <a:rPr lang="en-IN" sz="1600" b="1" dirty="0"/>
              <a:t>Floor with drainage of</a:t>
            </a:r>
          </a:p>
          <a:p>
            <a:pPr algn="ctr"/>
            <a:r>
              <a:rPr lang="en-IN" sz="1600" b="1" dirty="0"/>
              <a:t> appropriate slope </a:t>
            </a:r>
          </a:p>
        </p:txBody>
      </p:sp>
      <p:sp>
        <p:nvSpPr>
          <p:cNvPr id="14343" name="Slide Number Placeholder 6"/>
          <p:cNvSpPr>
            <a:spLocks noGrp="1"/>
          </p:cNvSpPr>
          <p:nvPr>
            <p:ph type="sldNum" sz="quarter" idx="12"/>
          </p:nvPr>
        </p:nvSpPr>
        <p:spPr bwMode="auto">
          <a:noFill/>
          <a:ln>
            <a:miter lim="800000"/>
            <a:headEnd/>
            <a:tailEnd/>
          </a:ln>
        </p:spPr>
        <p:txBody>
          <a:bodyPr/>
          <a:lstStyle/>
          <a:p>
            <a:fld id="{726AA82B-187A-494B-92BC-233789A4443E}" type="slidenum">
              <a:rPr lang="en-US" altLang="en-US" smtClean="0"/>
              <a:pPr/>
              <a:t>26</a:t>
            </a:fld>
            <a:endParaRPr lang="en-US" altLang="en-US"/>
          </a:p>
        </p:txBody>
      </p:sp>
      <p:sp>
        <p:nvSpPr>
          <p:cNvPr id="8" name="Title 1">
            <a:extLst>
              <a:ext uri="{FF2B5EF4-FFF2-40B4-BE49-F238E27FC236}">
                <a16:creationId xmlns:a16="http://schemas.microsoft.com/office/drawing/2014/main" id="{B44F8B1C-4718-4328-98A9-A9EADE9438E2}"/>
              </a:ext>
            </a:extLst>
          </p:cNvPr>
          <p:cNvSpPr txBox="1">
            <a:spLocks/>
          </p:cNvSpPr>
          <p:nvPr/>
        </p:nvSpPr>
        <p:spPr>
          <a:xfrm>
            <a:off x="220343" y="1335365"/>
            <a:ext cx="8686800" cy="771128"/>
          </a:xfrm>
          <a:prstGeom prst="rect">
            <a:avLst/>
          </a:prstGeom>
          <a:noFill/>
          <a:scene3d>
            <a:camera prst="orthographicFront"/>
            <a:lightRig rig="threePt" dir="t"/>
          </a:scene3d>
          <a:sp3d>
            <a:bevelT w="114300" prst="artDeco"/>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nSpc>
                <a:spcPct val="120000"/>
              </a:lnSpc>
              <a:defRPr/>
            </a:pPr>
            <a:r>
              <a:rPr lang="en-IN" sz="21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br>
              <a:rPr lang="en-IN" sz="21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IN" sz="21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IN" sz="21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 Location, Layout &amp; Facilities</a:t>
            </a:r>
            <a:br>
              <a:rPr lang="en-IN" sz="21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IN" sz="1800" b="1" dirty="0">
                <a:solidFill>
                  <a:schemeClr val="accent3">
                    <a:lumMod val="50000"/>
                  </a:schemeClr>
                </a:solidFill>
                <a:latin typeface="Arial Black" panose="020B0A04020102020204" pitchFamily="34" charset="0"/>
                <a:cs typeface="Arial" panose="020B0604020202020204" pitchFamily="34" charset="0"/>
              </a:rPr>
              <a:t>1.2 Layout &amp; Building Design </a:t>
            </a:r>
            <a:br>
              <a:rPr lang="en-US" sz="2100" dirty="0">
                <a:latin typeface="Arial" panose="020B0604020202020204" pitchFamily="34" charset="0"/>
                <a:cs typeface="Arial" panose="020B0604020202020204" pitchFamily="34" charset="0"/>
              </a:rPr>
            </a:br>
            <a:r>
              <a:rPr lang="en-IN" sz="2100" b="1" u="sng" dirty="0">
                <a:latin typeface="Arial" panose="020B0604020202020204" pitchFamily="34" charset="0"/>
                <a:cs typeface="Arial" panose="020B0604020202020204" pitchFamily="34" charset="0"/>
              </a:rPr>
              <a:t> </a:t>
            </a:r>
            <a:br>
              <a:rPr lang="en-IN" sz="2100" b="1" u="sng" dirty="0">
                <a:latin typeface="Arial" panose="020B0604020202020204" pitchFamily="34" charset="0"/>
                <a:cs typeface="Arial" panose="020B0604020202020204" pitchFamily="34" charset="0"/>
              </a:rPr>
            </a:br>
            <a:endParaRPr lang="en-IN" sz="21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565" y="656692"/>
            <a:ext cx="8229600" cy="648072"/>
          </a:xfrm>
          <a:noFill/>
          <a:ln>
            <a:noFill/>
          </a:ln>
          <a:scene3d>
            <a:camera prst="orthographicFront"/>
            <a:lightRig rig="threePt" dir="t"/>
          </a:scene3d>
          <a:sp3d>
            <a:bevelT w="114300" prst="artDeco"/>
          </a:sp3d>
        </p:spPr>
        <p:txBody>
          <a:bodyPr>
            <a:normAutofit fontScale="90000"/>
          </a:bodyPr>
          <a:lstStyle/>
          <a:p>
            <a:r>
              <a:rPr lang="en-US" sz="2100" b="1" dirty="0"/>
              <a:t>8.0  Implementation  of  </a:t>
            </a:r>
            <a:br>
              <a:rPr lang="en-US" sz="2100" b="1" dirty="0"/>
            </a:br>
            <a:r>
              <a:rPr lang="en-US" sz="2100" b="1" dirty="0"/>
              <a:t>Hazard Analysis &amp; Critical Control Point Systems</a:t>
            </a:r>
            <a:endParaRPr lang="en-IN" sz="2100" dirty="0"/>
          </a:p>
        </p:txBody>
      </p:sp>
      <p:sp>
        <p:nvSpPr>
          <p:cNvPr id="3" name="Content Placeholder 2"/>
          <p:cNvSpPr>
            <a:spLocks noGrp="1"/>
          </p:cNvSpPr>
          <p:nvPr>
            <p:ph idx="1"/>
          </p:nvPr>
        </p:nvSpPr>
        <p:spPr>
          <a:xfrm>
            <a:off x="457200" y="1628800"/>
            <a:ext cx="8229600" cy="4727550"/>
          </a:xfrm>
          <a:solidFill>
            <a:schemeClr val="accent3">
              <a:lumMod val="20000"/>
              <a:lumOff val="80000"/>
            </a:schemeClr>
          </a:solidFill>
        </p:spPr>
        <p:txBody>
          <a:bodyPr>
            <a:normAutofit/>
          </a:bodyPr>
          <a:lstStyle/>
          <a:p>
            <a:pPr algn="just">
              <a:buNone/>
            </a:pPr>
            <a:r>
              <a:rPr lang="en-US" sz="1800" b="1" u="sng" dirty="0"/>
              <a:t>8.2  Application of HACCP Systems</a:t>
            </a:r>
          </a:p>
          <a:p>
            <a:pPr algn="just">
              <a:buNone/>
            </a:pPr>
            <a:endParaRPr lang="en-IN" sz="1800" b="1" u="sng" dirty="0"/>
          </a:p>
          <a:p>
            <a:pPr algn="just">
              <a:buFont typeface="Wingdings" panose="05000000000000000000" pitchFamily="2" charset="2"/>
              <a:buChar char="Ø"/>
            </a:pPr>
            <a:r>
              <a:rPr lang="en-IN" sz="1600" u="sng" dirty="0"/>
              <a:t>Pre-Requisite for HACCP :</a:t>
            </a:r>
            <a:r>
              <a:rPr lang="en-IN" sz="1600" dirty="0"/>
              <a:t> </a:t>
            </a:r>
          </a:p>
          <a:p>
            <a:pPr algn="just"/>
            <a:r>
              <a:rPr lang="en-IN" sz="1600" dirty="0"/>
              <a:t>Sanitation Standard Operating Procedures (SSOPs) </a:t>
            </a:r>
          </a:p>
          <a:p>
            <a:pPr algn="just"/>
            <a:r>
              <a:rPr lang="en-IN" sz="1600" dirty="0"/>
              <a:t>Good Manufacturing Practices (GMPs) </a:t>
            </a:r>
          </a:p>
          <a:p>
            <a:pPr algn="just"/>
            <a:r>
              <a:rPr lang="en-IN" sz="1600" dirty="0"/>
              <a:t>Good Hygiene Practices (GHPs) </a:t>
            </a:r>
          </a:p>
          <a:p>
            <a:pPr algn="just">
              <a:buNone/>
            </a:pPr>
            <a:endParaRPr lang="en-IN" sz="1100" dirty="0"/>
          </a:p>
          <a:p>
            <a:pPr algn="just">
              <a:buNone/>
            </a:pPr>
            <a:endParaRPr lang="en-IN" sz="1100" dirty="0"/>
          </a:p>
          <a:p>
            <a:pPr algn="just">
              <a:buNone/>
            </a:pPr>
            <a:endParaRPr lang="en-IN" sz="1100" dirty="0"/>
          </a:p>
          <a:p>
            <a:pPr algn="just">
              <a:buNone/>
            </a:pPr>
            <a:endParaRPr lang="en-IN" sz="1100" dirty="0"/>
          </a:p>
          <a:p>
            <a:pPr algn="just">
              <a:buNone/>
            </a:pPr>
            <a:endParaRPr lang="en-IN" sz="1100" dirty="0"/>
          </a:p>
          <a:p>
            <a:pPr algn="just">
              <a:buNone/>
            </a:pPr>
            <a:endParaRPr lang="en-IN" sz="1100" dirty="0"/>
          </a:p>
          <a:p>
            <a:pPr algn="just">
              <a:buNone/>
            </a:pPr>
            <a:endParaRPr lang="en-IN" sz="1100" dirty="0"/>
          </a:p>
          <a:p>
            <a:pPr algn="just">
              <a:buNone/>
            </a:pPr>
            <a:endParaRPr lang="en-IN" sz="1100" dirty="0"/>
          </a:p>
          <a:p>
            <a:pPr algn="just">
              <a:buNone/>
            </a:pPr>
            <a:endParaRPr lang="en-IN" sz="1100" dirty="0"/>
          </a:p>
          <a:p>
            <a:pPr algn="just">
              <a:buFont typeface="Wingdings" panose="05000000000000000000" pitchFamily="2" charset="2"/>
              <a:buChar char="Ø"/>
            </a:pPr>
            <a:r>
              <a:rPr lang="en-IN" sz="1600" dirty="0"/>
              <a:t>Risk assessment is a critical step in HACCP plan. </a:t>
            </a:r>
          </a:p>
          <a:p>
            <a:pPr algn="just">
              <a:buFont typeface="Wingdings" panose="05000000000000000000" pitchFamily="2" charset="2"/>
              <a:buChar char="Ø"/>
            </a:pPr>
            <a:r>
              <a:rPr lang="en-IN" sz="1600" dirty="0"/>
              <a:t>Below is a template to determine what severity and probability a processing step is involved with and therefore what level of criticality it holds in the processing line.</a:t>
            </a:r>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6321" y="2852936"/>
            <a:ext cx="4320479" cy="2376264"/>
          </a:xfrm>
          <a:prstGeom prst="rect">
            <a:avLst/>
          </a:prstGeom>
          <a:noFill/>
          <a:ln>
            <a:noFill/>
          </a:ln>
        </p:spPr>
      </p:pic>
      <p:sp>
        <p:nvSpPr>
          <p:cNvPr id="5" name="Slide Number Placeholder 1">
            <a:extLst>
              <a:ext uri="{FF2B5EF4-FFF2-40B4-BE49-F238E27FC236}">
                <a16:creationId xmlns:a16="http://schemas.microsoft.com/office/drawing/2014/main" id="{B77FCB84-7449-456E-9511-74CE5154B387}"/>
              </a:ext>
            </a:extLst>
          </p:cNvPr>
          <p:cNvSpPr>
            <a:spLocks noGrp="1"/>
          </p:cNvSpPr>
          <p:nvPr>
            <p:ph type="sldNum" sz="quarter" idx="12"/>
          </p:nvPr>
        </p:nvSpPr>
        <p:spPr>
          <a:xfrm>
            <a:off x="3299521" y="6453336"/>
            <a:ext cx="2133600" cy="365125"/>
          </a:xfrm>
        </p:spPr>
        <p:txBody>
          <a:bodyPr/>
          <a:lstStyle/>
          <a:p>
            <a:fld id="{9B441236-4707-B342-88D0-23B2CF2BA6BC}" type="slidenum">
              <a:rPr lang="en-US" smtClean="0"/>
              <a:pPr/>
              <a:t>260</a:t>
            </a:fld>
            <a:endParaRPr lang="en-US" dirty="0"/>
          </a:p>
        </p:txBody>
      </p:sp>
    </p:spTree>
    <p:extLst>
      <p:ext uri="{BB962C8B-B14F-4D97-AF65-F5344CB8AC3E}">
        <p14:creationId xmlns:p14="http://schemas.microsoft.com/office/powerpoint/2010/main" val="2143194522"/>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2776"/>
            <a:ext cx="8229600" cy="720080"/>
          </a:xfrm>
          <a:noFill/>
          <a:ln>
            <a:noFill/>
          </a:ln>
          <a:scene3d>
            <a:camera prst="orthographicFront"/>
            <a:lightRig rig="threePt" dir="t"/>
          </a:scene3d>
          <a:sp3d>
            <a:bevelT w="114300" prst="artDeco"/>
          </a:sp3d>
        </p:spPr>
        <p:txBody>
          <a:bodyPr>
            <a:normAutofit fontScale="90000"/>
          </a:bodyPr>
          <a:lstStyle/>
          <a:p>
            <a:r>
              <a:rPr lang="en-US" sz="2100" b="1" dirty="0"/>
              <a:t>8.0  Implementation  of  </a:t>
            </a:r>
            <a:br>
              <a:rPr lang="en-US" sz="2100" b="1" dirty="0"/>
            </a:br>
            <a:r>
              <a:rPr lang="en-US" sz="2100" b="1" dirty="0"/>
              <a:t>Hazard Analysis &amp; Critical Control Point Systems</a:t>
            </a:r>
            <a:endParaRPr lang="en-IN" sz="2100" dirty="0"/>
          </a:p>
        </p:txBody>
      </p:sp>
      <p:sp>
        <p:nvSpPr>
          <p:cNvPr id="3" name="Content Placeholder 2"/>
          <p:cNvSpPr>
            <a:spLocks noGrp="1"/>
          </p:cNvSpPr>
          <p:nvPr>
            <p:ph idx="1"/>
          </p:nvPr>
        </p:nvSpPr>
        <p:spPr>
          <a:xfrm>
            <a:off x="457200" y="2420888"/>
            <a:ext cx="8229600" cy="3888432"/>
          </a:xfrm>
          <a:solidFill>
            <a:schemeClr val="accent3">
              <a:lumMod val="40000"/>
              <a:lumOff val="60000"/>
            </a:schemeClr>
          </a:solidFill>
        </p:spPr>
        <p:txBody>
          <a:bodyPr>
            <a:normAutofit fontScale="92500" lnSpcReduction="10000"/>
          </a:bodyPr>
          <a:lstStyle/>
          <a:p>
            <a:pPr>
              <a:buNone/>
            </a:pPr>
            <a:r>
              <a:rPr lang="en-US" sz="2000" b="1" u="sng" dirty="0"/>
              <a:t>8.2  Application of HACCP Systems</a:t>
            </a:r>
            <a:endParaRPr lang="en-US" sz="2200" b="1" u="sng" dirty="0"/>
          </a:p>
          <a:p>
            <a:pPr>
              <a:buNone/>
            </a:pPr>
            <a:endParaRPr lang="en-US" sz="2200" b="1" u="sng" dirty="0"/>
          </a:p>
          <a:p>
            <a:pPr algn="just"/>
            <a:r>
              <a:rPr lang="en-IN" sz="1800" dirty="0"/>
              <a:t>Hazard Analysis and Critical Control Point (HACCP) decision trees are tools that are used to help decide whether a hazard control point is a critical control point (CCP) or not. </a:t>
            </a:r>
          </a:p>
          <a:p>
            <a:pPr algn="just">
              <a:buNone/>
            </a:pPr>
            <a:endParaRPr lang="en-IN" sz="1800" dirty="0"/>
          </a:p>
          <a:p>
            <a:pPr algn="just"/>
            <a:r>
              <a:rPr lang="en-IN" sz="1800" dirty="0"/>
              <a:t>A CCP is a step at which control can be applied. </a:t>
            </a:r>
          </a:p>
          <a:p>
            <a:pPr algn="just">
              <a:buNone/>
            </a:pPr>
            <a:endParaRPr lang="en-IN" sz="1800" dirty="0"/>
          </a:p>
          <a:p>
            <a:pPr algn="just"/>
            <a:r>
              <a:rPr lang="en-IN" sz="1800" dirty="0"/>
              <a:t>It is not always possible to eliminate or prevent a food safety hazard, so this allows you to reduce it to an acceptable level.</a:t>
            </a:r>
          </a:p>
          <a:p>
            <a:pPr algn="just">
              <a:buNone/>
            </a:pPr>
            <a:endParaRPr lang="en-IN" sz="1800" dirty="0"/>
          </a:p>
          <a:p>
            <a:pPr algn="just"/>
            <a:r>
              <a:rPr lang="en-IN" sz="1800" dirty="0"/>
              <a:t>The purpose of a decision tree is to support the judgement of the team and help you to confirm whether the hazard needs more food safety controls.</a:t>
            </a:r>
            <a:endParaRPr lang="en-IN" sz="2200" dirty="0"/>
          </a:p>
        </p:txBody>
      </p:sp>
      <p:sp>
        <p:nvSpPr>
          <p:cNvPr id="4" name="Slide Number Placeholder 1">
            <a:extLst>
              <a:ext uri="{FF2B5EF4-FFF2-40B4-BE49-F238E27FC236}">
                <a16:creationId xmlns:a16="http://schemas.microsoft.com/office/drawing/2014/main" id="{F310BD18-8BCE-4BBB-86D6-870E8B0BA536}"/>
              </a:ext>
            </a:extLst>
          </p:cNvPr>
          <p:cNvSpPr>
            <a:spLocks noGrp="1"/>
          </p:cNvSpPr>
          <p:nvPr>
            <p:ph type="sldNum" sz="quarter" idx="12"/>
          </p:nvPr>
        </p:nvSpPr>
        <p:spPr>
          <a:xfrm>
            <a:off x="3707904" y="6492875"/>
            <a:ext cx="2133600" cy="365125"/>
          </a:xfrm>
        </p:spPr>
        <p:txBody>
          <a:bodyPr/>
          <a:lstStyle/>
          <a:p>
            <a:fld id="{9B441236-4707-B342-88D0-23B2CF2BA6BC}" type="slidenum">
              <a:rPr lang="en-US" smtClean="0"/>
              <a:pPr/>
              <a:t>261</a:t>
            </a:fld>
            <a:endParaRPr lang="en-US"/>
          </a:p>
        </p:txBody>
      </p:sp>
    </p:spTree>
    <p:extLst>
      <p:ext uri="{BB962C8B-B14F-4D97-AF65-F5344CB8AC3E}">
        <p14:creationId xmlns:p14="http://schemas.microsoft.com/office/powerpoint/2010/main" val="260061680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2750"/>
            <a:ext cx="8229600" cy="778098"/>
          </a:xfrm>
          <a:noFill/>
          <a:ln>
            <a:noFill/>
          </a:ln>
          <a:scene3d>
            <a:camera prst="orthographicFront"/>
            <a:lightRig rig="threePt" dir="t"/>
          </a:scene3d>
          <a:sp3d>
            <a:bevelT w="114300" prst="artDeco"/>
          </a:sp3d>
        </p:spPr>
        <p:txBody>
          <a:bodyPr>
            <a:normAutofit/>
          </a:bodyPr>
          <a:lstStyle/>
          <a:p>
            <a:r>
              <a:rPr lang="en-US" sz="2100" b="1" dirty="0"/>
              <a:t>8.0  Implementation  of  </a:t>
            </a:r>
            <a:br>
              <a:rPr lang="en-US" sz="2100" b="1" dirty="0"/>
            </a:br>
            <a:r>
              <a:rPr lang="en-US" sz="2100" b="1" dirty="0"/>
              <a:t>Hazard Analysis &amp; Critical Control Point Systems</a:t>
            </a:r>
            <a:endParaRPr lang="en-IN" sz="2100" dirty="0"/>
          </a:p>
        </p:txBody>
      </p:sp>
      <p:sp>
        <p:nvSpPr>
          <p:cNvPr id="3" name="Content Placeholder 2"/>
          <p:cNvSpPr>
            <a:spLocks noGrp="1"/>
          </p:cNvSpPr>
          <p:nvPr>
            <p:ph idx="1"/>
          </p:nvPr>
        </p:nvSpPr>
        <p:spPr>
          <a:xfrm>
            <a:off x="474643" y="2204864"/>
            <a:ext cx="8229600" cy="2952328"/>
          </a:xfrm>
          <a:solidFill>
            <a:schemeClr val="accent3">
              <a:lumMod val="40000"/>
              <a:lumOff val="60000"/>
            </a:schemeClr>
          </a:solidFill>
        </p:spPr>
        <p:txBody>
          <a:bodyPr>
            <a:normAutofit/>
          </a:bodyPr>
          <a:lstStyle/>
          <a:p>
            <a:pPr>
              <a:buNone/>
            </a:pPr>
            <a:r>
              <a:rPr lang="en-US" sz="2000" b="1" u="sng" dirty="0"/>
              <a:t>8.2  Application of HACCP Systems – Introduction to Decision Tree</a:t>
            </a:r>
            <a:endParaRPr lang="en-US" sz="2200" b="1" u="sng" dirty="0"/>
          </a:p>
          <a:p>
            <a:pPr>
              <a:buNone/>
            </a:pPr>
            <a:endParaRPr lang="en-US" sz="1400" b="1" dirty="0"/>
          </a:p>
          <a:p>
            <a:pPr algn="just"/>
            <a:r>
              <a:rPr lang="en-IN" sz="1800" dirty="0"/>
              <a:t>Decision trees are not mandatory elements of HACCP but can be useful in helping in determination of whether a particular step is a CCP or not.</a:t>
            </a:r>
          </a:p>
          <a:p>
            <a:pPr algn="just"/>
            <a:r>
              <a:rPr lang="en-IN" sz="1800" dirty="0"/>
              <a:t>It is vital that the correct CCPs  are determined to ensure that food is managed effectively and safely. </a:t>
            </a:r>
          </a:p>
          <a:p>
            <a:pPr algn="just"/>
            <a:r>
              <a:rPr lang="en-IN" sz="1800" dirty="0"/>
              <a:t>The number of CCPs in a process will depend on how complex the process is and how many hazards are present.</a:t>
            </a:r>
            <a:endParaRPr lang="en-IN" sz="2400" dirty="0"/>
          </a:p>
        </p:txBody>
      </p:sp>
      <p:sp>
        <p:nvSpPr>
          <p:cNvPr id="4" name="Slide Number Placeholder 1">
            <a:extLst>
              <a:ext uri="{FF2B5EF4-FFF2-40B4-BE49-F238E27FC236}">
                <a16:creationId xmlns:a16="http://schemas.microsoft.com/office/drawing/2014/main" id="{D76C9B18-7D0C-4E31-9CC5-CF23A3754673}"/>
              </a:ext>
            </a:extLst>
          </p:cNvPr>
          <p:cNvSpPr>
            <a:spLocks noGrp="1"/>
          </p:cNvSpPr>
          <p:nvPr>
            <p:ph type="sldNum" sz="quarter" idx="12"/>
          </p:nvPr>
        </p:nvSpPr>
        <p:spPr>
          <a:xfrm>
            <a:off x="2771800" y="6492875"/>
            <a:ext cx="2133600" cy="365125"/>
          </a:xfrm>
        </p:spPr>
        <p:txBody>
          <a:bodyPr/>
          <a:lstStyle/>
          <a:p>
            <a:fld id="{9B441236-4707-B342-88D0-23B2CF2BA6BC}" type="slidenum">
              <a:rPr lang="en-US" smtClean="0"/>
              <a:pPr/>
              <a:t>262</a:t>
            </a:fld>
            <a:endParaRPr lang="en-US"/>
          </a:p>
        </p:txBody>
      </p:sp>
      <p:pic>
        <p:nvPicPr>
          <p:cNvPr id="5" name="Picture 4">
            <a:extLst>
              <a:ext uri="{FF2B5EF4-FFF2-40B4-BE49-F238E27FC236}">
                <a16:creationId xmlns:a16="http://schemas.microsoft.com/office/drawing/2014/main" id="{8806CDAB-2DA6-4E59-B282-FFB869C80004}"/>
              </a:ext>
            </a:extLst>
          </p:cNvPr>
          <p:cNvPicPr>
            <a:picLocks noChangeAspect="1"/>
          </p:cNvPicPr>
          <p:nvPr/>
        </p:nvPicPr>
        <p:blipFill rotWithShape="1">
          <a:blip r:embed="rId2" cstate="print"/>
          <a:srcRect t="9462" b="29036"/>
          <a:stretch/>
        </p:blipFill>
        <p:spPr>
          <a:xfrm>
            <a:off x="4716016" y="5157192"/>
            <a:ext cx="3315444" cy="936104"/>
          </a:xfrm>
          <a:prstGeom prst="rect">
            <a:avLst/>
          </a:prstGeom>
        </p:spPr>
      </p:pic>
    </p:spTree>
    <p:extLst>
      <p:ext uri="{BB962C8B-B14F-4D97-AF65-F5344CB8AC3E}">
        <p14:creationId xmlns:p14="http://schemas.microsoft.com/office/powerpoint/2010/main" val="3930746116"/>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620688"/>
            <a:ext cx="8229600" cy="792088"/>
          </a:xfrm>
          <a:noFill/>
          <a:ln>
            <a:noFill/>
          </a:ln>
          <a:scene3d>
            <a:camera prst="orthographicFront"/>
            <a:lightRig rig="threePt" dir="t"/>
          </a:scene3d>
          <a:sp3d>
            <a:bevelT w="114300" prst="artDeco"/>
          </a:sp3d>
        </p:spPr>
        <p:txBody>
          <a:bodyPr>
            <a:normAutofit/>
          </a:bodyPr>
          <a:lstStyle/>
          <a:p>
            <a:r>
              <a:rPr lang="en-US" sz="2100" b="1" dirty="0"/>
              <a:t>8.0  Implementation  of  </a:t>
            </a:r>
            <a:br>
              <a:rPr lang="en-US" sz="2100" b="1" dirty="0"/>
            </a:br>
            <a:r>
              <a:rPr lang="en-US" sz="2100" b="1" dirty="0"/>
              <a:t>Hazard Analysis &amp; Critical Control Point Systems</a:t>
            </a:r>
            <a:endParaRPr lang="en-IN" sz="2100" dirty="0"/>
          </a:p>
        </p:txBody>
      </p:sp>
      <p:sp>
        <p:nvSpPr>
          <p:cNvPr id="3" name="Content Placeholder 2"/>
          <p:cNvSpPr>
            <a:spLocks noGrp="1"/>
          </p:cNvSpPr>
          <p:nvPr>
            <p:ph idx="1"/>
          </p:nvPr>
        </p:nvSpPr>
        <p:spPr>
          <a:xfrm>
            <a:off x="467544" y="1379038"/>
            <a:ext cx="4906888" cy="432048"/>
          </a:xfrm>
        </p:spPr>
        <p:txBody>
          <a:bodyPr>
            <a:normAutofit/>
          </a:bodyPr>
          <a:lstStyle/>
          <a:p>
            <a:pPr>
              <a:buNone/>
            </a:pPr>
            <a:r>
              <a:rPr lang="en-US" sz="1600" b="1" dirty="0"/>
              <a:t>8.2  Application of HACCP Systems</a:t>
            </a:r>
          </a:p>
          <a:p>
            <a:pPr>
              <a:buNone/>
            </a:pPr>
            <a:endParaRPr lang="en-IN" sz="1800" dirty="0"/>
          </a:p>
          <a:p>
            <a:endParaRPr lang="en-IN" sz="1800" dirty="0"/>
          </a:p>
        </p:txBody>
      </p:sp>
      <p:pic>
        <p:nvPicPr>
          <p:cNvPr id="4" name="Picture 3" descr="Techni-k-CCP-Decision-Trees.jpg"/>
          <p:cNvPicPr/>
          <p:nvPr/>
        </p:nvPicPr>
        <p:blipFill>
          <a:blip r:embed="rId2" cstate="print"/>
          <a:stretch>
            <a:fillRect/>
          </a:stretch>
        </p:blipFill>
        <p:spPr>
          <a:xfrm>
            <a:off x="2699792" y="1795933"/>
            <a:ext cx="4536504" cy="4608512"/>
          </a:xfrm>
          <a:prstGeom prst="rect">
            <a:avLst/>
          </a:prstGeom>
        </p:spPr>
      </p:pic>
      <p:sp>
        <p:nvSpPr>
          <p:cNvPr id="5" name="Slide Number Placeholder 1">
            <a:extLst>
              <a:ext uri="{FF2B5EF4-FFF2-40B4-BE49-F238E27FC236}">
                <a16:creationId xmlns:a16="http://schemas.microsoft.com/office/drawing/2014/main" id="{978729BD-A454-4B5D-AD91-304CBD7C34E6}"/>
              </a:ext>
            </a:extLst>
          </p:cNvPr>
          <p:cNvSpPr>
            <a:spLocks noGrp="1"/>
          </p:cNvSpPr>
          <p:nvPr>
            <p:ph type="sldNum" sz="quarter" idx="12"/>
          </p:nvPr>
        </p:nvSpPr>
        <p:spPr>
          <a:xfrm>
            <a:off x="3505200" y="6492875"/>
            <a:ext cx="2133600" cy="365125"/>
          </a:xfrm>
        </p:spPr>
        <p:txBody>
          <a:bodyPr/>
          <a:lstStyle/>
          <a:p>
            <a:fld id="{9B441236-4707-B342-88D0-23B2CF2BA6BC}" type="slidenum">
              <a:rPr lang="en-US" smtClean="0"/>
              <a:pPr/>
              <a:t>263</a:t>
            </a:fld>
            <a:endParaRPr lang="en-US"/>
          </a:p>
        </p:txBody>
      </p:sp>
      <p:sp>
        <p:nvSpPr>
          <p:cNvPr id="6" name="Rectangle: Rounded Corners 1">
            <a:extLst>
              <a:ext uri="{FF2B5EF4-FFF2-40B4-BE49-F238E27FC236}">
                <a16:creationId xmlns:a16="http://schemas.microsoft.com/office/drawing/2014/main" id="{EAFFBBD3-39E8-4833-AF27-DA0CB1773153}"/>
              </a:ext>
            </a:extLst>
          </p:cNvPr>
          <p:cNvSpPr/>
          <p:nvPr/>
        </p:nvSpPr>
        <p:spPr>
          <a:xfrm>
            <a:off x="1187624" y="1795932"/>
            <a:ext cx="6768752" cy="4801419"/>
          </a:xfrm>
          <a:prstGeom prst="roundRect">
            <a:avLst>
              <a:gd name="adj" fmla="val 12803"/>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804650"/>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696"/>
            <a:ext cx="8229600" cy="648072"/>
          </a:xfrm>
          <a:noFill/>
          <a:ln>
            <a:noFill/>
          </a:ln>
          <a:scene3d>
            <a:camera prst="orthographicFront"/>
            <a:lightRig rig="threePt" dir="t"/>
          </a:scene3d>
          <a:sp3d>
            <a:bevelT w="114300" prst="artDeco"/>
          </a:sp3d>
        </p:spPr>
        <p:txBody>
          <a:bodyPr>
            <a:noAutofit/>
          </a:bodyPr>
          <a:lstStyle/>
          <a:p>
            <a:r>
              <a:rPr lang="en-US" sz="2100" b="1" dirty="0"/>
              <a:t>8.0  Implementation  of  </a:t>
            </a:r>
            <a:br>
              <a:rPr lang="en-US" sz="2100" b="1" dirty="0"/>
            </a:br>
            <a:r>
              <a:rPr lang="en-US" sz="2100" b="1" dirty="0"/>
              <a:t>Hazard Analysis &amp; Critical Control Point Systems</a:t>
            </a:r>
            <a:endParaRPr lang="en-IN" sz="2100" dirty="0"/>
          </a:p>
        </p:txBody>
      </p:sp>
      <p:sp>
        <p:nvSpPr>
          <p:cNvPr id="3" name="Content Placeholder 2"/>
          <p:cNvSpPr>
            <a:spLocks noGrp="1"/>
          </p:cNvSpPr>
          <p:nvPr>
            <p:ph idx="1"/>
          </p:nvPr>
        </p:nvSpPr>
        <p:spPr>
          <a:xfrm>
            <a:off x="457200" y="1700808"/>
            <a:ext cx="8229600" cy="4511526"/>
          </a:xfrm>
          <a:solidFill>
            <a:schemeClr val="accent3">
              <a:lumMod val="40000"/>
              <a:lumOff val="60000"/>
            </a:schemeClr>
          </a:solidFill>
          <a:ln>
            <a:noFill/>
          </a:ln>
        </p:spPr>
        <p:txBody>
          <a:bodyPr>
            <a:normAutofit lnSpcReduction="10000"/>
          </a:bodyPr>
          <a:lstStyle/>
          <a:p>
            <a:pPr>
              <a:buNone/>
            </a:pPr>
            <a:r>
              <a:rPr lang="en-US" sz="1800" b="1" u="sng" dirty="0"/>
              <a:t>8.2  Application of HACCP Systems</a:t>
            </a:r>
          </a:p>
          <a:p>
            <a:pPr>
              <a:buNone/>
            </a:pPr>
            <a:endParaRPr lang="en-US" sz="2000" b="1" u="sng" dirty="0"/>
          </a:p>
          <a:p>
            <a:pPr>
              <a:buNone/>
            </a:pPr>
            <a:r>
              <a:rPr lang="en-US" sz="1800" b="1" u="sng" dirty="0"/>
              <a:t>8.2.1. HACCP Implementation</a:t>
            </a:r>
            <a:endParaRPr lang="en-IN" sz="1800" u="sng" dirty="0"/>
          </a:p>
          <a:p>
            <a:pPr>
              <a:buNone/>
            </a:pPr>
            <a:endParaRPr lang="en-IN" sz="1800" b="1" dirty="0"/>
          </a:p>
          <a:p>
            <a:pPr>
              <a:buNone/>
            </a:pPr>
            <a:r>
              <a:rPr lang="en-IN" sz="1800" b="1" u="sng" dirty="0"/>
              <a:t>8.2.1.1 Assemble HACCP team</a:t>
            </a:r>
            <a:endParaRPr lang="en-IN" sz="1800" u="sng" dirty="0"/>
          </a:p>
          <a:p>
            <a:pPr algn="just"/>
            <a:r>
              <a:rPr lang="en-IN" sz="1600" dirty="0"/>
              <a:t>Formulate a multidisciplinary team in-house /  on-site.  Advice from experts can be obtained from other sources, to identify which segment of the food chain is involved and the general classes of hazards to be addressed.</a:t>
            </a:r>
            <a:endParaRPr lang="en-IN" sz="1600" b="1" dirty="0"/>
          </a:p>
          <a:p>
            <a:pPr>
              <a:buNone/>
            </a:pPr>
            <a:endParaRPr lang="en-IN" sz="1800" b="1" dirty="0"/>
          </a:p>
          <a:p>
            <a:pPr>
              <a:buNone/>
            </a:pPr>
            <a:r>
              <a:rPr lang="en-IN" sz="1800" b="1" u="sng" dirty="0"/>
              <a:t>8.2.1.2 Describe product</a:t>
            </a:r>
            <a:endParaRPr lang="en-IN" sz="1800" u="sng" dirty="0"/>
          </a:p>
          <a:p>
            <a:pPr algn="just"/>
            <a:r>
              <a:rPr lang="en-IN" sz="1800" dirty="0"/>
              <a:t>A full description of the product shall be drawn up, including relevant safety information such as composition (including raw materials ingredients, allergens), origin, physical/chemical properties that impact food safety (including Aw, pH, etc.),microbial/static treatments (heat treatment, freezing, brining, smoking etc.), packing, labelling, durability and storage conditions and method of distribution.</a:t>
            </a:r>
            <a:r>
              <a:rPr lang="en-IN" sz="2000" dirty="0"/>
              <a:t> </a:t>
            </a:r>
            <a:endParaRPr lang="en-US" sz="2000" dirty="0"/>
          </a:p>
          <a:p>
            <a:endParaRPr lang="en-IN" sz="2000" dirty="0"/>
          </a:p>
        </p:txBody>
      </p:sp>
      <p:sp>
        <p:nvSpPr>
          <p:cNvPr id="4" name="Slide Number Placeholder 1">
            <a:extLst>
              <a:ext uri="{FF2B5EF4-FFF2-40B4-BE49-F238E27FC236}">
                <a16:creationId xmlns:a16="http://schemas.microsoft.com/office/drawing/2014/main" id="{F7501040-22F8-432A-B45C-B9BC0B770DF3}"/>
              </a:ext>
            </a:extLst>
          </p:cNvPr>
          <p:cNvSpPr>
            <a:spLocks noGrp="1"/>
          </p:cNvSpPr>
          <p:nvPr>
            <p:ph type="sldNum" sz="quarter" idx="12"/>
          </p:nvPr>
        </p:nvSpPr>
        <p:spPr>
          <a:xfrm>
            <a:off x="3203848" y="6389811"/>
            <a:ext cx="2133600" cy="365125"/>
          </a:xfrm>
        </p:spPr>
        <p:txBody>
          <a:bodyPr/>
          <a:lstStyle/>
          <a:p>
            <a:fld id="{9B441236-4707-B342-88D0-23B2CF2BA6BC}" type="slidenum">
              <a:rPr lang="en-US" smtClean="0"/>
              <a:pPr/>
              <a:t>264</a:t>
            </a:fld>
            <a:endParaRPr lang="en-US"/>
          </a:p>
        </p:txBody>
      </p:sp>
    </p:spTree>
    <p:extLst>
      <p:ext uri="{BB962C8B-B14F-4D97-AF65-F5344CB8AC3E}">
        <p14:creationId xmlns:p14="http://schemas.microsoft.com/office/powerpoint/2010/main" val="31029417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7611"/>
            <a:ext cx="8229600" cy="720080"/>
          </a:xfrm>
          <a:noFill/>
          <a:ln>
            <a:noFill/>
          </a:ln>
          <a:scene3d>
            <a:camera prst="orthographicFront"/>
            <a:lightRig rig="threePt" dir="t"/>
          </a:scene3d>
          <a:sp3d>
            <a:bevelT w="114300" prst="artDeco"/>
          </a:sp3d>
        </p:spPr>
        <p:txBody>
          <a:bodyPr>
            <a:noAutofit/>
          </a:bodyPr>
          <a:lstStyle/>
          <a:p>
            <a:r>
              <a:rPr lang="en-US" sz="2100" b="1" dirty="0"/>
              <a:t>8.0  Implementation  of  </a:t>
            </a:r>
            <a:br>
              <a:rPr lang="en-US" sz="2100" b="1" dirty="0"/>
            </a:br>
            <a:r>
              <a:rPr lang="en-US" sz="2100" b="1" dirty="0"/>
              <a:t>Hazard Analysis &amp; Critical Control Point Systems</a:t>
            </a:r>
            <a:endParaRPr lang="en-IN" sz="2100" dirty="0"/>
          </a:p>
        </p:txBody>
      </p:sp>
      <p:sp>
        <p:nvSpPr>
          <p:cNvPr id="3" name="Content Placeholder 2"/>
          <p:cNvSpPr>
            <a:spLocks noGrp="1"/>
          </p:cNvSpPr>
          <p:nvPr>
            <p:ph idx="1"/>
          </p:nvPr>
        </p:nvSpPr>
        <p:spPr>
          <a:xfrm>
            <a:off x="486707" y="1590253"/>
            <a:ext cx="8229600" cy="4583534"/>
          </a:xfrm>
          <a:solidFill>
            <a:schemeClr val="accent3">
              <a:lumMod val="40000"/>
              <a:lumOff val="60000"/>
            </a:schemeClr>
          </a:solidFill>
        </p:spPr>
        <p:txBody>
          <a:bodyPr>
            <a:normAutofit lnSpcReduction="10000"/>
          </a:bodyPr>
          <a:lstStyle/>
          <a:p>
            <a:pPr>
              <a:buNone/>
            </a:pPr>
            <a:r>
              <a:rPr lang="en-IN" sz="2000" b="1" u="sng" dirty="0"/>
              <a:t>8.2.1.3 Identify intended use</a:t>
            </a:r>
          </a:p>
          <a:p>
            <a:pPr>
              <a:buNone/>
            </a:pPr>
            <a:endParaRPr lang="en-IN" sz="1400" b="1" u="sng" dirty="0"/>
          </a:p>
          <a:p>
            <a:pPr algn="just"/>
            <a:r>
              <a:rPr lang="en-IN" sz="1800" dirty="0"/>
              <a:t>Define the intended use of the product based on the expected uses of the product by the end user or customer. </a:t>
            </a:r>
          </a:p>
          <a:p>
            <a:pPr algn="just"/>
            <a:endParaRPr lang="en-IN" sz="1800" dirty="0"/>
          </a:p>
          <a:p>
            <a:pPr algn="just"/>
            <a:r>
              <a:rPr lang="en-IN" sz="1800" dirty="0"/>
              <a:t>Consider the suitability of the product for vulnerable groups of the population such as pregnant women, infants, elderly should be considered, as necessary.</a:t>
            </a:r>
          </a:p>
          <a:p>
            <a:endParaRPr lang="en-IN" sz="2000" b="1" dirty="0"/>
          </a:p>
          <a:p>
            <a:pPr>
              <a:buNone/>
            </a:pPr>
            <a:r>
              <a:rPr lang="en-IN" sz="2000" b="1" u="sng" dirty="0"/>
              <a:t>8.2.1.4 Construct flow diagram</a:t>
            </a:r>
          </a:p>
          <a:p>
            <a:pPr>
              <a:buNone/>
            </a:pPr>
            <a:endParaRPr lang="en-IN" sz="1400" u="sng" dirty="0"/>
          </a:p>
          <a:p>
            <a:r>
              <a:rPr lang="en-IN" sz="1800" dirty="0"/>
              <a:t>The flow diagram shall be prepared to cover all steps in the operation for each specific product or product category. </a:t>
            </a:r>
          </a:p>
          <a:p>
            <a:endParaRPr lang="en-IN" sz="1800" dirty="0"/>
          </a:p>
          <a:p>
            <a:r>
              <a:rPr lang="en-IN" sz="1800" dirty="0"/>
              <a:t>When applying HACCP to a given operation, consideration shall be given to steps preceding and following the specified operation.</a:t>
            </a:r>
          </a:p>
        </p:txBody>
      </p:sp>
      <p:sp>
        <p:nvSpPr>
          <p:cNvPr id="4" name="Slide Number Placeholder 1">
            <a:extLst>
              <a:ext uri="{FF2B5EF4-FFF2-40B4-BE49-F238E27FC236}">
                <a16:creationId xmlns:a16="http://schemas.microsoft.com/office/drawing/2014/main" id="{61C35B2E-56DF-4F35-BF6F-2CBB9B9846BB}"/>
              </a:ext>
            </a:extLst>
          </p:cNvPr>
          <p:cNvSpPr>
            <a:spLocks noGrp="1"/>
          </p:cNvSpPr>
          <p:nvPr>
            <p:ph type="sldNum" sz="quarter" idx="12"/>
          </p:nvPr>
        </p:nvSpPr>
        <p:spPr>
          <a:xfrm>
            <a:off x="3505200" y="6492875"/>
            <a:ext cx="2133600" cy="365125"/>
          </a:xfrm>
        </p:spPr>
        <p:txBody>
          <a:bodyPr/>
          <a:lstStyle/>
          <a:p>
            <a:fld id="{9B441236-4707-B342-88D0-23B2CF2BA6BC}" type="slidenum">
              <a:rPr lang="en-US" smtClean="0"/>
              <a:pPr/>
              <a:t>265</a:t>
            </a:fld>
            <a:endParaRPr lang="en-US"/>
          </a:p>
        </p:txBody>
      </p:sp>
    </p:spTree>
    <p:extLst>
      <p:ext uri="{BB962C8B-B14F-4D97-AF65-F5344CB8AC3E}">
        <p14:creationId xmlns:p14="http://schemas.microsoft.com/office/powerpoint/2010/main" val="369044401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8AA602-F2CC-43FE-A76F-A16DD1C2C365}"/>
              </a:ext>
            </a:extLst>
          </p:cNvPr>
          <p:cNvSpPr>
            <a:spLocks noGrp="1"/>
          </p:cNvSpPr>
          <p:nvPr>
            <p:ph idx="1"/>
          </p:nvPr>
        </p:nvSpPr>
        <p:spPr>
          <a:xfrm>
            <a:off x="450574" y="1916832"/>
            <a:ext cx="6102626" cy="3845024"/>
          </a:xfrm>
          <a:noFill/>
          <a:ln>
            <a:noFill/>
          </a:ln>
        </p:spPr>
        <p:txBody>
          <a:bodyPr>
            <a:normAutofit/>
          </a:bodyPr>
          <a:lstStyle/>
          <a:p>
            <a:pPr>
              <a:buNone/>
            </a:pPr>
            <a:r>
              <a:rPr lang="en-IN" sz="2000" b="1" u="sng" dirty="0"/>
              <a:t>8.2.1.5 On-site confirmation of flow diagram</a:t>
            </a:r>
          </a:p>
          <a:p>
            <a:pPr>
              <a:buNone/>
            </a:pPr>
            <a:endParaRPr lang="en-IN" sz="2000" u="sng" dirty="0"/>
          </a:p>
          <a:p>
            <a:pPr algn="just"/>
            <a:r>
              <a:rPr lang="en-IN" sz="1800" dirty="0"/>
              <a:t>Steps shall be taken to confirm the proceeding operation against the flow diagram during all stages and hours of operation and amend the flow diagram where appropriate. </a:t>
            </a:r>
          </a:p>
          <a:p>
            <a:pPr algn="just"/>
            <a:endParaRPr lang="en-IN" sz="1800" dirty="0"/>
          </a:p>
          <a:p>
            <a:pPr algn="just"/>
            <a:r>
              <a:rPr lang="en-IN" sz="1800" dirty="0"/>
              <a:t>The confirmation of the flow diagram should be performed by a competent person or persons.</a:t>
            </a:r>
          </a:p>
          <a:p>
            <a:pPr algn="just"/>
            <a:endParaRPr lang="en-IN" sz="1800" dirty="0"/>
          </a:p>
          <a:p>
            <a:pPr algn="just"/>
            <a:r>
              <a:rPr lang="en-IN" sz="1800" dirty="0"/>
              <a:t> On-site verification activities shall be carried out whenever there are any changes in the process.</a:t>
            </a:r>
          </a:p>
        </p:txBody>
      </p:sp>
      <p:sp>
        <p:nvSpPr>
          <p:cNvPr id="4" name="Title 1">
            <a:extLst>
              <a:ext uri="{FF2B5EF4-FFF2-40B4-BE49-F238E27FC236}">
                <a16:creationId xmlns:a16="http://schemas.microsoft.com/office/drawing/2014/main" id="{56205939-746F-459D-AAD5-FC93932F6FEA}"/>
              </a:ext>
            </a:extLst>
          </p:cNvPr>
          <p:cNvSpPr>
            <a:spLocks noGrp="1"/>
          </p:cNvSpPr>
          <p:nvPr>
            <p:ph type="title"/>
          </p:nvPr>
        </p:nvSpPr>
        <p:spPr>
          <a:xfrm>
            <a:off x="437581" y="692696"/>
            <a:ext cx="8229600" cy="706090"/>
          </a:xfrm>
          <a:noFill/>
          <a:ln>
            <a:noFill/>
          </a:ln>
          <a:scene3d>
            <a:camera prst="orthographicFront"/>
            <a:lightRig rig="threePt" dir="t"/>
          </a:scene3d>
          <a:sp3d>
            <a:bevelT w="114300" prst="artDeco"/>
          </a:sp3d>
        </p:spPr>
        <p:txBody>
          <a:bodyPr>
            <a:noAutofit/>
          </a:bodyPr>
          <a:lstStyle/>
          <a:p>
            <a:r>
              <a:rPr lang="en-US" sz="2100" b="1" dirty="0"/>
              <a:t>8.0  Implementation  of  </a:t>
            </a:r>
            <a:br>
              <a:rPr lang="en-US" sz="2100" b="1" dirty="0"/>
            </a:br>
            <a:r>
              <a:rPr lang="en-US" sz="2100" b="1" dirty="0"/>
              <a:t>Hazard Analysis &amp; Critical Control Point Systems</a:t>
            </a:r>
            <a:endParaRPr lang="en-IN" sz="2100" dirty="0"/>
          </a:p>
        </p:txBody>
      </p:sp>
      <p:sp>
        <p:nvSpPr>
          <p:cNvPr id="5" name="Slide Number Placeholder 1">
            <a:extLst>
              <a:ext uri="{FF2B5EF4-FFF2-40B4-BE49-F238E27FC236}">
                <a16:creationId xmlns:a16="http://schemas.microsoft.com/office/drawing/2014/main" id="{9C600FEC-5258-447B-85CB-70A1783737A7}"/>
              </a:ext>
            </a:extLst>
          </p:cNvPr>
          <p:cNvSpPr>
            <a:spLocks noGrp="1"/>
          </p:cNvSpPr>
          <p:nvPr>
            <p:ph type="sldNum" sz="quarter" idx="12"/>
          </p:nvPr>
        </p:nvSpPr>
        <p:spPr>
          <a:xfrm>
            <a:off x="3275856" y="6492875"/>
            <a:ext cx="2133600" cy="365125"/>
          </a:xfrm>
        </p:spPr>
        <p:txBody>
          <a:bodyPr/>
          <a:lstStyle/>
          <a:p>
            <a:fld id="{9B441236-4707-B342-88D0-23B2CF2BA6BC}" type="slidenum">
              <a:rPr lang="en-US" smtClean="0"/>
              <a:pPr/>
              <a:t>266</a:t>
            </a:fld>
            <a:endParaRPr lang="en-US"/>
          </a:p>
        </p:txBody>
      </p:sp>
      <p:pic>
        <p:nvPicPr>
          <p:cNvPr id="6" name="Picture 5">
            <a:extLst>
              <a:ext uri="{FF2B5EF4-FFF2-40B4-BE49-F238E27FC236}">
                <a16:creationId xmlns:a16="http://schemas.microsoft.com/office/drawing/2014/main" id="{0D976D6A-C83E-42BD-89B2-C953960BD25D}"/>
              </a:ext>
            </a:extLst>
          </p:cNvPr>
          <p:cNvPicPr>
            <a:picLocks noChangeAspect="1"/>
          </p:cNvPicPr>
          <p:nvPr/>
        </p:nvPicPr>
        <p:blipFill>
          <a:blip r:embed="rId2" cstate="print"/>
          <a:stretch>
            <a:fillRect/>
          </a:stretch>
        </p:blipFill>
        <p:spPr>
          <a:xfrm>
            <a:off x="6553200" y="2276872"/>
            <a:ext cx="2324032" cy="2857500"/>
          </a:xfrm>
          <a:prstGeom prst="rect">
            <a:avLst/>
          </a:prstGeom>
        </p:spPr>
      </p:pic>
    </p:spTree>
    <p:extLst>
      <p:ext uri="{BB962C8B-B14F-4D97-AF65-F5344CB8AC3E}">
        <p14:creationId xmlns:p14="http://schemas.microsoft.com/office/powerpoint/2010/main" val="376398991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364" y="620688"/>
            <a:ext cx="8363272" cy="720080"/>
          </a:xfrm>
          <a:noFill/>
          <a:ln>
            <a:noFill/>
          </a:ln>
          <a:scene3d>
            <a:camera prst="orthographicFront"/>
            <a:lightRig rig="threePt" dir="t"/>
          </a:scene3d>
          <a:sp3d>
            <a:bevelT w="114300" prst="artDeco"/>
          </a:sp3d>
        </p:spPr>
        <p:txBody>
          <a:bodyPr>
            <a:normAutofit fontScale="90000"/>
          </a:bodyPr>
          <a:lstStyle/>
          <a:p>
            <a:r>
              <a:rPr lang="en-US" sz="2100" b="1" dirty="0"/>
              <a:t>8.0  Implementation  of  </a:t>
            </a:r>
            <a:br>
              <a:rPr lang="en-US" sz="2100" b="1" dirty="0"/>
            </a:br>
            <a:r>
              <a:rPr lang="en-US" sz="2100" b="1" dirty="0"/>
              <a:t>Hazard Analysis &amp; Critical Control Point Systems</a:t>
            </a:r>
            <a:endParaRPr lang="en-IN" sz="2100" dirty="0"/>
          </a:p>
        </p:txBody>
      </p:sp>
      <p:sp>
        <p:nvSpPr>
          <p:cNvPr id="3" name="Content Placeholder 2"/>
          <p:cNvSpPr>
            <a:spLocks noGrp="1"/>
          </p:cNvSpPr>
          <p:nvPr>
            <p:ph idx="1"/>
          </p:nvPr>
        </p:nvSpPr>
        <p:spPr>
          <a:xfrm>
            <a:off x="323528" y="1785057"/>
            <a:ext cx="8496944" cy="4151486"/>
          </a:xfrm>
          <a:solidFill>
            <a:schemeClr val="accent3">
              <a:lumMod val="40000"/>
              <a:lumOff val="60000"/>
            </a:schemeClr>
          </a:solidFill>
        </p:spPr>
        <p:txBody>
          <a:bodyPr>
            <a:noAutofit/>
          </a:bodyPr>
          <a:lstStyle/>
          <a:p>
            <a:pPr>
              <a:buNone/>
            </a:pPr>
            <a:r>
              <a:rPr lang="en-US" sz="1800" b="1" dirty="0"/>
              <a:t>8.2.1.6</a:t>
            </a:r>
            <a:r>
              <a:rPr lang="en-US" sz="1800" dirty="0"/>
              <a:t> </a:t>
            </a:r>
            <a:r>
              <a:rPr lang="en-IN" sz="1800" b="1" dirty="0"/>
              <a:t>List all potential hazards associated with each step, conduct a Hazard </a:t>
            </a:r>
          </a:p>
          <a:p>
            <a:pPr>
              <a:buNone/>
            </a:pPr>
            <a:r>
              <a:rPr lang="en-IN" sz="1800" b="1" dirty="0"/>
              <a:t>             </a:t>
            </a:r>
            <a:r>
              <a:rPr lang="en-IN" sz="1800" b="1" u="sng" dirty="0"/>
              <a:t>Analysis Study and consider measures to control identified hazards</a:t>
            </a:r>
            <a:r>
              <a:rPr lang="en-IN" sz="1800" b="1" dirty="0"/>
              <a:t> </a:t>
            </a:r>
          </a:p>
          <a:p>
            <a:pPr>
              <a:buNone/>
            </a:pPr>
            <a:endParaRPr lang="en-IN" sz="1800" b="1" dirty="0"/>
          </a:p>
          <a:p>
            <a:pPr>
              <a:buNone/>
            </a:pPr>
            <a:r>
              <a:rPr lang="en-IN" sz="1800" b="1" dirty="0"/>
              <a:t>				     </a:t>
            </a:r>
            <a:r>
              <a:rPr lang="en-IN" sz="2000" b="1" dirty="0"/>
              <a:t>(PRINCIPLE 1)</a:t>
            </a:r>
            <a:endParaRPr lang="en-IN" sz="2000" dirty="0"/>
          </a:p>
          <a:p>
            <a:endParaRPr lang="en-IN" sz="600" dirty="0"/>
          </a:p>
          <a:p>
            <a:pPr algn="just"/>
            <a:r>
              <a:rPr lang="en-IN" sz="1600" dirty="0"/>
              <a:t>List all potential hazards (physical, chemical, biological) that may be reasonably expected to occur at each step according to the scope. </a:t>
            </a:r>
          </a:p>
          <a:p>
            <a:pPr algn="just"/>
            <a:r>
              <a:rPr lang="en-IN" sz="1600" dirty="0"/>
              <a:t>A hazard analysis study is to be conducted to identify the hazards which  can be  eliminated or reduced to acceptable levels as essential to the production of safe food.</a:t>
            </a:r>
          </a:p>
          <a:p>
            <a:pPr algn="just"/>
            <a:r>
              <a:rPr lang="en-IN" sz="1600" dirty="0"/>
              <a:t>In conducting the hazard analysis, the following should be included as appropriate:</a:t>
            </a:r>
          </a:p>
          <a:p>
            <a:pPr algn="just">
              <a:buFont typeface="Wingdings" panose="05000000000000000000" pitchFamily="2" charset="2"/>
              <a:buChar char="ü"/>
            </a:pPr>
            <a:endParaRPr lang="en-IN" sz="1600" dirty="0"/>
          </a:p>
          <a:p>
            <a:pPr algn="just">
              <a:buFont typeface="Wingdings" panose="05000000000000000000" pitchFamily="2" charset="2"/>
              <a:buChar char="ü"/>
            </a:pPr>
            <a:r>
              <a:rPr lang="en-IN" sz="1600" dirty="0"/>
              <a:t>The likely occurrence of hazard and severity of their adverse health effects;</a:t>
            </a:r>
          </a:p>
          <a:p>
            <a:pPr lvl="0" algn="just">
              <a:buFont typeface="Wingdings" panose="05000000000000000000" pitchFamily="2" charset="2"/>
              <a:buChar char="ü"/>
            </a:pPr>
            <a:r>
              <a:rPr lang="en-IN" sz="1600" dirty="0"/>
              <a:t>The qualitative and/ or quantitative evaluation of the presence of hazards;</a:t>
            </a:r>
          </a:p>
        </p:txBody>
      </p:sp>
      <p:sp>
        <p:nvSpPr>
          <p:cNvPr id="4" name="Slide Number Placeholder 1">
            <a:extLst>
              <a:ext uri="{FF2B5EF4-FFF2-40B4-BE49-F238E27FC236}">
                <a16:creationId xmlns:a16="http://schemas.microsoft.com/office/drawing/2014/main" id="{9F35C015-AF0C-4F86-B78F-AF161122C4CA}"/>
              </a:ext>
            </a:extLst>
          </p:cNvPr>
          <p:cNvSpPr>
            <a:spLocks noGrp="1"/>
          </p:cNvSpPr>
          <p:nvPr>
            <p:ph type="sldNum" sz="quarter" idx="12"/>
          </p:nvPr>
        </p:nvSpPr>
        <p:spPr>
          <a:xfrm>
            <a:off x="3419872" y="6403348"/>
            <a:ext cx="2133600" cy="365125"/>
          </a:xfrm>
        </p:spPr>
        <p:txBody>
          <a:bodyPr/>
          <a:lstStyle/>
          <a:p>
            <a:fld id="{9B441236-4707-B342-88D0-23B2CF2BA6BC}" type="slidenum">
              <a:rPr lang="en-US" smtClean="0"/>
              <a:pPr/>
              <a:t>267</a:t>
            </a:fld>
            <a:endParaRPr lang="en-US"/>
          </a:p>
        </p:txBody>
      </p:sp>
    </p:spTree>
    <p:extLst>
      <p:ext uri="{BB962C8B-B14F-4D97-AF65-F5344CB8AC3E}">
        <p14:creationId xmlns:p14="http://schemas.microsoft.com/office/powerpoint/2010/main" val="2079410055"/>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93C8E5-5F41-43C0-BAD9-B06444477AC9}"/>
              </a:ext>
            </a:extLst>
          </p:cNvPr>
          <p:cNvSpPr>
            <a:spLocks noGrp="1"/>
          </p:cNvSpPr>
          <p:nvPr>
            <p:ph idx="1"/>
          </p:nvPr>
        </p:nvSpPr>
        <p:spPr>
          <a:xfrm>
            <a:off x="461555" y="1919052"/>
            <a:ext cx="8229600" cy="3989040"/>
          </a:xfrm>
          <a:solidFill>
            <a:schemeClr val="accent3">
              <a:lumMod val="40000"/>
              <a:lumOff val="60000"/>
            </a:schemeClr>
          </a:solidFill>
          <a:ln>
            <a:noFill/>
          </a:ln>
        </p:spPr>
        <p:txBody>
          <a:bodyPr>
            <a:normAutofit fontScale="92500"/>
          </a:bodyPr>
          <a:lstStyle/>
          <a:p>
            <a:pPr algn="just">
              <a:buFont typeface="Wingdings" panose="05000000000000000000" pitchFamily="2" charset="2"/>
              <a:buChar char="ü"/>
            </a:pPr>
            <a:r>
              <a:rPr lang="en-IN" sz="1800" dirty="0"/>
              <a:t>Survival or multiplication of micro-organisms of concern; </a:t>
            </a:r>
          </a:p>
          <a:p>
            <a:pPr lvl="0" algn="just">
              <a:buNone/>
            </a:pPr>
            <a:endParaRPr lang="en-IN" sz="1800" dirty="0"/>
          </a:p>
          <a:p>
            <a:pPr lvl="0" algn="just">
              <a:buFont typeface="Wingdings" panose="05000000000000000000" pitchFamily="2" charset="2"/>
              <a:buChar char="ü"/>
            </a:pPr>
            <a:r>
              <a:rPr lang="en-IN" sz="1800" dirty="0"/>
              <a:t>Production of persistence of foods of toxins, chemicals or physical agents with conditions</a:t>
            </a:r>
          </a:p>
          <a:p>
            <a:pPr lvl="0" algn="just">
              <a:buNone/>
            </a:pPr>
            <a:endParaRPr lang="en-IN" sz="1800" dirty="0"/>
          </a:p>
          <a:p>
            <a:pPr algn="just"/>
            <a:r>
              <a:rPr lang="en-IN" sz="1800" dirty="0"/>
              <a:t>Control measures are to be selected as required to be applied to each hazard.</a:t>
            </a:r>
          </a:p>
          <a:p>
            <a:pPr algn="just"/>
            <a:endParaRPr lang="en-IN" sz="1800" dirty="0"/>
          </a:p>
          <a:p>
            <a:pPr algn="just"/>
            <a:r>
              <a:rPr lang="en-IN" sz="1800" dirty="0"/>
              <a:t>More than one control measure may be required to control a specific hazard and more than one hazard may be controlled by a specified control measure. </a:t>
            </a:r>
          </a:p>
          <a:p>
            <a:pPr algn="just"/>
            <a:endParaRPr lang="en-IN" sz="1800" dirty="0"/>
          </a:p>
          <a:p>
            <a:pPr algn="just"/>
            <a:r>
              <a:rPr lang="en-IN" sz="1800" dirty="0"/>
              <a:t>Where elimination of hazard is not practical, justification for acceptable levels of the hazard in the finished product shall be determined and documented.</a:t>
            </a:r>
          </a:p>
        </p:txBody>
      </p:sp>
      <p:sp>
        <p:nvSpPr>
          <p:cNvPr id="4" name="Title 1">
            <a:extLst>
              <a:ext uri="{FF2B5EF4-FFF2-40B4-BE49-F238E27FC236}">
                <a16:creationId xmlns:a16="http://schemas.microsoft.com/office/drawing/2014/main" id="{4F744CEB-CC18-4A3E-9713-7EE7E437394A}"/>
              </a:ext>
            </a:extLst>
          </p:cNvPr>
          <p:cNvSpPr>
            <a:spLocks noGrp="1"/>
          </p:cNvSpPr>
          <p:nvPr>
            <p:ph type="title"/>
          </p:nvPr>
        </p:nvSpPr>
        <p:spPr>
          <a:xfrm>
            <a:off x="457200" y="692696"/>
            <a:ext cx="8229600" cy="778098"/>
          </a:xfrm>
          <a:noFill/>
          <a:ln>
            <a:noFill/>
          </a:ln>
          <a:scene3d>
            <a:camera prst="orthographicFront"/>
            <a:lightRig rig="threePt" dir="t"/>
          </a:scene3d>
          <a:sp3d>
            <a:bevelT w="114300" prst="artDeco"/>
          </a:sp3d>
        </p:spPr>
        <p:txBody>
          <a:bodyPr>
            <a:normAutofit/>
          </a:bodyPr>
          <a:lstStyle/>
          <a:p>
            <a:r>
              <a:rPr lang="en-US" sz="2100" b="1" dirty="0"/>
              <a:t>8.0  Implementation  of  </a:t>
            </a:r>
            <a:br>
              <a:rPr lang="en-US" sz="2100" b="1" dirty="0"/>
            </a:br>
            <a:r>
              <a:rPr lang="en-US" sz="2100" b="1" dirty="0"/>
              <a:t>Hazard Analysis &amp; Critical Control Point Systems</a:t>
            </a:r>
            <a:endParaRPr lang="en-IN" sz="2100" dirty="0"/>
          </a:p>
        </p:txBody>
      </p:sp>
      <p:sp>
        <p:nvSpPr>
          <p:cNvPr id="5" name="Slide Number Placeholder 1">
            <a:extLst>
              <a:ext uri="{FF2B5EF4-FFF2-40B4-BE49-F238E27FC236}">
                <a16:creationId xmlns:a16="http://schemas.microsoft.com/office/drawing/2014/main" id="{3E6CC095-FED0-4930-9488-45664D6AB55A}"/>
              </a:ext>
            </a:extLst>
          </p:cNvPr>
          <p:cNvSpPr>
            <a:spLocks noGrp="1"/>
          </p:cNvSpPr>
          <p:nvPr>
            <p:ph type="sldNum" sz="quarter" idx="12"/>
          </p:nvPr>
        </p:nvSpPr>
        <p:spPr>
          <a:xfrm>
            <a:off x="3779912" y="6376635"/>
            <a:ext cx="2133600" cy="365125"/>
          </a:xfrm>
        </p:spPr>
        <p:txBody>
          <a:bodyPr/>
          <a:lstStyle/>
          <a:p>
            <a:fld id="{9B441236-4707-B342-88D0-23B2CF2BA6BC}" type="slidenum">
              <a:rPr lang="en-US" smtClean="0"/>
              <a:pPr/>
              <a:t>268</a:t>
            </a:fld>
            <a:endParaRPr lang="en-US"/>
          </a:p>
        </p:txBody>
      </p:sp>
    </p:spTree>
    <p:extLst>
      <p:ext uri="{BB962C8B-B14F-4D97-AF65-F5344CB8AC3E}">
        <p14:creationId xmlns:p14="http://schemas.microsoft.com/office/powerpoint/2010/main" val="123874568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696"/>
            <a:ext cx="8229600" cy="648072"/>
          </a:xfrm>
          <a:noFill/>
          <a:ln>
            <a:noFill/>
          </a:ln>
          <a:scene3d>
            <a:camera prst="orthographicFront"/>
            <a:lightRig rig="threePt" dir="t"/>
          </a:scene3d>
          <a:sp3d>
            <a:bevelT w="114300" prst="artDeco"/>
          </a:sp3d>
        </p:spPr>
        <p:txBody>
          <a:bodyPr>
            <a:noAutofit/>
          </a:bodyPr>
          <a:lstStyle/>
          <a:p>
            <a:r>
              <a:rPr lang="en-US" sz="2100" b="1" dirty="0"/>
              <a:t>8.0  Implementation  of  </a:t>
            </a:r>
            <a:br>
              <a:rPr lang="en-US" sz="2100" b="1" dirty="0"/>
            </a:br>
            <a:r>
              <a:rPr lang="en-US" sz="2100" b="1" dirty="0"/>
              <a:t>Hazard Analysis &amp; Critical Control Point Systems</a:t>
            </a:r>
            <a:endParaRPr lang="en-IN" sz="2100" dirty="0"/>
          </a:p>
        </p:txBody>
      </p:sp>
      <p:sp>
        <p:nvSpPr>
          <p:cNvPr id="3" name="Content Placeholder 2"/>
          <p:cNvSpPr>
            <a:spLocks noGrp="1"/>
          </p:cNvSpPr>
          <p:nvPr>
            <p:ph idx="1"/>
          </p:nvPr>
        </p:nvSpPr>
        <p:spPr>
          <a:xfrm>
            <a:off x="457200" y="1772816"/>
            <a:ext cx="8229600" cy="4583534"/>
          </a:xfrm>
          <a:solidFill>
            <a:schemeClr val="accent3">
              <a:lumMod val="40000"/>
              <a:lumOff val="60000"/>
            </a:schemeClr>
          </a:solidFill>
          <a:ln>
            <a:noFill/>
          </a:ln>
        </p:spPr>
        <p:txBody>
          <a:bodyPr>
            <a:normAutofit/>
          </a:bodyPr>
          <a:lstStyle/>
          <a:p>
            <a:pPr>
              <a:spcAft>
                <a:spcPts val="600"/>
              </a:spcAft>
              <a:buNone/>
            </a:pPr>
            <a:r>
              <a:rPr lang="en-US" sz="1800" b="1" u="sng" dirty="0"/>
              <a:t>8.2.1.7 </a:t>
            </a:r>
            <a:r>
              <a:rPr lang="en-IN" sz="1800" b="1" u="sng" dirty="0"/>
              <a:t>Determine Critical Control Points</a:t>
            </a:r>
          </a:p>
          <a:p>
            <a:pPr algn="ctr">
              <a:spcAft>
                <a:spcPts val="600"/>
              </a:spcAft>
              <a:buNone/>
            </a:pPr>
            <a:r>
              <a:rPr lang="en-IN" sz="1800" b="1" dirty="0"/>
              <a:t> (PRINCIPLE 2)</a:t>
            </a:r>
          </a:p>
          <a:p>
            <a:pPr algn="ctr">
              <a:spcAft>
                <a:spcPts val="600"/>
              </a:spcAft>
              <a:buNone/>
            </a:pPr>
            <a:endParaRPr lang="en-IN" sz="1100" dirty="0"/>
          </a:p>
          <a:p>
            <a:pPr algn="just">
              <a:spcAft>
                <a:spcPts val="600"/>
              </a:spcAft>
            </a:pPr>
            <a:r>
              <a:rPr lang="en-IN" sz="1600" dirty="0"/>
              <a:t>For hazards that requires control, control measures shall be identified. </a:t>
            </a:r>
          </a:p>
          <a:p>
            <a:pPr algn="just">
              <a:spcAft>
                <a:spcPts val="600"/>
              </a:spcAft>
            </a:pPr>
            <a:r>
              <a:rPr lang="en-IN" sz="1600" dirty="0"/>
              <a:t>The control measures shall be reviewed to identify those that need to be addressed through the HACCP plan and for which CCPs shall be identified. </a:t>
            </a:r>
          </a:p>
          <a:p>
            <a:pPr algn="just">
              <a:spcAft>
                <a:spcPts val="600"/>
              </a:spcAft>
            </a:pPr>
            <a:r>
              <a:rPr lang="en-IN" sz="1600" dirty="0"/>
              <a:t>There may be more than one CCP at which control is applied to address the same hazard or there may be cases where there is no CCP identified. </a:t>
            </a:r>
          </a:p>
          <a:p>
            <a:pPr algn="just">
              <a:spcAft>
                <a:spcPts val="600"/>
              </a:spcAft>
            </a:pPr>
            <a:r>
              <a:rPr lang="en-IN" sz="1600" dirty="0"/>
              <a:t>The CCP in the HACCP system shall be determined and this may be facilitated by a logic reasoning approach such as the application of a decision tree. </a:t>
            </a:r>
          </a:p>
          <a:p>
            <a:pPr algn="just">
              <a:spcAft>
                <a:spcPts val="600"/>
              </a:spcAft>
            </a:pPr>
            <a:r>
              <a:rPr lang="en-IN" sz="1600" dirty="0"/>
              <a:t>The application of a decision tree should be flexible. </a:t>
            </a:r>
          </a:p>
          <a:p>
            <a:pPr algn="just">
              <a:spcAft>
                <a:spcPts val="600"/>
              </a:spcAft>
            </a:pPr>
            <a:r>
              <a:rPr lang="en-IN" sz="1600" dirty="0"/>
              <a:t>If a hazard has been identified at a step where control is necessary for safety, and no control measure exists at that step, or any other, then the product or process should be modified at that step, or at any earlier or later stage, to include a control measure.</a:t>
            </a:r>
          </a:p>
        </p:txBody>
      </p:sp>
      <p:sp>
        <p:nvSpPr>
          <p:cNvPr id="4" name="Slide Number Placeholder 1">
            <a:extLst>
              <a:ext uri="{FF2B5EF4-FFF2-40B4-BE49-F238E27FC236}">
                <a16:creationId xmlns:a16="http://schemas.microsoft.com/office/drawing/2014/main" id="{5955BAD2-4ADA-4D86-AB54-EFF74C524AC3}"/>
              </a:ext>
            </a:extLst>
          </p:cNvPr>
          <p:cNvSpPr>
            <a:spLocks noGrp="1"/>
          </p:cNvSpPr>
          <p:nvPr>
            <p:ph type="sldNum" sz="quarter" idx="12"/>
          </p:nvPr>
        </p:nvSpPr>
        <p:spPr>
          <a:xfrm>
            <a:off x="3059832" y="6406032"/>
            <a:ext cx="2133600" cy="365125"/>
          </a:xfrm>
        </p:spPr>
        <p:txBody>
          <a:bodyPr/>
          <a:lstStyle/>
          <a:p>
            <a:fld id="{9B441236-4707-B342-88D0-23B2CF2BA6BC}" type="slidenum">
              <a:rPr lang="en-US" smtClean="0"/>
              <a:pPr/>
              <a:t>269</a:t>
            </a:fld>
            <a:endParaRPr lang="en-US"/>
          </a:p>
        </p:txBody>
      </p:sp>
    </p:spTree>
    <p:extLst>
      <p:ext uri="{BB962C8B-B14F-4D97-AF65-F5344CB8AC3E}">
        <p14:creationId xmlns:p14="http://schemas.microsoft.com/office/powerpoint/2010/main" val="229823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864" y="1376772"/>
            <a:ext cx="8686800" cy="792088"/>
          </a:xfrm>
          <a:noFill/>
          <a:scene3d>
            <a:camera prst="orthographicFront"/>
            <a:lightRig rig="threePt" dir="t"/>
          </a:scene3d>
          <a:sp3d>
            <a:bevelT w="114300" prst="artDeco"/>
          </a:sp3d>
        </p:spPr>
        <p:txBody>
          <a:bodyPr>
            <a:normAutofit fontScale="90000"/>
          </a:bodyPr>
          <a:lstStyle/>
          <a:p>
            <a:pPr>
              <a:lnSpc>
                <a:spcPct val="120000"/>
              </a:lnSpc>
              <a:defRPr/>
            </a:pPr>
            <a:r>
              <a:rPr lang="en-IN" sz="2100" b="1" dirty="0">
                <a:solidFill>
                  <a:srgbClr val="000000"/>
                </a:solidFill>
                <a:effectLst>
                  <a:outerShdw blurRad="38100" dist="38100" dir="2700000" algn="tl">
                    <a:srgbClr val="000000">
                      <a:alpha val="43137"/>
                    </a:srgbClr>
                  </a:outerShdw>
                </a:effectLst>
              </a:rPr>
              <a:t>1.0 Location, Layout &amp; Facilities</a:t>
            </a:r>
            <a:br>
              <a:rPr lang="en-IN" sz="2100" b="1" dirty="0">
                <a:solidFill>
                  <a:srgbClr val="000000"/>
                </a:solidFill>
                <a:effectLst>
                  <a:outerShdw blurRad="38100" dist="38100" dir="2700000" algn="tl">
                    <a:srgbClr val="000000">
                      <a:alpha val="43137"/>
                    </a:srgbClr>
                  </a:outerShdw>
                </a:effectLst>
              </a:rPr>
            </a:br>
            <a:r>
              <a:rPr lang="en-US" sz="2100" b="1" dirty="0"/>
              <a:t> 1.3  </a:t>
            </a:r>
            <a:r>
              <a:rPr lang="en-IN" sz="2100" b="1" dirty="0"/>
              <a:t>Equipment  Design  &amp; Installation</a:t>
            </a:r>
            <a:endParaRPr lang="en-IN" sz="2100" b="1" dirty="0">
              <a:effectLst>
                <a:outerShdw blurRad="38100" dist="38100" dir="2700000" algn="tl">
                  <a:srgbClr val="000000">
                    <a:alpha val="43137"/>
                  </a:srgbClr>
                </a:outerShdw>
              </a:effectLst>
            </a:endParaRPr>
          </a:p>
        </p:txBody>
      </p:sp>
      <p:sp>
        <p:nvSpPr>
          <p:cNvPr id="11267" name="Content Placeholder 2"/>
          <p:cNvSpPr>
            <a:spLocks noGrp="1"/>
          </p:cNvSpPr>
          <p:nvPr>
            <p:ph idx="1"/>
          </p:nvPr>
        </p:nvSpPr>
        <p:spPr>
          <a:xfrm>
            <a:off x="249015" y="2218539"/>
            <a:ext cx="8651649" cy="4137811"/>
          </a:xfrm>
          <a:noFill/>
          <a:ln w="19050">
            <a:solidFill>
              <a:schemeClr val="accent3">
                <a:lumMod val="75000"/>
              </a:schemeClr>
            </a:solidFill>
          </a:ln>
        </p:spPr>
        <p:txBody>
          <a:bodyPr>
            <a:normAutofit/>
          </a:bodyPr>
          <a:lstStyle/>
          <a:p>
            <a:pPr algn="just">
              <a:buNone/>
              <a:defRPr/>
            </a:pPr>
            <a:r>
              <a:rPr lang="en-IN" sz="1600" b="1" u="sng" dirty="0">
                <a:latin typeface="Arial" panose="020B0604020202020204" pitchFamily="34" charset="0"/>
                <a:cs typeface="Arial" panose="020B0604020202020204" pitchFamily="34" charset="0"/>
              </a:rPr>
              <a:t>1.3.1 General Requirements</a:t>
            </a:r>
          </a:p>
          <a:p>
            <a:pPr algn="just">
              <a:buNone/>
              <a:defRPr/>
            </a:pPr>
            <a:endParaRPr lang="en-IN" sz="1600" b="1" u="sng" dirty="0">
              <a:latin typeface="Arial" panose="020B0604020202020204" pitchFamily="34" charset="0"/>
              <a:cs typeface="Arial" panose="020B0604020202020204" pitchFamily="34" charset="0"/>
            </a:endParaRPr>
          </a:p>
          <a:p>
            <a:pPr algn="just">
              <a:buNone/>
              <a:defRPr/>
            </a:pPr>
            <a:r>
              <a:rPr lang="en-IN" sz="1600" b="1" u="sng" dirty="0">
                <a:latin typeface="Arial" panose="020B0604020202020204" pitchFamily="34" charset="0"/>
                <a:cs typeface="Arial" panose="020B0604020202020204" pitchFamily="34" charset="0"/>
              </a:rPr>
              <a:t>Equipments and containers</a:t>
            </a:r>
          </a:p>
          <a:p>
            <a:pPr algn="just">
              <a:buFont typeface="Wingdings" panose="05000000000000000000" pitchFamily="2" charset="2"/>
              <a:buChar char="Ø"/>
              <a:defRPr/>
            </a:pPr>
            <a:r>
              <a:rPr lang="en-IN" sz="1600" dirty="0">
                <a:latin typeface="Arial" panose="020B0604020202020204" pitchFamily="34" charset="0"/>
                <a:cs typeface="Arial" panose="020B0604020202020204" pitchFamily="34" charset="0"/>
              </a:rPr>
              <a:t>In direct contact with food and </a:t>
            </a:r>
          </a:p>
          <a:p>
            <a:pPr algn="just">
              <a:buFont typeface="Wingdings" panose="05000000000000000000" pitchFamily="2" charset="2"/>
              <a:buChar char="Ø"/>
              <a:defRPr/>
            </a:pPr>
            <a:r>
              <a:rPr lang="en-IN" sz="1600" dirty="0">
                <a:latin typeface="Arial" panose="020B0604020202020204" pitchFamily="34" charset="0"/>
                <a:cs typeface="Arial" panose="020B0604020202020204" pitchFamily="34" charset="0"/>
              </a:rPr>
              <a:t>Used for food handling, storage, processing, packing, shall be –</a:t>
            </a:r>
          </a:p>
          <a:p>
            <a:pPr algn="just">
              <a:lnSpc>
                <a:spcPct val="150000"/>
              </a:lnSpc>
              <a:spcBef>
                <a:spcPts val="0"/>
              </a:spcBef>
              <a:defRPr/>
            </a:pPr>
            <a:r>
              <a:rPr lang="en-IN" sz="1600" dirty="0">
                <a:latin typeface="Arial" panose="020B0604020202020204" pitchFamily="34" charset="0"/>
                <a:cs typeface="Arial" panose="020B0604020202020204" pitchFamily="34" charset="0"/>
              </a:rPr>
              <a:t>Labelled, identified, stored separately</a:t>
            </a:r>
          </a:p>
          <a:p>
            <a:pPr algn="just">
              <a:lnSpc>
                <a:spcPct val="150000"/>
              </a:lnSpc>
              <a:spcBef>
                <a:spcPts val="0"/>
              </a:spcBef>
              <a:defRPr/>
            </a:pPr>
            <a:r>
              <a:rPr lang="en-IN" sz="1600" dirty="0">
                <a:latin typeface="Arial" panose="020B0604020202020204" pitchFamily="34" charset="0"/>
                <a:cs typeface="Arial" panose="020B0604020202020204" pitchFamily="34" charset="0"/>
              </a:rPr>
              <a:t>Designed &amp; fabricated to permit necessary maintenance &amp; periodic cleaning</a:t>
            </a:r>
          </a:p>
          <a:p>
            <a:pPr>
              <a:lnSpc>
                <a:spcPct val="150000"/>
              </a:lnSpc>
              <a:spcBef>
                <a:spcPts val="0"/>
              </a:spcBef>
            </a:pPr>
            <a:r>
              <a:rPr lang="en-IN" sz="1600" dirty="0">
                <a:latin typeface="Arial" panose="020B0604020202020204" pitchFamily="34" charset="0"/>
                <a:cs typeface="Arial" panose="020B0604020202020204" pitchFamily="34" charset="0"/>
              </a:rPr>
              <a:t>Kept free from cracks, crevices, open seams etc. </a:t>
            </a:r>
          </a:p>
          <a:p>
            <a:pPr>
              <a:lnSpc>
                <a:spcPct val="150000"/>
              </a:lnSpc>
              <a:spcBef>
                <a:spcPts val="0"/>
              </a:spcBef>
            </a:pPr>
            <a:r>
              <a:rPr lang="en-IN" sz="1600" dirty="0">
                <a:latin typeface="Arial" panose="020B0604020202020204" pitchFamily="34" charset="0"/>
                <a:cs typeface="Arial" panose="020B0604020202020204" pitchFamily="34" charset="0"/>
              </a:rPr>
              <a:t>Made of impervious, corrosion free, food grade material  </a:t>
            </a:r>
          </a:p>
          <a:p>
            <a:pPr lvl="0" algn="just">
              <a:lnSpc>
                <a:spcPct val="150000"/>
              </a:lnSpc>
              <a:spcBef>
                <a:spcPts val="0"/>
              </a:spcBef>
            </a:pPr>
            <a:r>
              <a:rPr lang="en-IN" sz="1600" dirty="0">
                <a:latin typeface="Arial" panose="020B0604020202020204" pitchFamily="34" charset="0"/>
                <a:cs typeface="Arial" panose="020B0604020202020204" pitchFamily="34" charset="0"/>
              </a:rPr>
              <a:t>Placed away from wall &amp; above the floor to facilitate cleaning.</a:t>
            </a:r>
          </a:p>
          <a:p>
            <a:pPr algn="just">
              <a:lnSpc>
                <a:spcPct val="150000"/>
              </a:lnSpc>
              <a:spcBef>
                <a:spcPts val="0"/>
              </a:spcBef>
            </a:pPr>
            <a:r>
              <a:rPr lang="en-IN" sz="1600" dirty="0">
                <a:latin typeface="Arial" panose="020B0604020202020204" pitchFamily="34" charset="0"/>
                <a:cs typeface="Arial" panose="020B0604020202020204" pitchFamily="34" charset="0"/>
              </a:rPr>
              <a:t>Covered with proper fittings / clean gauze net / material of fine texture.</a:t>
            </a:r>
          </a:p>
          <a:p>
            <a:pPr algn="just">
              <a:lnSpc>
                <a:spcPct val="150000"/>
              </a:lnSpc>
              <a:spcBef>
                <a:spcPts val="0"/>
              </a:spcBef>
            </a:pPr>
            <a:r>
              <a:rPr lang="en-IN" sz="1600" dirty="0">
                <a:latin typeface="Arial" panose="020B0604020202020204" pitchFamily="34" charset="0"/>
                <a:cs typeface="Arial" panose="020B0604020202020204" pitchFamily="34" charset="0"/>
              </a:rPr>
              <a:t>Kept away from obnoxious fumes &amp; gases to avoid contamination.</a:t>
            </a:r>
          </a:p>
        </p:txBody>
      </p:sp>
      <p:sp>
        <p:nvSpPr>
          <p:cNvPr id="19460" name="Slide Number Placeholder 3"/>
          <p:cNvSpPr>
            <a:spLocks noGrp="1"/>
          </p:cNvSpPr>
          <p:nvPr>
            <p:ph type="sldNum" sz="quarter" idx="12"/>
          </p:nvPr>
        </p:nvSpPr>
        <p:spPr bwMode="auto">
          <a:noFill/>
          <a:ln>
            <a:miter lim="800000"/>
            <a:headEnd/>
            <a:tailEnd/>
          </a:ln>
        </p:spPr>
        <p:txBody>
          <a:bodyPr/>
          <a:lstStyle/>
          <a:p>
            <a:fld id="{735023E3-4DA2-4F9A-BCF0-D205F5DCFECD}" type="slidenum">
              <a:rPr lang="en-US" altLang="en-US" smtClean="0"/>
              <a:pPr/>
              <a:t>27</a:t>
            </a:fld>
            <a:endParaRPr lang="en-US" altLang="en-US" dirty="0"/>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935" y="692696"/>
            <a:ext cx="8229600" cy="720080"/>
          </a:xfrm>
          <a:noFill/>
          <a:ln>
            <a:noFill/>
          </a:ln>
        </p:spPr>
        <p:txBody>
          <a:bodyPr>
            <a:noAutofit/>
          </a:bodyPr>
          <a:lstStyle/>
          <a:p>
            <a:r>
              <a:rPr lang="en-US" sz="2100" b="1" dirty="0"/>
              <a:t>8.0  Implementation  of  </a:t>
            </a:r>
            <a:br>
              <a:rPr lang="en-US" sz="2100" b="1" dirty="0"/>
            </a:br>
            <a:r>
              <a:rPr lang="en-US" sz="2100" b="1" dirty="0"/>
              <a:t>Hazard Analysis &amp; Critical Control Point Systems</a:t>
            </a:r>
            <a:endParaRPr lang="en-IN" sz="2100" dirty="0"/>
          </a:p>
        </p:txBody>
      </p:sp>
      <p:sp>
        <p:nvSpPr>
          <p:cNvPr id="3" name="Content Placeholder 2"/>
          <p:cNvSpPr>
            <a:spLocks noGrp="1"/>
          </p:cNvSpPr>
          <p:nvPr>
            <p:ph idx="1"/>
          </p:nvPr>
        </p:nvSpPr>
        <p:spPr>
          <a:xfrm>
            <a:off x="467544" y="1767154"/>
            <a:ext cx="8229600" cy="4295502"/>
          </a:xfrm>
          <a:solidFill>
            <a:schemeClr val="accent3">
              <a:lumMod val="40000"/>
              <a:lumOff val="60000"/>
            </a:schemeClr>
          </a:solidFill>
          <a:ln>
            <a:noFill/>
          </a:ln>
        </p:spPr>
        <p:txBody>
          <a:bodyPr>
            <a:normAutofit/>
          </a:bodyPr>
          <a:lstStyle/>
          <a:p>
            <a:pPr>
              <a:buNone/>
            </a:pPr>
            <a:r>
              <a:rPr lang="en-IN" sz="1600" b="1" u="sng" dirty="0"/>
              <a:t>8.2.1.8 Establish Critical Limits for each CCP (PRINCIPLE 3)</a:t>
            </a:r>
            <a:endParaRPr lang="en-IN" sz="1600" u="sng" dirty="0"/>
          </a:p>
          <a:p>
            <a:r>
              <a:rPr lang="en-IN" sz="1600" dirty="0"/>
              <a:t>Specify and validate Critical Limits for each CCP.</a:t>
            </a:r>
          </a:p>
          <a:p>
            <a:r>
              <a:rPr lang="en-IN" sz="1600" dirty="0"/>
              <a:t>More than one critical limit may be elaborated at a particular step.</a:t>
            </a:r>
          </a:p>
          <a:p>
            <a:r>
              <a:rPr lang="en-IN" sz="1600" dirty="0"/>
              <a:t>Critical limits shall be measurable and  based on subjective data (such as visual inspection of product, process, handling) supported by instructions or specifications and / or education and training.</a:t>
            </a:r>
          </a:p>
          <a:p>
            <a:endParaRPr lang="en-US" sz="1600" dirty="0"/>
          </a:p>
          <a:p>
            <a:pPr>
              <a:buNone/>
            </a:pPr>
            <a:r>
              <a:rPr lang="en-US" sz="1600" b="1" u="sng" dirty="0"/>
              <a:t>8.2.1.9</a:t>
            </a:r>
            <a:r>
              <a:rPr lang="en-US" sz="1600" u="sng" dirty="0"/>
              <a:t>  </a:t>
            </a:r>
            <a:r>
              <a:rPr lang="en-IN" sz="1600" b="1" u="sng" dirty="0"/>
              <a:t>Establish a Monitoring System for each CCP (PRINCIPLE 4)</a:t>
            </a:r>
            <a:endParaRPr lang="en-IN" sz="1600" u="sng" dirty="0"/>
          </a:p>
          <a:p>
            <a:pPr algn="just"/>
            <a:r>
              <a:rPr lang="en-IN" sz="1600" dirty="0"/>
              <a:t>A monitoring system must be established for each CCP to demonstrate that the CCP is under control. </a:t>
            </a:r>
          </a:p>
          <a:p>
            <a:pPr algn="just"/>
            <a:r>
              <a:rPr lang="en-IN" sz="1600" dirty="0"/>
              <a:t>The monitoring shall detect loss of control at the CCP and in time to make adjustments to regain control of the process and prevent violation of the critical limits. </a:t>
            </a:r>
          </a:p>
          <a:p>
            <a:pPr algn="just"/>
            <a:r>
              <a:rPr lang="en-IN" sz="1600" dirty="0"/>
              <a:t>Where possible, process adjustments should be made when the results of monitoring indicate a trend towards loss of control at a CCP. </a:t>
            </a:r>
          </a:p>
          <a:p>
            <a:pPr algn="just"/>
            <a:r>
              <a:rPr lang="en-IN" sz="1600" dirty="0"/>
              <a:t>The adjustment should be taken before a deviation occurs.</a:t>
            </a:r>
            <a:endParaRPr lang="en-US" sz="1800" dirty="0"/>
          </a:p>
          <a:p>
            <a:pPr>
              <a:buNone/>
            </a:pPr>
            <a:endParaRPr lang="en-IN" sz="1800" dirty="0"/>
          </a:p>
          <a:p>
            <a:endParaRPr lang="en-IN" sz="1800" dirty="0"/>
          </a:p>
          <a:p>
            <a:endParaRPr lang="en-IN" sz="1800" dirty="0"/>
          </a:p>
        </p:txBody>
      </p:sp>
      <p:sp>
        <p:nvSpPr>
          <p:cNvPr id="4" name="Slide Number Placeholder 1">
            <a:extLst>
              <a:ext uri="{FF2B5EF4-FFF2-40B4-BE49-F238E27FC236}">
                <a16:creationId xmlns:a16="http://schemas.microsoft.com/office/drawing/2014/main" id="{BDDC75CF-E349-40DB-8C01-40B88951BE80}"/>
              </a:ext>
            </a:extLst>
          </p:cNvPr>
          <p:cNvSpPr>
            <a:spLocks noGrp="1"/>
          </p:cNvSpPr>
          <p:nvPr>
            <p:ph type="sldNum" sz="quarter" idx="12"/>
          </p:nvPr>
        </p:nvSpPr>
        <p:spPr>
          <a:xfrm>
            <a:off x="3419872" y="6450571"/>
            <a:ext cx="2133600" cy="365125"/>
          </a:xfrm>
        </p:spPr>
        <p:txBody>
          <a:bodyPr/>
          <a:lstStyle/>
          <a:p>
            <a:fld id="{9B441236-4707-B342-88D0-23B2CF2BA6BC}" type="slidenum">
              <a:rPr lang="en-US" smtClean="0"/>
              <a:pPr/>
              <a:t>270</a:t>
            </a:fld>
            <a:endParaRPr lang="en-US" dirty="0"/>
          </a:p>
        </p:txBody>
      </p:sp>
    </p:spTree>
    <p:extLst>
      <p:ext uri="{BB962C8B-B14F-4D97-AF65-F5344CB8AC3E}">
        <p14:creationId xmlns:p14="http://schemas.microsoft.com/office/powerpoint/2010/main" val="171616788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007" y="620688"/>
            <a:ext cx="8229600" cy="720080"/>
          </a:xfrm>
          <a:noFill/>
          <a:ln>
            <a:noFill/>
          </a:ln>
        </p:spPr>
        <p:txBody>
          <a:bodyPr>
            <a:noAutofit/>
          </a:bodyPr>
          <a:lstStyle/>
          <a:p>
            <a:r>
              <a:rPr lang="en-US" sz="2100" b="1" dirty="0"/>
              <a:t>8.0  Implementation  of  </a:t>
            </a:r>
            <a:br>
              <a:rPr lang="en-US" sz="2100" b="1" dirty="0"/>
            </a:br>
            <a:r>
              <a:rPr lang="en-US" sz="2100" b="1" dirty="0"/>
              <a:t>Hazard Analysis &amp; Critical Control Point Systems</a:t>
            </a:r>
            <a:endParaRPr lang="en-IN" sz="2100" dirty="0"/>
          </a:p>
        </p:txBody>
      </p:sp>
      <p:sp>
        <p:nvSpPr>
          <p:cNvPr id="3" name="Content Placeholder 2"/>
          <p:cNvSpPr>
            <a:spLocks noGrp="1"/>
          </p:cNvSpPr>
          <p:nvPr>
            <p:ph idx="1"/>
          </p:nvPr>
        </p:nvSpPr>
        <p:spPr>
          <a:xfrm>
            <a:off x="478007" y="1700808"/>
            <a:ext cx="8229600" cy="4608512"/>
          </a:xfrm>
          <a:solidFill>
            <a:schemeClr val="accent3">
              <a:lumMod val="40000"/>
              <a:lumOff val="60000"/>
            </a:schemeClr>
          </a:solidFill>
          <a:ln>
            <a:noFill/>
          </a:ln>
        </p:spPr>
        <p:txBody>
          <a:bodyPr>
            <a:normAutofit fontScale="47500" lnSpcReduction="20000"/>
          </a:bodyPr>
          <a:lstStyle/>
          <a:p>
            <a:pPr>
              <a:buNone/>
            </a:pPr>
            <a:r>
              <a:rPr lang="en-US" b="1" u="sng" dirty="0"/>
              <a:t>8.2.1.9</a:t>
            </a:r>
            <a:r>
              <a:rPr lang="en-US" u="sng" dirty="0"/>
              <a:t>  </a:t>
            </a:r>
            <a:r>
              <a:rPr lang="en-IN" b="1" u="sng" dirty="0"/>
              <a:t>Establish a Monitoring System for each CCP (PRINCIPLE 4) .. Contd..</a:t>
            </a:r>
          </a:p>
          <a:p>
            <a:pPr>
              <a:buNone/>
            </a:pPr>
            <a:endParaRPr lang="en-IN" u="sng" dirty="0"/>
          </a:p>
          <a:p>
            <a:r>
              <a:rPr lang="en-IN" sz="2900" dirty="0"/>
              <a:t>Evaluation of data by a designated person with knowledge and authority to carry out corrective actions when indicated. </a:t>
            </a:r>
          </a:p>
          <a:p>
            <a:endParaRPr lang="en-IN" sz="2900" dirty="0"/>
          </a:p>
          <a:p>
            <a:r>
              <a:rPr lang="en-IN" sz="2900" dirty="0"/>
              <a:t>If monitoring is not continuous, then the amount or frequency of monitoring must be sufficient to ensure that the CCP is under control. </a:t>
            </a:r>
          </a:p>
          <a:p>
            <a:endParaRPr lang="en-IN" sz="2900" dirty="0"/>
          </a:p>
          <a:p>
            <a:r>
              <a:rPr lang="en-IN" sz="2900" dirty="0"/>
              <a:t>The monitoring system shall cover the following:</a:t>
            </a:r>
          </a:p>
          <a:p>
            <a:pPr lvl="0">
              <a:buFont typeface="Wingdings" pitchFamily="2" charset="2"/>
              <a:buChar char="ü"/>
            </a:pPr>
            <a:endParaRPr lang="en-IN" sz="2900" dirty="0"/>
          </a:p>
          <a:p>
            <a:pPr lvl="0">
              <a:buFont typeface="Wingdings" pitchFamily="2" charset="2"/>
              <a:buChar char="ü"/>
            </a:pPr>
            <a:r>
              <a:rPr lang="en-IN" sz="2900" dirty="0"/>
              <a:t>Measurements or observations that provide results within an adequate time frame;</a:t>
            </a:r>
          </a:p>
          <a:p>
            <a:pPr lvl="0">
              <a:buFont typeface="Wingdings" pitchFamily="2" charset="2"/>
              <a:buChar char="ü"/>
            </a:pPr>
            <a:endParaRPr lang="en-IN" sz="2900" dirty="0"/>
          </a:p>
          <a:p>
            <a:pPr lvl="0">
              <a:buFont typeface="Wingdings" pitchFamily="2" charset="2"/>
              <a:buChar char="ü"/>
            </a:pPr>
            <a:r>
              <a:rPr lang="en-IN" sz="2900" dirty="0"/>
              <a:t>Monitoring device used with applicable calibration method;</a:t>
            </a:r>
          </a:p>
          <a:p>
            <a:pPr lvl="0">
              <a:buFont typeface="Wingdings" pitchFamily="2" charset="2"/>
              <a:buChar char="ü"/>
            </a:pPr>
            <a:endParaRPr lang="en-IN" sz="2900" dirty="0"/>
          </a:p>
          <a:p>
            <a:pPr lvl="0">
              <a:buFont typeface="Wingdings" pitchFamily="2" charset="2"/>
              <a:buChar char="ü"/>
            </a:pPr>
            <a:r>
              <a:rPr lang="en-IN" sz="2900" dirty="0"/>
              <a:t>Monitoring frequency;</a:t>
            </a:r>
          </a:p>
          <a:p>
            <a:pPr lvl="0">
              <a:buFont typeface="Wingdings" pitchFamily="2" charset="2"/>
              <a:buChar char="ü"/>
            </a:pPr>
            <a:endParaRPr lang="en-IN" sz="2900" dirty="0"/>
          </a:p>
          <a:p>
            <a:pPr lvl="0">
              <a:buFont typeface="Wingdings" pitchFamily="2" charset="2"/>
              <a:buChar char="ü"/>
            </a:pPr>
            <a:r>
              <a:rPr lang="en-IN" sz="2900" dirty="0"/>
              <a:t>Responsibility and authority related to monitoring and evaluation of monitoring results;</a:t>
            </a:r>
          </a:p>
          <a:p>
            <a:pPr lvl="0">
              <a:buFont typeface="Wingdings" pitchFamily="2" charset="2"/>
              <a:buChar char="ü"/>
            </a:pPr>
            <a:endParaRPr lang="en-IN" sz="2900" dirty="0"/>
          </a:p>
          <a:p>
            <a:pPr>
              <a:buFont typeface="Wingdings" pitchFamily="2" charset="2"/>
              <a:buChar char="ü"/>
            </a:pPr>
            <a:r>
              <a:rPr lang="en-IN" sz="2900" dirty="0"/>
              <a:t>Records and documents associated with monitoring CCPs shall be signed;</a:t>
            </a:r>
          </a:p>
          <a:p>
            <a:pPr>
              <a:buNone/>
            </a:pPr>
            <a:endParaRPr lang="en-IN" sz="2900" dirty="0"/>
          </a:p>
          <a:p>
            <a:pPr>
              <a:buFont typeface="Wingdings" pitchFamily="2" charset="2"/>
              <a:buChar char="ü"/>
            </a:pPr>
            <a:r>
              <a:rPr lang="en-IN" sz="2900" dirty="0"/>
              <a:t>The monitoring methods and frequency shall be capable of determining deviations of CCP’s</a:t>
            </a:r>
            <a:r>
              <a:rPr lang="en-IN" sz="2600" dirty="0"/>
              <a:t>. </a:t>
            </a:r>
          </a:p>
        </p:txBody>
      </p:sp>
      <p:sp>
        <p:nvSpPr>
          <p:cNvPr id="4" name="Slide Number Placeholder 1">
            <a:extLst>
              <a:ext uri="{FF2B5EF4-FFF2-40B4-BE49-F238E27FC236}">
                <a16:creationId xmlns:a16="http://schemas.microsoft.com/office/drawing/2014/main" id="{0B2D2263-1EE9-40C0-9124-5BCE9C0071DD}"/>
              </a:ext>
            </a:extLst>
          </p:cNvPr>
          <p:cNvSpPr>
            <a:spLocks noGrp="1"/>
          </p:cNvSpPr>
          <p:nvPr>
            <p:ph type="sldNum" sz="quarter" idx="12"/>
          </p:nvPr>
        </p:nvSpPr>
        <p:spPr>
          <a:xfrm>
            <a:off x="3526007" y="6486797"/>
            <a:ext cx="2133600" cy="365125"/>
          </a:xfrm>
        </p:spPr>
        <p:txBody>
          <a:bodyPr/>
          <a:lstStyle/>
          <a:p>
            <a:fld id="{9B441236-4707-B342-88D0-23B2CF2BA6BC}" type="slidenum">
              <a:rPr lang="en-US" smtClean="0"/>
              <a:pPr/>
              <a:t>271</a:t>
            </a:fld>
            <a:endParaRPr lang="en-US"/>
          </a:p>
        </p:txBody>
      </p:sp>
    </p:spTree>
    <p:extLst>
      <p:ext uri="{BB962C8B-B14F-4D97-AF65-F5344CB8AC3E}">
        <p14:creationId xmlns:p14="http://schemas.microsoft.com/office/powerpoint/2010/main" val="279357970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942" y="1340768"/>
            <a:ext cx="8229600" cy="792088"/>
          </a:xfrm>
          <a:noFill/>
          <a:ln>
            <a:noFill/>
          </a:ln>
          <a:scene3d>
            <a:camera prst="orthographicFront"/>
            <a:lightRig rig="threePt" dir="t"/>
          </a:scene3d>
          <a:sp3d>
            <a:bevelT w="114300" prst="artDeco"/>
          </a:sp3d>
        </p:spPr>
        <p:txBody>
          <a:bodyPr>
            <a:normAutofit/>
          </a:bodyPr>
          <a:lstStyle/>
          <a:p>
            <a:r>
              <a:rPr lang="en-US" sz="2100" b="1" dirty="0"/>
              <a:t>8.0  Implementation  of  </a:t>
            </a:r>
            <a:br>
              <a:rPr lang="en-US" sz="2100" b="1" dirty="0"/>
            </a:br>
            <a:r>
              <a:rPr lang="en-US" sz="2100" b="1" dirty="0"/>
              <a:t>Hazard Analysis &amp; Critical Control Point Systems</a:t>
            </a:r>
            <a:endParaRPr lang="en-IN" sz="2100" dirty="0"/>
          </a:p>
        </p:txBody>
      </p:sp>
      <p:sp>
        <p:nvSpPr>
          <p:cNvPr id="3" name="Content Placeholder 2"/>
          <p:cNvSpPr>
            <a:spLocks noGrp="1"/>
          </p:cNvSpPr>
          <p:nvPr>
            <p:ph idx="1"/>
          </p:nvPr>
        </p:nvSpPr>
        <p:spPr>
          <a:xfrm>
            <a:off x="457200" y="2420888"/>
            <a:ext cx="8229600" cy="3888432"/>
          </a:xfrm>
          <a:noFill/>
          <a:ln>
            <a:noFill/>
          </a:ln>
        </p:spPr>
        <p:txBody>
          <a:bodyPr>
            <a:normAutofit/>
          </a:bodyPr>
          <a:lstStyle/>
          <a:p>
            <a:pPr>
              <a:buNone/>
            </a:pPr>
            <a:r>
              <a:rPr lang="en-US" sz="2000" b="1" u="sng" dirty="0"/>
              <a:t>8.2.1.10 </a:t>
            </a:r>
            <a:r>
              <a:rPr lang="en-IN" sz="2000" b="1" u="sng" dirty="0"/>
              <a:t>Establish Corrective Actions  (PRINCIPLE 5)</a:t>
            </a:r>
          </a:p>
          <a:p>
            <a:pPr>
              <a:buNone/>
            </a:pPr>
            <a:endParaRPr lang="en-IN" sz="2000" u="sng" dirty="0"/>
          </a:p>
          <a:p>
            <a:pPr>
              <a:lnSpc>
                <a:spcPct val="150000"/>
              </a:lnSpc>
            </a:pPr>
            <a:r>
              <a:rPr lang="en-IN" sz="1800" dirty="0"/>
              <a:t>Develop specific planned corrective actions for each CCP in the HACCP system in order to deal with deviations when they occur and to prevent their recurrence. </a:t>
            </a:r>
          </a:p>
          <a:p>
            <a:r>
              <a:rPr lang="en-IN" sz="1800" dirty="0"/>
              <a:t>Ensure that the CCP has been brought under control. </a:t>
            </a:r>
          </a:p>
          <a:p>
            <a:r>
              <a:rPr lang="en-IN" sz="1800" dirty="0"/>
              <a:t>Actions taken shall include proper disposition of the affected product. </a:t>
            </a:r>
          </a:p>
          <a:p>
            <a:r>
              <a:rPr lang="en-IN" sz="1800" dirty="0"/>
              <a:t>Deviation and product disposition procedures is to be documented. </a:t>
            </a:r>
          </a:p>
          <a:p>
            <a:r>
              <a:rPr lang="en-IN" sz="1800" dirty="0"/>
              <a:t>Maintain Records of deviations and disposition.</a:t>
            </a:r>
          </a:p>
        </p:txBody>
      </p:sp>
      <p:sp>
        <p:nvSpPr>
          <p:cNvPr id="4" name="Slide Number Placeholder 1">
            <a:extLst>
              <a:ext uri="{FF2B5EF4-FFF2-40B4-BE49-F238E27FC236}">
                <a16:creationId xmlns:a16="http://schemas.microsoft.com/office/drawing/2014/main" id="{44CFF0CD-F507-40AB-974A-7AA8A867732B}"/>
              </a:ext>
            </a:extLst>
          </p:cNvPr>
          <p:cNvSpPr>
            <a:spLocks noGrp="1"/>
          </p:cNvSpPr>
          <p:nvPr>
            <p:ph type="sldNum" sz="quarter" idx="12"/>
          </p:nvPr>
        </p:nvSpPr>
        <p:spPr>
          <a:xfrm>
            <a:off x="3779912" y="6480908"/>
            <a:ext cx="2133600" cy="365125"/>
          </a:xfrm>
        </p:spPr>
        <p:txBody>
          <a:bodyPr/>
          <a:lstStyle/>
          <a:p>
            <a:fld id="{9B441236-4707-B342-88D0-23B2CF2BA6BC}" type="slidenum">
              <a:rPr lang="en-US" smtClean="0"/>
              <a:pPr/>
              <a:t>272</a:t>
            </a:fld>
            <a:endParaRPr lang="en-US"/>
          </a:p>
        </p:txBody>
      </p:sp>
    </p:spTree>
    <p:extLst>
      <p:ext uri="{BB962C8B-B14F-4D97-AF65-F5344CB8AC3E}">
        <p14:creationId xmlns:p14="http://schemas.microsoft.com/office/powerpoint/2010/main" val="2371637059"/>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245" y="692696"/>
            <a:ext cx="8229600" cy="720080"/>
          </a:xfrm>
          <a:noFill/>
          <a:ln>
            <a:noFill/>
          </a:ln>
        </p:spPr>
        <p:txBody>
          <a:bodyPr>
            <a:noAutofit/>
          </a:bodyPr>
          <a:lstStyle/>
          <a:p>
            <a:r>
              <a:rPr lang="en-US" sz="2100" b="1" dirty="0"/>
              <a:t>8.0  Implementation  of  </a:t>
            </a:r>
            <a:br>
              <a:rPr lang="en-US" sz="2100" b="1" dirty="0"/>
            </a:br>
            <a:r>
              <a:rPr lang="en-US" sz="2100" b="1" dirty="0"/>
              <a:t>Hazard Analysis &amp; Critical Control Point Systems</a:t>
            </a:r>
            <a:endParaRPr lang="en-IN" sz="2100" dirty="0"/>
          </a:p>
        </p:txBody>
      </p:sp>
      <p:sp>
        <p:nvSpPr>
          <p:cNvPr id="3" name="Content Placeholder 2"/>
          <p:cNvSpPr>
            <a:spLocks noGrp="1"/>
          </p:cNvSpPr>
          <p:nvPr>
            <p:ph idx="1"/>
          </p:nvPr>
        </p:nvSpPr>
        <p:spPr>
          <a:xfrm>
            <a:off x="318356" y="1772816"/>
            <a:ext cx="8507288" cy="4583534"/>
          </a:xfrm>
          <a:noFill/>
          <a:ln>
            <a:noFill/>
          </a:ln>
        </p:spPr>
        <p:txBody>
          <a:bodyPr>
            <a:normAutofit lnSpcReduction="10000"/>
          </a:bodyPr>
          <a:lstStyle/>
          <a:p>
            <a:pPr>
              <a:spcAft>
                <a:spcPts val="600"/>
              </a:spcAft>
              <a:buNone/>
            </a:pPr>
            <a:r>
              <a:rPr lang="en-US" sz="2000" b="1" u="sng" dirty="0"/>
              <a:t>8.2.1</a:t>
            </a:r>
            <a:r>
              <a:rPr lang="en-IN" sz="2000" b="1" u="sng" dirty="0"/>
              <a:t>.11 Establish Verification Procedures (SEE PRINCIPLE 6)</a:t>
            </a:r>
            <a:endParaRPr lang="en-IN" sz="2000" u="sng" dirty="0"/>
          </a:p>
          <a:p>
            <a:pPr algn="just">
              <a:spcAft>
                <a:spcPts val="600"/>
              </a:spcAft>
            </a:pPr>
            <a:r>
              <a:rPr lang="en-IN" sz="1600" dirty="0"/>
              <a:t>The verification procedures consist of two activities, </a:t>
            </a:r>
          </a:p>
          <a:p>
            <a:pPr marL="806450" indent="-457200" algn="just">
              <a:spcAft>
                <a:spcPts val="600"/>
              </a:spcAft>
              <a:buFont typeface="+mj-lt"/>
              <a:buAutoNum type="arabicPeriod"/>
            </a:pPr>
            <a:r>
              <a:rPr lang="en-IN" sz="1600" dirty="0"/>
              <a:t>verification activities and </a:t>
            </a:r>
          </a:p>
          <a:p>
            <a:pPr marL="806450" indent="-457200" algn="just">
              <a:spcAft>
                <a:spcPts val="600"/>
              </a:spcAft>
              <a:buFont typeface="+mj-lt"/>
              <a:buAutoNum type="arabicPeriod"/>
            </a:pPr>
            <a:r>
              <a:rPr lang="en-IN" sz="1600" dirty="0"/>
              <a:t>validation activities.</a:t>
            </a:r>
          </a:p>
          <a:p>
            <a:pPr algn="just">
              <a:spcAft>
                <a:spcPts val="600"/>
              </a:spcAft>
            </a:pPr>
            <a:r>
              <a:rPr lang="en-IN" sz="1600" dirty="0"/>
              <a:t>The FBO shall have in place a system to verify the HACCP plan at a set frequency. </a:t>
            </a:r>
          </a:p>
          <a:p>
            <a:pPr algn="just">
              <a:spcAft>
                <a:spcPts val="600"/>
              </a:spcAft>
            </a:pPr>
            <a:r>
              <a:rPr lang="en-IN" sz="1600" dirty="0"/>
              <a:t>Established Procedures for verification</a:t>
            </a:r>
          </a:p>
          <a:p>
            <a:pPr algn="just">
              <a:spcAft>
                <a:spcPts val="600"/>
              </a:spcAft>
            </a:pPr>
            <a:r>
              <a:rPr lang="en-IN" sz="1600" dirty="0"/>
              <a:t>The frequency of verification should be sufficient to confirm that the HACCP system is working effectively.</a:t>
            </a:r>
          </a:p>
          <a:p>
            <a:pPr algn="just">
              <a:spcAft>
                <a:spcPts val="600"/>
              </a:spcAft>
            </a:pPr>
            <a:r>
              <a:rPr lang="en-IN" sz="1600" dirty="0"/>
              <a:t>Verification should be carried out by someone other than the person who is responsible for performing the monitoring and corrective actions. </a:t>
            </a:r>
          </a:p>
          <a:p>
            <a:pPr algn="just">
              <a:spcAft>
                <a:spcPts val="600"/>
              </a:spcAft>
            </a:pPr>
            <a:r>
              <a:rPr lang="en-IN" sz="1600" dirty="0"/>
              <a:t>Where certain verification activities cannot be performed in-house, it can be performed on behalf of the business by external experts or qualified third parties.</a:t>
            </a:r>
          </a:p>
          <a:p>
            <a:pPr algn="just">
              <a:spcAft>
                <a:spcPts val="600"/>
              </a:spcAft>
            </a:pPr>
            <a:r>
              <a:rPr lang="en-IN" sz="1600" dirty="0"/>
              <a:t>Review HACCP system, including the HACCP plan, </a:t>
            </a:r>
            <a:r>
              <a:rPr lang="en-IN" sz="1600" dirty="0" err="1"/>
              <a:t>atleast</a:t>
            </a:r>
            <a:r>
              <a:rPr lang="en-IN" sz="1600" dirty="0"/>
              <a:t> once in a year and make necessary changes acc. to modification is made in the product, process, or any step.</a:t>
            </a:r>
            <a:endParaRPr lang="en-IN" sz="1800" dirty="0"/>
          </a:p>
          <a:p>
            <a:pPr>
              <a:spcAft>
                <a:spcPts val="600"/>
              </a:spcAft>
            </a:pPr>
            <a:endParaRPr lang="en-IN" sz="1800" dirty="0"/>
          </a:p>
          <a:p>
            <a:pPr>
              <a:spcAft>
                <a:spcPts val="600"/>
              </a:spcAft>
            </a:pPr>
            <a:endParaRPr lang="en-IN" sz="1800" dirty="0"/>
          </a:p>
        </p:txBody>
      </p:sp>
      <p:sp>
        <p:nvSpPr>
          <p:cNvPr id="4" name="Slide Number Placeholder 1">
            <a:extLst>
              <a:ext uri="{FF2B5EF4-FFF2-40B4-BE49-F238E27FC236}">
                <a16:creationId xmlns:a16="http://schemas.microsoft.com/office/drawing/2014/main" id="{98FB8BE8-F677-4759-897E-A8C608A1A2D7}"/>
              </a:ext>
            </a:extLst>
          </p:cNvPr>
          <p:cNvSpPr>
            <a:spLocks noGrp="1"/>
          </p:cNvSpPr>
          <p:nvPr>
            <p:ph type="sldNum" sz="quarter" idx="12"/>
          </p:nvPr>
        </p:nvSpPr>
        <p:spPr>
          <a:xfrm>
            <a:off x="3505200" y="6365614"/>
            <a:ext cx="2133600" cy="365125"/>
          </a:xfrm>
        </p:spPr>
        <p:txBody>
          <a:bodyPr/>
          <a:lstStyle/>
          <a:p>
            <a:fld id="{9B441236-4707-B342-88D0-23B2CF2BA6BC}" type="slidenum">
              <a:rPr lang="en-US" smtClean="0"/>
              <a:pPr/>
              <a:t>273</a:t>
            </a:fld>
            <a:endParaRPr lang="en-US" dirty="0"/>
          </a:p>
        </p:txBody>
      </p:sp>
    </p:spTree>
    <p:extLst>
      <p:ext uri="{BB962C8B-B14F-4D97-AF65-F5344CB8AC3E}">
        <p14:creationId xmlns:p14="http://schemas.microsoft.com/office/powerpoint/2010/main" val="3725844340"/>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696"/>
            <a:ext cx="8229600" cy="706090"/>
          </a:xfrm>
          <a:noFill/>
          <a:ln>
            <a:noFill/>
          </a:ln>
          <a:scene3d>
            <a:camera prst="orthographicFront"/>
            <a:lightRig rig="threePt" dir="t"/>
          </a:scene3d>
          <a:sp3d>
            <a:bevelT w="114300" prst="artDeco"/>
          </a:sp3d>
        </p:spPr>
        <p:txBody>
          <a:bodyPr>
            <a:noAutofit/>
          </a:bodyPr>
          <a:lstStyle/>
          <a:p>
            <a:r>
              <a:rPr lang="en-US" sz="2100" b="1" dirty="0"/>
              <a:t>8.0  Implementation  of  </a:t>
            </a:r>
            <a:br>
              <a:rPr lang="en-US" sz="2100" b="1" dirty="0"/>
            </a:br>
            <a:r>
              <a:rPr lang="en-US" sz="2100" b="1" dirty="0"/>
              <a:t>Hazard Analysis &amp; Critical Control Point Systems</a:t>
            </a:r>
            <a:endParaRPr lang="en-IN" sz="2100" dirty="0"/>
          </a:p>
        </p:txBody>
      </p:sp>
      <p:sp>
        <p:nvSpPr>
          <p:cNvPr id="3" name="Content Placeholder 2"/>
          <p:cNvSpPr>
            <a:spLocks noGrp="1"/>
          </p:cNvSpPr>
          <p:nvPr>
            <p:ph idx="1"/>
          </p:nvPr>
        </p:nvSpPr>
        <p:spPr>
          <a:xfrm>
            <a:off x="457200" y="1772816"/>
            <a:ext cx="8229600" cy="4392488"/>
          </a:xfrm>
          <a:noFill/>
          <a:ln>
            <a:noFill/>
          </a:ln>
        </p:spPr>
        <p:txBody>
          <a:bodyPr>
            <a:normAutofit/>
          </a:bodyPr>
          <a:lstStyle/>
          <a:p>
            <a:pPr>
              <a:buNone/>
            </a:pPr>
            <a:r>
              <a:rPr lang="en-US" sz="1800" b="1" u="sng" dirty="0"/>
              <a:t>8.2.1</a:t>
            </a:r>
            <a:r>
              <a:rPr lang="en-IN" sz="1800" b="1" u="sng" dirty="0"/>
              <a:t>.11 Establish Verification Procedures (SEE PRINCIPLE 6) ... Contd..</a:t>
            </a:r>
            <a:endParaRPr lang="en-IN" sz="1800" u="sng" dirty="0"/>
          </a:p>
          <a:p>
            <a:endParaRPr lang="en-IN" sz="1300" dirty="0"/>
          </a:p>
          <a:p>
            <a:pPr algn="just"/>
            <a:r>
              <a:rPr lang="en-IN" sz="1600" dirty="0"/>
              <a:t>Verification activities shall include:</a:t>
            </a:r>
          </a:p>
          <a:p>
            <a:pPr lvl="0" algn="just">
              <a:buFont typeface="Wingdings" pitchFamily="2" charset="2"/>
              <a:buChar char="Ø"/>
            </a:pPr>
            <a:endParaRPr lang="en-IN" sz="1050" dirty="0"/>
          </a:p>
          <a:p>
            <a:pPr lvl="0" algn="just">
              <a:buFont typeface="Wingdings" pitchFamily="2" charset="2"/>
              <a:buChar char="Ø"/>
            </a:pPr>
            <a:r>
              <a:rPr lang="en-IN" sz="1600" dirty="0"/>
              <a:t>Self-evaluation;</a:t>
            </a:r>
          </a:p>
          <a:p>
            <a:pPr lvl="0" algn="just">
              <a:buFont typeface="Wingdings" pitchFamily="2" charset="2"/>
              <a:buChar char="Ø"/>
            </a:pPr>
            <a:r>
              <a:rPr lang="en-IN" sz="1600" dirty="0"/>
              <a:t>Review of the HACCP system and plan and its records;</a:t>
            </a:r>
          </a:p>
          <a:p>
            <a:pPr lvl="0" algn="just">
              <a:buFont typeface="Wingdings" pitchFamily="2" charset="2"/>
              <a:buChar char="Ø"/>
            </a:pPr>
            <a:r>
              <a:rPr lang="en-IN" sz="1600" dirty="0"/>
              <a:t>Review of deviation and product dispositions; and </a:t>
            </a:r>
          </a:p>
          <a:p>
            <a:pPr lvl="0" algn="just">
              <a:buFont typeface="Wingdings" pitchFamily="2" charset="2"/>
              <a:buChar char="Ø"/>
            </a:pPr>
            <a:r>
              <a:rPr lang="en-IN" sz="1600" dirty="0"/>
              <a:t>Confirmation that CCPs are kept under control.</a:t>
            </a:r>
          </a:p>
          <a:p>
            <a:pPr algn="just">
              <a:buNone/>
            </a:pPr>
            <a:endParaRPr lang="en-IN" sz="1050" dirty="0"/>
          </a:p>
          <a:p>
            <a:pPr algn="just"/>
            <a:r>
              <a:rPr lang="en-IN" sz="1600" dirty="0"/>
              <a:t>Communicate the results of verification to the HACCP team members.</a:t>
            </a:r>
          </a:p>
          <a:p>
            <a:pPr algn="just">
              <a:buFont typeface="Wingdings" pitchFamily="2" charset="2"/>
              <a:buChar char="Ø"/>
            </a:pPr>
            <a:endParaRPr lang="en-IN" sz="1050" dirty="0"/>
          </a:p>
          <a:p>
            <a:pPr algn="just"/>
            <a:r>
              <a:rPr lang="en-IN" sz="1600" dirty="0"/>
              <a:t>Periodically validate the HACCP plan and note changes before its implementation and after. </a:t>
            </a:r>
          </a:p>
          <a:p>
            <a:pPr algn="just"/>
            <a:endParaRPr lang="en-IN" sz="1050" dirty="0"/>
          </a:p>
          <a:p>
            <a:pPr algn="just"/>
            <a:r>
              <a:rPr lang="en-IN" sz="1600" dirty="0"/>
              <a:t>The objective of the validation process is to ensure that identified hazards are complete, correct and effectively controlled under the HACCP plan. </a:t>
            </a:r>
          </a:p>
        </p:txBody>
      </p:sp>
      <p:sp>
        <p:nvSpPr>
          <p:cNvPr id="4" name="Slide Number Placeholder 1">
            <a:extLst>
              <a:ext uri="{FF2B5EF4-FFF2-40B4-BE49-F238E27FC236}">
                <a16:creationId xmlns:a16="http://schemas.microsoft.com/office/drawing/2014/main" id="{CDD5E54F-D015-4137-B71A-95A529ACD1E2}"/>
              </a:ext>
            </a:extLst>
          </p:cNvPr>
          <p:cNvSpPr>
            <a:spLocks noGrp="1"/>
          </p:cNvSpPr>
          <p:nvPr>
            <p:ph type="sldNum" sz="quarter" idx="12"/>
          </p:nvPr>
        </p:nvSpPr>
        <p:spPr>
          <a:xfrm>
            <a:off x="3275856" y="6356771"/>
            <a:ext cx="2133600" cy="365125"/>
          </a:xfrm>
        </p:spPr>
        <p:txBody>
          <a:bodyPr/>
          <a:lstStyle/>
          <a:p>
            <a:fld id="{9B441236-4707-B342-88D0-23B2CF2BA6BC}" type="slidenum">
              <a:rPr lang="en-US" smtClean="0"/>
              <a:pPr/>
              <a:t>274</a:t>
            </a:fld>
            <a:endParaRPr lang="en-US"/>
          </a:p>
        </p:txBody>
      </p:sp>
      <p:pic>
        <p:nvPicPr>
          <p:cNvPr id="5" name="Picture 4">
            <a:extLst>
              <a:ext uri="{FF2B5EF4-FFF2-40B4-BE49-F238E27FC236}">
                <a16:creationId xmlns:a16="http://schemas.microsoft.com/office/drawing/2014/main" id="{58D6ECF7-94AE-4F98-952F-FD51596DCD87}"/>
              </a:ext>
            </a:extLst>
          </p:cNvPr>
          <p:cNvPicPr>
            <a:picLocks noChangeAspect="1"/>
          </p:cNvPicPr>
          <p:nvPr/>
        </p:nvPicPr>
        <p:blipFill>
          <a:blip r:embed="rId2" cstate="print"/>
          <a:stretch>
            <a:fillRect/>
          </a:stretch>
        </p:blipFill>
        <p:spPr>
          <a:xfrm>
            <a:off x="6228184" y="2204864"/>
            <a:ext cx="2016224" cy="1933203"/>
          </a:xfrm>
          <a:prstGeom prst="rect">
            <a:avLst/>
          </a:prstGeom>
        </p:spPr>
      </p:pic>
    </p:spTree>
    <p:extLst>
      <p:ext uri="{BB962C8B-B14F-4D97-AF65-F5344CB8AC3E}">
        <p14:creationId xmlns:p14="http://schemas.microsoft.com/office/powerpoint/2010/main" val="2251047560"/>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78098"/>
          </a:xfrm>
          <a:noFill/>
          <a:ln>
            <a:noFill/>
          </a:ln>
          <a:scene3d>
            <a:camera prst="orthographicFront"/>
            <a:lightRig rig="threePt" dir="t"/>
          </a:scene3d>
          <a:sp3d>
            <a:bevelT w="114300" prst="artDeco"/>
          </a:sp3d>
        </p:spPr>
        <p:txBody>
          <a:bodyPr>
            <a:noAutofit/>
          </a:bodyPr>
          <a:lstStyle/>
          <a:p>
            <a:r>
              <a:rPr lang="en-US" sz="2100" b="1" dirty="0"/>
              <a:t>8.0  Implementation  of  </a:t>
            </a:r>
            <a:br>
              <a:rPr lang="en-US" sz="2100" b="1" dirty="0"/>
            </a:br>
            <a:r>
              <a:rPr lang="en-US" sz="2100" b="1" dirty="0"/>
              <a:t>Hazard Analysis &amp; Critical Control Point Systems</a:t>
            </a:r>
            <a:endParaRPr lang="en-IN" sz="2100" dirty="0"/>
          </a:p>
        </p:txBody>
      </p:sp>
      <p:sp>
        <p:nvSpPr>
          <p:cNvPr id="3" name="Content Placeholder 2"/>
          <p:cNvSpPr>
            <a:spLocks noGrp="1"/>
          </p:cNvSpPr>
          <p:nvPr>
            <p:ph idx="1"/>
          </p:nvPr>
        </p:nvSpPr>
        <p:spPr>
          <a:xfrm>
            <a:off x="457200" y="1808820"/>
            <a:ext cx="8229600" cy="4176464"/>
          </a:xfrm>
          <a:noFill/>
        </p:spPr>
        <p:txBody>
          <a:bodyPr>
            <a:normAutofit/>
          </a:bodyPr>
          <a:lstStyle/>
          <a:p>
            <a:pPr>
              <a:buNone/>
            </a:pPr>
            <a:r>
              <a:rPr lang="en-US" sz="2000" b="1" u="sng" dirty="0"/>
              <a:t>8.2.1</a:t>
            </a:r>
            <a:r>
              <a:rPr lang="en-IN" sz="2000" b="1" u="sng" dirty="0"/>
              <a:t>.11 Establish Verification Procedures (SEE PRINCIPLE 6) ... Contd..</a:t>
            </a:r>
            <a:endParaRPr lang="en-IN" sz="2000" u="sng" dirty="0"/>
          </a:p>
          <a:p>
            <a:endParaRPr lang="en-IN" sz="2000" dirty="0"/>
          </a:p>
          <a:p>
            <a:pPr algn="just"/>
            <a:r>
              <a:rPr lang="en-IN" sz="1800" dirty="0"/>
              <a:t>Validation activities should include actions to confirm the efficacy of the HACCP system.</a:t>
            </a:r>
          </a:p>
          <a:p>
            <a:pPr algn="just"/>
            <a:endParaRPr lang="en-IN" sz="1800" dirty="0"/>
          </a:p>
          <a:p>
            <a:pPr algn="just"/>
            <a:r>
              <a:rPr lang="en-IN" sz="1800" dirty="0"/>
              <a:t>Maintain validation Records. </a:t>
            </a:r>
          </a:p>
          <a:p>
            <a:pPr algn="just"/>
            <a:endParaRPr lang="en-IN" sz="1800" dirty="0"/>
          </a:p>
          <a:p>
            <a:pPr algn="just"/>
            <a:r>
              <a:rPr lang="en-IN" sz="1800" dirty="0"/>
              <a:t>Carry out an annual review of the complete HACCP system.</a:t>
            </a:r>
          </a:p>
          <a:p>
            <a:pPr algn="just">
              <a:buNone/>
            </a:pPr>
            <a:endParaRPr lang="en-IN" sz="1800" dirty="0"/>
          </a:p>
          <a:p>
            <a:pPr algn="just"/>
            <a:r>
              <a:rPr lang="en-IN" sz="1800" dirty="0"/>
              <a:t>Verification and validation activities are also important for maintenance of the system as well as continual improvements.</a:t>
            </a:r>
          </a:p>
        </p:txBody>
      </p:sp>
      <p:sp>
        <p:nvSpPr>
          <p:cNvPr id="4" name="Slide Number Placeholder 1">
            <a:extLst>
              <a:ext uri="{FF2B5EF4-FFF2-40B4-BE49-F238E27FC236}">
                <a16:creationId xmlns:a16="http://schemas.microsoft.com/office/drawing/2014/main" id="{C9D6EE16-CFF4-41BE-B9C4-9361AAED0E55}"/>
              </a:ext>
            </a:extLst>
          </p:cNvPr>
          <p:cNvSpPr>
            <a:spLocks noGrp="1"/>
          </p:cNvSpPr>
          <p:nvPr>
            <p:ph type="sldNum" sz="quarter" idx="12"/>
          </p:nvPr>
        </p:nvSpPr>
        <p:spPr>
          <a:xfrm>
            <a:off x="3563888" y="6395318"/>
            <a:ext cx="2133600" cy="365125"/>
          </a:xfrm>
        </p:spPr>
        <p:txBody>
          <a:bodyPr/>
          <a:lstStyle/>
          <a:p>
            <a:fld id="{9B441236-4707-B342-88D0-23B2CF2BA6BC}" type="slidenum">
              <a:rPr lang="en-US" smtClean="0"/>
              <a:pPr/>
              <a:t>275</a:t>
            </a:fld>
            <a:endParaRPr lang="en-US"/>
          </a:p>
        </p:txBody>
      </p:sp>
      <p:pic>
        <p:nvPicPr>
          <p:cNvPr id="5" name="Picture 4">
            <a:extLst>
              <a:ext uri="{FF2B5EF4-FFF2-40B4-BE49-F238E27FC236}">
                <a16:creationId xmlns:a16="http://schemas.microsoft.com/office/drawing/2014/main" id="{16BB96CD-E916-425A-932B-9803EDD1826C}"/>
              </a:ext>
            </a:extLst>
          </p:cNvPr>
          <p:cNvPicPr>
            <a:picLocks noChangeAspect="1"/>
          </p:cNvPicPr>
          <p:nvPr/>
        </p:nvPicPr>
        <p:blipFill>
          <a:blip r:embed="rId2" cstate="print"/>
          <a:stretch>
            <a:fillRect/>
          </a:stretch>
        </p:blipFill>
        <p:spPr>
          <a:xfrm>
            <a:off x="6880308" y="3177282"/>
            <a:ext cx="1806492" cy="1439540"/>
          </a:xfrm>
          <a:prstGeom prst="rect">
            <a:avLst/>
          </a:prstGeom>
        </p:spPr>
      </p:pic>
    </p:spTree>
    <p:extLst>
      <p:ext uri="{BB962C8B-B14F-4D97-AF65-F5344CB8AC3E}">
        <p14:creationId xmlns:p14="http://schemas.microsoft.com/office/powerpoint/2010/main" val="252701927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78098"/>
          </a:xfrm>
          <a:noFill/>
          <a:ln>
            <a:noFill/>
          </a:ln>
          <a:scene3d>
            <a:camera prst="orthographicFront"/>
            <a:lightRig rig="threePt" dir="t"/>
          </a:scene3d>
          <a:sp3d>
            <a:bevelT w="114300" prst="artDeco"/>
          </a:sp3d>
        </p:spPr>
        <p:txBody>
          <a:bodyPr>
            <a:noAutofit/>
          </a:bodyPr>
          <a:lstStyle/>
          <a:p>
            <a:r>
              <a:rPr lang="en-US" sz="2100" b="1" dirty="0"/>
              <a:t>8.0  Implementation  of  </a:t>
            </a:r>
            <a:br>
              <a:rPr lang="en-US" sz="2100" b="1" dirty="0"/>
            </a:br>
            <a:r>
              <a:rPr lang="en-US" sz="2100" b="1" dirty="0"/>
              <a:t>Hazard Analysis &amp; Critical Control Point Systems</a:t>
            </a:r>
            <a:endParaRPr lang="en-IN" sz="2100" dirty="0"/>
          </a:p>
        </p:txBody>
      </p:sp>
      <p:sp>
        <p:nvSpPr>
          <p:cNvPr id="3" name="Content Placeholder 2"/>
          <p:cNvSpPr>
            <a:spLocks noGrp="1"/>
          </p:cNvSpPr>
          <p:nvPr>
            <p:ph idx="1"/>
          </p:nvPr>
        </p:nvSpPr>
        <p:spPr>
          <a:xfrm>
            <a:off x="457200" y="1700808"/>
            <a:ext cx="8229600" cy="5112568"/>
          </a:xfrm>
          <a:noFill/>
          <a:ln>
            <a:noFill/>
          </a:ln>
        </p:spPr>
        <p:txBody>
          <a:bodyPr>
            <a:normAutofit/>
          </a:bodyPr>
          <a:lstStyle/>
          <a:p>
            <a:pPr>
              <a:buNone/>
            </a:pPr>
            <a:r>
              <a:rPr lang="en-US" sz="1800" b="1" u="sng" dirty="0"/>
              <a:t>8.2.1</a:t>
            </a:r>
            <a:r>
              <a:rPr lang="en-IN" sz="1800" b="1" u="sng" dirty="0"/>
              <a:t>.12 Establish Documentation and Record Keeping  (PRINCIPLE 7)</a:t>
            </a:r>
          </a:p>
          <a:p>
            <a:pPr>
              <a:buNone/>
            </a:pPr>
            <a:endParaRPr lang="en-IN" sz="1100" b="1" u="sng" dirty="0"/>
          </a:p>
          <a:p>
            <a:pPr algn="just"/>
            <a:r>
              <a:rPr lang="en-IN" sz="1600" dirty="0"/>
              <a:t>HACCP procedures shall be documented. Documentation and record keeping shall be appropriate to the nature and size of the operation and sufficient to assist the business to verify that the HACCP controls are in place and being maintained.</a:t>
            </a:r>
          </a:p>
          <a:p>
            <a:pPr algn="just"/>
            <a:endParaRPr lang="en-IN" sz="1100" dirty="0"/>
          </a:p>
          <a:p>
            <a:pPr algn="just"/>
            <a:r>
              <a:rPr lang="en-IN" sz="1600" dirty="0"/>
              <a:t>Documentation shall include (as a minimum) the following:</a:t>
            </a:r>
          </a:p>
          <a:p>
            <a:pPr lvl="0" algn="just">
              <a:buFont typeface="Wingdings" panose="05000000000000000000" pitchFamily="2" charset="2"/>
              <a:buChar char="ü"/>
            </a:pPr>
            <a:r>
              <a:rPr lang="en-IN" sz="1600" dirty="0"/>
              <a:t>HACCP team composition;</a:t>
            </a:r>
          </a:p>
          <a:p>
            <a:pPr lvl="0" algn="just">
              <a:buFont typeface="Wingdings" panose="05000000000000000000" pitchFamily="2" charset="2"/>
              <a:buChar char="ü"/>
            </a:pPr>
            <a:r>
              <a:rPr lang="en-IN" sz="1600" dirty="0"/>
              <a:t>Product description;</a:t>
            </a:r>
          </a:p>
          <a:p>
            <a:pPr lvl="0" algn="just">
              <a:buFont typeface="Wingdings" panose="05000000000000000000" pitchFamily="2" charset="2"/>
              <a:buChar char="ü"/>
            </a:pPr>
            <a:r>
              <a:rPr lang="en-IN" sz="1600" dirty="0"/>
              <a:t>Intended use;</a:t>
            </a:r>
          </a:p>
          <a:p>
            <a:pPr lvl="0" algn="just">
              <a:buFont typeface="Wingdings" panose="05000000000000000000" pitchFamily="2" charset="2"/>
              <a:buChar char="ü"/>
            </a:pPr>
            <a:r>
              <a:rPr lang="en-IN" sz="1600" dirty="0"/>
              <a:t>Flow chart;</a:t>
            </a:r>
          </a:p>
          <a:p>
            <a:pPr lvl="0" algn="just">
              <a:buFont typeface="Wingdings" panose="05000000000000000000" pitchFamily="2" charset="2"/>
              <a:buChar char="ü"/>
            </a:pPr>
            <a:r>
              <a:rPr lang="en-IN" sz="1600" dirty="0"/>
              <a:t>Hazard analysis;</a:t>
            </a:r>
          </a:p>
          <a:p>
            <a:pPr lvl="0" algn="just">
              <a:buFont typeface="Wingdings" panose="05000000000000000000" pitchFamily="2" charset="2"/>
              <a:buChar char="ü"/>
            </a:pPr>
            <a:r>
              <a:rPr lang="en-IN" sz="1600" dirty="0"/>
              <a:t>CCP determination;</a:t>
            </a:r>
          </a:p>
          <a:p>
            <a:pPr lvl="0" algn="just">
              <a:buFont typeface="Wingdings" panose="05000000000000000000" pitchFamily="2" charset="2"/>
              <a:buChar char="ü"/>
            </a:pPr>
            <a:r>
              <a:rPr lang="en-IN" sz="1600" dirty="0"/>
              <a:t>Critical limit determination;</a:t>
            </a:r>
          </a:p>
          <a:p>
            <a:pPr lvl="0" algn="just">
              <a:buFont typeface="Wingdings" panose="05000000000000000000" pitchFamily="2" charset="2"/>
              <a:buChar char="ü"/>
            </a:pPr>
            <a:r>
              <a:rPr lang="en-IN" sz="1600" dirty="0"/>
              <a:t>Validation process; and</a:t>
            </a:r>
          </a:p>
          <a:p>
            <a:pPr algn="just">
              <a:buFont typeface="Wingdings" panose="05000000000000000000" pitchFamily="2" charset="2"/>
              <a:buChar char="ü"/>
            </a:pPr>
            <a:r>
              <a:rPr lang="en-IN" sz="1600" dirty="0"/>
              <a:t>HACCP plan</a:t>
            </a:r>
          </a:p>
        </p:txBody>
      </p:sp>
      <p:sp>
        <p:nvSpPr>
          <p:cNvPr id="4" name="Slide Number Placeholder 1">
            <a:extLst>
              <a:ext uri="{FF2B5EF4-FFF2-40B4-BE49-F238E27FC236}">
                <a16:creationId xmlns:a16="http://schemas.microsoft.com/office/drawing/2014/main" id="{CA97E225-BCD8-401D-9DAD-7399675D86A6}"/>
              </a:ext>
            </a:extLst>
          </p:cNvPr>
          <p:cNvSpPr>
            <a:spLocks noGrp="1"/>
          </p:cNvSpPr>
          <p:nvPr>
            <p:ph type="sldNum" sz="quarter" idx="12"/>
          </p:nvPr>
        </p:nvSpPr>
        <p:spPr>
          <a:xfrm>
            <a:off x="3635896" y="6492875"/>
            <a:ext cx="2133600" cy="365125"/>
          </a:xfrm>
        </p:spPr>
        <p:txBody>
          <a:bodyPr/>
          <a:lstStyle/>
          <a:p>
            <a:fld id="{9B441236-4707-B342-88D0-23B2CF2BA6BC}" type="slidenum">
              <a:rPr lang="en-US" smtClean="0"/>
              <a:pPr/>
              <a:t>276</a:t>
            </a:fld>
            <a:endParaRPr lang="en-US" dirty="0"/>
          </a:p>
        </p:txBody>
      </p:sp>
      <p:pic>
        <p:nvPicPr>
          <p:cNvPr id="6" name="Picture 5">
            <a:extLst>
              <a:ext uri="{FF2B5EF4-FFF2-40B4-BE49-F238E27FC236}">
                <a16:creationId xmlns:a16="http://schemas.microsoft.com/office/drawing/2014/main" id="{172B2085-D986-43B9-B54D-6427AF4E53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3888918"/>
            <a:ext cx="2160674" cy="2160674"/>
          </a:xfrm>
          <a:prstGeom prst="rect">
            <a:avLst/>
          </a:prstGeom>
        </p:spPr>
      </p:pic>
    </p:spTree>
    <p:extLst>
      <p:ext uri="{BB962C8B-B14F-4D97-AF65-F5344CB8AC3E}">
        <p14:creationId xmlns:p14="http://schemas.microsoft.com/office/powerpoint/2010/main" val="2317973265"/>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4678"/>
            <a:ext cx="8229600" cy="706090"/>
          </a:xfrm>
          <a:ln>
            <a:noFill/>
          </a:ln>
        </p:spPr>
        <p:txBody>
          <a:bodyPr>
            <a:noAutofit/>
          </a:bodyPr>
          <a:lstStyle/>
          <a:p>
            <a:r>
              <a:rPr lang="en-US" sz="2100" b="1" dirty="0"/>
              <a:t>8.0  Implementation  of  </a:t>
            </a:r>
            <a:br>
              <a:rPr lang="en-US" sz="2100" b="1" dirty="0"/>
            </a:br>
            <a:r>
              <a:rPr lang="en-US" sz="2100" b="1" dirty="0"/>
              <a:t>Hazard Analysis &amp; Critical Control Point Systems</a:t>
            </a:r>
            <a:endParaRPr lang="en-IN" sz="2100" dirty="0"/>
          </a:p>
        </p:txBody>
      </p:sp>
      <p:sp>
        <p:nvSpPr>
          <p:cNvPr id="3" name="Content Placeholder 2"/>
          <p:cNvSpPr>
            <a:spLocks noGrp="1"/>
          </p:cNvSpPr>
          <p:nvPr>
            <p:ph idx="1"/>
          </p:nvPr>
        </p:nvSpPr>
        <p:spPr>
          <a:xfrm>
            <a:off x="457200" y="1700808"/>
            <a:ext cx="8229600" cy="4655542"/>
          </a:xfrm>
          <a:noFill/>
          <a:ln>
            <a:noFill/>
          </a:ln>
        </p:spPr>
        <p:txBody>
          <a:bodyPr>
            <a:noAutofit/>
          </a:bodyPr>
          <a:lstStyle/>
          <a:p>
            <a:pPr>
              <a:buNone/>
            </a:pPr>
            <a:r>
              <a:rPr lang="en-US" sz="1400" b="1" u="sng" dirty="0"/>
              <a:t>8.2.1</a:t>
            </a:r>
            <a:r>
              <a:rPr lang="en-IN" sz="1400" b="1" u="sng" dirty="0"/>
              <a:t>.12 Establish Documentation and Record Keeping  (PRINCIPLE 7)</a:t>
            </a:r>
          </a:p>
          <a:p>
            <a:pPr marL="0" indent="0">
              <a:buNone/>
            </a:pPr>
            <a:r>
              <a:rPr lang="en-IN" sz="1400" dirty="0"/>
              <a:t>The HACCP plan shall include the following information for each identified CCP:</a:t>
            </a:r>
          </a:p>
          <a:p>
            <a:pPr lvl="0">
              <a:buFont typeface="Wingdings" panose="05000000000000000000" pitchFamily="2" charset="2"/>
              <a:buChar char="ü"/>
            </a:pPr>
            <a:r>
              <a:rPr lang="en-IN" sz="1400" dirty="0"/>
              <a:t>Food safety hazard(s) to be controlled at the CCP;</a:t>
            </a:r>
          </a:p>
          <a:p>
            <a:pPr lvl="0">
              <a:buFont typeface="Wingdings" panose="05000000000000000000" pitchFamily="2" charset="2"/>
              <a:buChar char="ü"/>
            </a:pPr>
            <a:r>
              <a:rPr lang="en-IN" sz="1400" dirty="0"/>
              <a:t>Control measure(s);</a:t>
            </a:r>
          </a:p>
          <a:p>
            <a:pPr lvl="0">
              <a:buFont typeface="Wingdings" panose="05000000000000000000" pitchFamily="2" charset="2"/>
              <a:buChar char="ü"/>
            </a:pPr>
            <a:r>
              <a:rPr lang="en-IN" sz="1400" dirty="0"/>
              <a:t>Critical limit(s);</a:t>
            </a:r>
          </a:p>
          <a:p>
            <a:pPr lvl="0">
              <a:buFont typeface="Wingdings" panose="05000000000000000000" pitchFamily="2" charset="2"/>
              <a:buChar char="ü"/>
            </a:pPr>
            <a:r>
              <a:rPr lang="en-IN" sz="1400" dirty="0"/>
              <a:t>Monitoring procedure(s);</a:t>
            </a:r>
          </a:p>
          <a:p>
            <a:pPr lvl="0">
              <a:buFont typeface="Wingdings" panose="05000000000000000000" pitchFamily="2" charset="2"/>
              <a:buChar char="ü"/>
            </a:pPr>
            <a:r>
              <a:rPr lang="en-IN" sz="1400" dirty="0"/>
              <a:t>Corrections and corrective action(s) to be taken if critical limits are exceeded;</a:t>
            </a:r>
          </a:p>
          <a:p>
            <a:pPr lvl="0">
              <a:buFont typeface="Wingdings" panose="05000000000000000000" pitchFamily="2" charset="2"/>
              <a:buChar char="ü"/>
            </a:pPr>
            <a:r>
              <a:rPr lang="en-IN" sz="1400" dirty="0"/>
              <a:t>Responsibilities and authorities for monitoring, corrective action and verification;</a:t>
            </a:r>
          </a:p>
          <a:p>
            <a:pPr lvl="0">
              <a:buFont typeface="Wingdings" panose="05000000000000000000" pitchFamily="2" charset="2"/>
              <a:buChar char="ü"/>
            </a:pPr>
            <a:r>
              <a:rPr lang="en-IN" sz="1400" dirty="0"/>
              <a:t>Record(s) of monitoring.</a:t>
            </a:r>
          </a:p>
          <a:p>
            <a:pPr>
              <a:buFont typeface="Wingdings" panose="05000000000000000000" pitchFamily="2" charset="2"/>
              <a:buChar char="ü"/>
            </a:pPr>
            <a:r>
              <a:rPr lang="en-IN" sz="1400" dirty="0"/>
              <a:t>Records to include</a:t>
            </a:r>
          </a:p>
          <a:p>
            <a:pPr lvl="0">
              <a:buFont typeface="Wingdings" panose="05000000000000000000" pitchFamily="2" charset="2"/>
              <a:buChar char="ü"/>
            </a:pPr>
            <a:r>
              <a:rPr lang="en-IN" sz="1400" dirty="0"/>
              <a:t>CCP monitoring activities;</a:t>
            </a:r>
          </a:p>
          <a:p>
            <a:pPr lvl="0">
              <a:buFont typeface="Wingdings" panose="05000000000000000000" pitchFamily="2" charset="2"/>
              <a:buChar char="ü"/>
            </a:pPr>
            <a:r>
              <a:rPr lang="en-IN" sz="1400" dirty="0"/>
              <a:t>Deviations and associated corrective actions;</a:t>
            </a:r>
          </a:p>
          <a:p>
            <a:pPr lvl="0">
              <a:buFont typeface="Wingdings" panose="05000000000000000000" pitchFamily="2" charset="2"/>
              <a:buChar char="ü"/>
            </a:pPr>
            <a:r>
              <a:rPr lang="en-IN" sz="1400" dirty="0"/>
              <a:t>Disposition of non-conforming products;</a:t>
            </a:r>
          </a:p>
          <a:p>
            <a:pPr lvl="0">
              <a:buFont typeface="Wingdings" panose="05000000000000000000" pitchFamily="2" charset="2"/>
              <a:buChar char="ü"/>
            </a:pPr>
            <a:r>
              <a:rPr lang="en-IN" sz="1400" dirty="0"/>
              <a:t>Verification procedures performed;</a:t>
            </a:r>
          </a:p>
          <a:p>
            <a:pPr lvl="0">
              <a:buFont typeface="Wingdings" panose="05000000000000000000" pitchFamily="2" charset="2"/>
              <a:buChar char="ü"/>
            </a:pPr>
            <a:r>
              <a:rPr lang="en-IN" sz="1400" dirty="0"/>
              <a:t>Modifications to the HACCP plan;</a:t>
            </a:r>
          </a:p>
          <a:p>
            <a:pPr lvl="0">
              <a:buFont typeface="Wingdings" panose="05000000000000000000" pitchFamily="2" charset="2"/>
              <a:buChar char="ü"/>
            </a:pPr>
            <a:r>
              <a:rPr lang="en-IN" sz="1400" dirty="0"/>
              <a:t>Validation record;</a:t>
            </a:r>
          </a:p>
          <a:p>
            <a:pPr lvl="0">
              <a:buFont typeface="Wingdings" panose="05000000000000000000" pitchFamily="2" charset="2"/>
              <a:buChar char="ü"/>
            </a:pPr>
            <a:r>
              <a:rPr lang="en-IN" sz="1400" dirty="0"/>
              <a:t>Product release records; and</a:t>
            </a:r>
          </a:p>
          <a:p>
            <a:pPr lvl="0">
              <a:buFont typeface="Wingdings" panose="05000000000000000000" pitchFamily="2" charset="2"/>
              <a:buChar char="ü"/>
            </a:pPr>
            <a:r>
              <a:rPr lang="en-IN" sz="1400" dirty="0"/>
              <a:t>Testing records.</a:t>
            </a:r>
          </a:p>
          <a:p>
            <a:pPr>
              <a:buNone/>
            </a:pPr>
            <a:endParaRPr lang="en-IN" sz="1400" b="1" dirty="0"/>
          </a:p>
          <a:p>
            <a:pPr>
              <a:buNone/>
            </a:pPr>
            <a:endParaRPr lang="en-IN" sz="1400" dirty="0"/>
          </a:p>
          <a:p>
            <a:endParaRPr lang="en-IN" sz="1400" dirty="0"/>
          </a:p>
        </p:txBody>
      </p:sp>
      <p:sp>
        <p:nvSpPr>
          <p:cNvPr id="4" name="Slide Number Placeholder 1">
            <a:extLst>
              <a:ext uri="{FF2B5EF4-FFF2-40B4-BE49-F238E27FC236}">
                <a16:creationId xmlns:a16="http://schemas.microsoft.com/office/drawing/2014/main" id="{07C49703-EE1C-46D4-9B22-AC420CEC0475}"/>
              </a:ext>
            </a:extLst>
          </p:cNvPr>
          <p:cNvSpPr>
            <a:spLocks noGrp="1"/>
          </p:cNvSpPr>
          <p:nvPr>
            <p:ph type="sldNum" sz="quarter" idx="12"/>
          </p:nvPr>
        </p:nvSpPr>
        <p:spPr>
          <a:xfrm>
            <a:off x="3404530" y="6399086"/>
            <a:ext cx="2133600" cy="365125"/>
          </a:xfrm>
        </p:spPr>
        <p:txBody>
          <a:bodyPr/>
          <a:lstStyle/>
          <a:p>
            <a:fld id="{9B441236-4707-B342-88D0-23B2CF2BA6BC}" type="slidenum">
              <a:rPr lang="en-US" smtClean="0"/>
              <a:pPr/>
              <a:t>277</a:t>
            </a:fld>
            <a:endParaRPr lang="en-US" dirty="0"/>
          </a:p>
        </p:txBody>
      </p:sp>
      <p:pic>
        <p:nvPicPr>
          <p:cNvPr id="7" name="Picture 6">
            <a:extLst>
              <a:ext uri="{FF2B5EF4-FFF2-40B4-BE49-F238E27FC236}">
                <a16:creationId xmlns:a16="http://schemas.microsoft.com/office/drawing/2014/main" id="{DCEAAF50-C558-4574-9AFA-5EDC0A35E9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8130" y="3792781"/>
            <a:ext cx="2030140" cy="2570537"/>
          </a:xfrm>
          <a:prstGeom prst="rect">
            <a:avLst/>
          </a:prstGeom>
        </p:spPr>
      </p:pic>
    </p:spTree>
    <p:extLst>
      <p:ext uri="{BB962C8B-B14F-4D97-AF65-F5344CB8AC3E}">
        <p14:creationId xmlns:p14="http://schemas.microsoft.com/office/powerpoint/2010/main" val="3079126668"/>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8512" y="169068"/>
            <a:ext cx="4320480" cy="490066"/>
          </a:xfrm>
        </p:spPr>
        <p:txBody>
          <a:bodyPr>
            <a:noAutofit/>
          </a:bodyPr>
          <a:lstStyle/>
          <a:p>
            <a:r>
              <a:rPr lang="en-US" sz="1400" b="1" dirty="0"/>
              <a:t>8.0  HACCP Implementation  -- Process Flow Chart for Tablets</a:t>
            </a:r>
            <a:endParaRPr lang="en-US" sz="1400" dirty="0"/>
          </a:p>
        </p:txBody>
      </p:sp>
      <p:sp>
        <p:nvSpPr>
          <p:cNvPr id="7" name="Text Box 2"/>
          <p:cNvSpPr txBox="1">
            <a:spLocks noChangeArrowheads="1"/>
          </p:cNvSpPr>
          <p:nvPr/>
        </p:nvSpPr>
        <p:spPr bwMode="auto">
          <a:xfrm>
            <a:off x="2685082" y="760151"/>
            <a:ext cx="3773835" cy="28803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RM1.</a:t>
            </a:r>
            <a:r>
              <a:rPr kumimoji="0" lang="en-US" sz="1000" b="0" i="0" u="none" strike="noStrike" cap="none" normalizeH="0" baseline="0" dirty="0">
                <a:ln>
                  <a:noFill/>
                </a:ln>
                <a:solidFill>
                  <a:schemeClr val="tx1"/>
                </a:solidFill>
                <a:effectLst/>
                <a:latin typeface="Calibri" panose="020F0502020204030204" pitchFamily="34" charset="0"/>
              </a:rPr>
              <a:t> Receiving of raw materials, ingredients in lorry/truck</a:t>
            </a:r>
          </a:p>
          <a:p>
            <a:pPr marL="0" marR="0" lvl="0" indent="0" algn="ctr" defTabSz="914400" rtl="0" eaLnBrk="0" fontAlgn="base" latinLnBrk="0" hangingPunct="0">
              <a:lnSpc>
                <a:spcPct val="100000"/>
              </a:lnSpc>
              <a:spcBef>
                <a:spcPct val="0"/>
              </a:spcBef>
              <a:spcAft>
                <a:spcPts val="800"/>
              </a:spcAft>
              <a:buClrTx/>
              <a:buSzTx/>
              <a:buFontTx/>
              <a:buNone/>
              <a:tabLst/>
            </a:pPr>
            <a:endParaRPr kumimoji="0" lang="en-US" sz="1000" b="0" i="0" u="none" strike="noStrike" cap="none" normalizeH="0" baseline="0" dirty="0">
              <a:ln>
                <a:noFill/>
              </a:ln>
              <a:solidFill>
                <a:schemeClr val="tx1"/>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8" name="Text Box 2"/>
          <p:cNvSpPr txBox="1">
            <a:spLocks noChangeArrowheads="1"/>
          </p:cNvSpPr>
          <p:nvPr/>
        </p:nvSpPr>
        <p:spPr bwMode="auto">
          <a:xfrm>
            <a:off x="2685082" y="1257496"/>
            <a:ext cx="3773835" cy="29408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RM 2.</a:t>
            </a:r>
            <a:r>
              <a:rPr kumimoji="0" lang="en-US" sz="1000" b="0" i="0" u="none" strike="noStrike" cap="none" normalizeH="0" baseline="0" dirty="0">
                <a:ln>
                  <a:noFill/>
                </a:ln>
                <a:solidFill>
                  <a:schemeClr val="tx1"/>
                </a:solidFill>
                <a:effectLst/>
                <a:latin typeface="Calibri" panose="020F0502020204030204" pitchFamily="34" charset="0"/>
              </a:rPr>
              <a:t> Vehicle suitability inspection prior to un-loading</a:t>
            </a: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9" name="Text Box 4"/>
          <p:cNvSpPr txBox="1">
            <a:spLocks noChangeArrowheads="1"/>
          </p:cNvSpPr>
          <p:nvPr/>
        </p:nvSpPr>
        <p:spPr bwMode="auto">
          <a:xfrm>
            <a:off x="2685081" y="1800924"/>
            <a:ext cx="3773836" cy="38223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RM 3</a:t>
            </a:r>
            <a:r>
              <a:rPr kumimoji="0" lang="en-US" sz="1000" b="1" i="0" u="none" strike="noStrike" cap="none" normalizeH="0" baseline="0" dirty="0">
                <a:ln>
                  <a:noFill/>
                </a:ln>
                <a:solidFill>
                  <a:schemeClr val="tx1"/>
                </a:solidFill>
                <a:effectLst/>
                <a:latin typeface="Arial" panose="020B0604020202020204" pitchFamily="34" charset="0"/>
              </a:rPr>
              <a:t>.</a:t>
            </a:r>
            <a:r>
              <a:rPr kumimoji="0" lang="en-US" sz="1000" b="0" i="0" u="none" strike="noStrike" cap="none" normalizeH="0" baseline="0" dirty="0">
                <a:ln>
                  <a:noFill/>
                </a:ln>
                <a:solidFill>
                  <a:schemeClr val="tx1"/>
                </a:solidFill>
                <a:effectLst/>
                <a:latin typeface="Calibri" panose="020F0502020204030204" pitchFamily="34" charset="0"/>
              </a:rPr>
              <a:t> Manual unloading of material in cage lifts for transfer to designated store</a:t>
            </a: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14" name="Text Box 2"/>
          <p:cNvSpPr txBox="1">
            <a:spLocks noChangeArrowheads="1"/>
          </p:cNvSpPr>
          <p:nvPr/>
        </p:nvSpPr>
        <p:spPr bwMode="auto">
          <a:xfrm>
            <a:off x="2685081" y="2429359"/>
            <a:ext cx="3773836" cy="59055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RM 4.</a:t>
            </a:r>
            <a:r>
              <a:rPr kumimoji="0" lang="en-US" sz="1000" b="0" i="0" u="none" strike="noStrike" cap="none" normalizeH="0" baseline="0" dirty="0">
                <a:ln>
                  <a:noFill/>
                </a:ln>
                <a:solidFill>
                  <a:schemeClr val="tx1"/>
                </a:solidFill>
                <a:effectLst/>
                <a:latin typeface="Calibri" panose="020F0502020204030204" pitchFamily="34" charset="0"/>
              </a:rPr>
              <a:t> Transfer of material from cage lift to designated storage areas as per storage requirement (environmental </a:t>
            </a:r>
            <a:r>
              <a:rPr kumimoji="0" lang="en-US" sz="1000" b="0" i="0" u="none" strike="noStrike" cap="none" normalizeH="0" baseline="0" dirty="0" err="1">
                <a:ln>
                  <a:noFill/>
                </a:ln>
                <a:solidFill>
                  <a:schemeClr val="tx1"/>
                </a:solidFill>
                <a:effectLst/>
                <a:latin typeface="Calibri" panose="020F0502020204030204" pitchFamily="34" charset="0"/>
              </a:rPr>
              <a:t>sgfgwrggggg</a:t>
            </a:r>
            <a:r>
              <a:rPr kumimoji="0" lang="en-US" sz="1000" b="0" i="0" u="none" strike="noStrike" cap="none" normalizeH="0" baseline="0" dirty="0">
                <a:ln>
                  <a:noFill/>
                </a:ln>
                <a:solidFill>
                  <a:schemeClr val="tx1"/>
                </a:solidFill>
                <a:effectLst/>
                <a:latin typeface="Calibri" panose="020F0502020204030204" pitchFamily="34" charset="0"/>
              </a:rPr>
              <a:t>))00condition).</a:t>
            </a: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15" name="Text Box 2"/>
          <p:cNvSpPr txBox="1">
            <a:spLocks noChangeArrowheads="1"/>
          </p:cNvSpPr>
          <p:nvPr/>
        </p:nvSpPr>
        <p:spPr bwMode="auto">
          <a:xfrm>
            <a:off x="2685081" y="3242854"/>
            <a:ext cx="3773836" cy="303154"/>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a:ln>
                  <a:noFill/>
                </a:ln>
                <a:solidFill>
                  <a:schemeClr val="tx1"/>
                </a:solidFill>
                <a:effectLst/>
                <a:latin typeface="Calibri" panose="020F0502020204030204" pitchFamily="34" charset="0"/>
              </a:rPr>
              <a:t>Step No.RM 5.</a:t>
            </a:r>
            <a:r>
              <a:rPr kumimoji="0" lang="en-US" sz="1000" b="0" i="0" u="none" strike="noStrike" cap="none" normalizeH="0" baseline="0">
                <a:ln>
                  <a:noFill/>
                </a:ln>
                <a:solidFill>
                  <a:schemeClr val="tx1"/>
                </a:solidFill>
                <a:effectLst/>
                <a:latin typeface="Calibri" panose="020F0502020204030204" pitchFamily="34" charset="0"/>
              </a:rPr>
              <a:t> Material identification</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17" name="Text Box 2"/>
          <p:cNvSpPr txBox="1">
            <a:spLocks noChangeArrowheads="1"/>
          </p:cNvSpPr>
          <p:nvPr/>
        </p:nvSpPr>
        <p:spPr bwMode="auto">
          <a:xfrm>
            <a:off x="2685080" y="3775843"/>
            <a:ext cx="3773836" cy="318474"/>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No.RM 6.</a:t>
            </a:r>
            <a:r>
              <a:rPr kumimoji="0" lang="en-US" sz="1000" b="0" i="0" u="none" strike="noStrike" cap="none" normalizeH="0" baseline="0" dirty="0">
                <a:ln>
                  <a:noFill/>
                </a:ln>
                <a:solidFill>
                  <a:schemeClr val="tx1"/>
                </a:solidFill>
                <a:effectLst/>
                <a:latin typeface="Calibri" panose="020F0502020204030204" pitchFamily="34" charset="0"/>
              </a:rPr>
              <a:t> QC sampling in sampling booth</a:t>
            </a: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18" name="Text Box 2"/>
          <p:cNvSpPr txBox="1">
            <a:spLocks noChangeArrowheads="1"/>
          </p:cNvSpPr>
          <p:nvPr/>
        </p:nvSpPr>
        <p:spPr bwMode="auto">
          <a:xfrm>
            <a:off x="2680573" y="4310341"/>
            <a:ext cx="3778343" cy="337828"/>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a:ln>
                  <a:noFill/>
                </a:ln>
                <a:solidFill>
                  <a:schemeClr val="tx1"/>
                </a:solidFill>
                <a:effectLst/>
                <a:latin typeface="Calibri" panose="020F0502020204030204" pitchFamily="34" charset="0"/>
              </a:rPr>
              <a:t>Step No. RM7.</a:t>
            </a:r>
            <a:r>
              <a:rPr kumimoji="0" lang="en-US" sz="1000" b="0" i="0" u="none" strike="noStrike" cap="none" normalizeH="0" baseline="0">
                <a:ln>
                  <a:noFill/>
                </a:ln>
                <a:solidFill>
                  <a:schemeClr val="tx1"/>
                </a:solidFill>
                <a:effectLst/>
                <a:latin typeface="Calibri" panose="020F0502020204030204" pitchFamily="34" charset="0"/>
              </a:rPr>
              <a:t> QC testing</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19" name="Text Box 2"/>
          <p:cNvSpPr txBox="1">
            <a:spLocks noChangeArrowheads="1"/>
          </p:cNvSpPr>
          <p:nvPr/>
        </p:nvSpPr>
        <p:spPr bwMode="auto">
          <a:xfrm>
            <a:off x="2680573" y="4869160"/>
            <a:ext cx="3778343" cy="474165"/>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RM8. </a:t>
            </a:r>
            <a:r>
              <a:rPr kumimoji="0" lang="en-US" sz="1000" b="0" i="0" u="none" strike="noStrike" cap="none" normalizeH="0" baseline="0" dirty="0">
                <a:ln>
                  <a:noFill/>
                </a:ln>
                <a:solidFill>
                  <a:schemeClr val="tx1"/>
                </a:solidFill>
                <a:effectLst/>
                <a:latin typeface="Calibri" panose="020F0502020204030204" pitchFamily="34" charset="0"/>
              </a:rPr>
              <a:t>Dispensing of raw material and ingredients in double polylines’ in dispensing booth</a:t>
            </a:r>
          </a:p>
        </p:txBody>
      </p:sp>
      <p:sp>
        <p:nvSpPr>
          <p:cNvPr id="21" name="Text Box 2"/>
          <p:cNvSpPr txBox="1">
            <a:spLocks noChangeArrowheads="1"/>
          </p:cNvSpPr>
          <p:nvPr/>
        </p:nvSpPr>
        <p:spPr bwMode="auto">
          <a:xfrm>
            <a:off x="2685082" y="5574850"/>
            <a:ext cx="3773834" cy="338080"/>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No.RM 9.</a:t>
            </a:r>
            <a:r>
              <a:rPr kumimoji="0" lang="en-US" sz="1000" b="0" i="0" u="none" strike="noStrike" cap="none" normalizeH="0" baseline="0" dirty="0">
                <a:ln>
                  <a:noFill/>
                </a:ln>
                <a:solidFill>
                  <a:schemeClr val="tx1"/>
                </a:solidFill>
                <a:effectLst/>
                <a:latin typeface="Calibri" panose="020F0502020204030204" pitchFamily="34" charset="0"/>
              </a:rPr>
              <a:t> Rechecking of weight of dispensed material</a:t>
            </a: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23" name="Text Box 2"/>
          <p:cNvSpPr txBox="1">
            <a:spLocks noChangeArrowheads="1"/>
          </p:cNvSpPr>
          <p:nvPr/>
        </p:nvSpPr>
        <p:spPr bwMode="auto">
          <a:xfrm>
            <a:off x="2678589" y="6100861"/>
            <a:ext cx="3780327" cy="40873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RM10</a:t>
            </a:r>
            <a:r>
              <a:rPr kumimoji="0" lang="en-US" sz="1000" b="1" i="0" u="none" strike="noStrike" cap="none" normalizeH="0" baseline="0" dirty="0">
                <a:ln>
                  <a:noFill/>
                </a:ln>
                <a:solidFill>
                  <a:schemeClr val="tx1"/>
                </a:solidFill>
                <a:effectLst/>
                <a:latin typeface="Arial" panose="020B0604020202020204" pitchFamily="34" charset="0"/>
              </a:rPr>
              <a:t>.</a:t>
            </a:r>
            <a:r>
              <a:rPr kumimoji="0" lang="en-US" sz="1000" b="0" i="0" u="none" strike="noStrike" cap="none" normalizeH="0" baseline="0" dirty="0">
                <a:ln>
                  <a:noFill/>
                </a:ln>
                <a:solidFill>
                  <a:schemeClr val="tx1"/>
                </a:solidFill>
                <a:effectLst/>
                <a:latin typeface="Calibri" panose="020F0502020204030204" pitchFamily="34" charset="0"/>
              </a:rPr>
              <a:t> Shifting of material in double </a:t>
            </a:r>
            <a:r>
              <a:rPr kumimoji="0" lang="en-US" sz="1000" b="0" i="0" u="none" strike="noStrike" cap="none" normalizeH="0" baseline="0" dirty="0" err="1">
                <a:ln>
                  <a:noFill/>
                </a:ln>
                <a:solidFill>
                  <a:schemeClr val="tx1"/>
                </a:solidFill>
                <a:effectLst/>
                <a:latin typeface="Calibri" panose="020F0502020204030204" pitchFamily="34" charset="0"/>
              </a:rPr>
              <a:t>polyliner</a:t>
            </a:r>
            <a:r>
              <a:rPr kumimoji="0" lang="en-US" sz="1000" b="0" i="0" u="none" strike="noStrike" cap="none" normalizeH="0" baseline="0" dirty="0">
                <a:ln>
                  <a:noFill/>
                </a:ln>
                <a:solidFill>
                  <a:schemeClr val="tx1"/>
                </a:solidFill>
                <a:effectLst/>
                <a:latin typeface="Calibri" panose="020F0502020204030204" pitchFamily="34" charset="0"/>
              </a:rPr>
              <a:t> from dispensing area to day store and  day store to </a:t>
            </a:r>
            <a:r>
              <a:rPr kumimoji="0" lang="en-US" sz="1000" b="0" i="0" u="none" strike="noStrike" cap="none" normalizeH="0" baseline="0" dirty="0" err="1">
                <a:ln>
                  <a:noFill/>
                </a:ln>
                <a:solidFill>
                  <a:schemeClr val="tx1"/>
                </a:solidFill>
                <a:effectLst/>
                <a:latin typeface="Calibri" panose="020F0502020204030204" pitchFamily="34" charset="0"/>
              </a:rPr>
              <a:t>mfg</a:t>
            </a:r>
            <a:r>
              <a:rPr kumimoji="0" lang="en-US" sz="1000" b="0" i="0" u="none" strike="noStrike" cap="none" normalizeH="0" baseline="0" dirty="0">
                <a:ln>
                  <a:noFill/>
                </a:ln>
                <a:solidFill>
                  <a:schemeClr val="tx1"/>
                </a:solidFill>
                <a:effectLst/>
                <a:latin typeface="Calibri" panose="020F0502020204030204" pitchFamily="34" charset="0"/>
              </a:rPr>
              <a:t> area.</a:t>
            </a:r>
            <a:endParaRPr kumimoji="0" lang="en-US" sz="1800" b="0" i="0" u="none" strike="noStrike" cap="none" normalizeH="0" baseline="0" dirty="0">
              <a:ln>
                <a:noFill/>
              </a:ln>
              <a:solidFill>
                <a:schemeClr val="tx1"/>
              </a:solidFill>
              <a:effectLst/>
              <a:latin typeface="Arial" panose="020B0604020202020204" pitchFamily="34" charset="0"/>
            </a:endParaRPr>
          </a:p>
        </p:txBody>
      </p:sp>
      <p:cxnSp>
        <p:nvCxnSpPr>
          <p:cNvPr id="27" name="Straight Arrow Connector 26"/>
          <p:cNvCxnSpPr>
            <a:stCxn id="7" idx="2"/>
            <a:endCxn id="8" idx="0"/>
          </p:cNvCxnSpPr>
          <p:nvPr/>
        </p:nvCxnSpPr>
        <p:spPr>
          <a:xfrm>
            <a:off x="4572000" y="1048183"/>
            <a:ext cx="0" cy="209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8" idx="2"/>
            <a:endCxn id="9" idx="0"/>
          </p:cNvCxnSpPr>
          <p:nvPr/>
        </p:nvCxnSpPr>
        <p:spPr>
          <a:xfrm flipH="1">
            <a:off x="4571999" y="1551578"/>
            <a:ext cx="1" cy="2493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9" idx="2"/>
            <a:endCxn id="14" idx="0"/>
          </p:cNvCxnSpPr>
          <p:nvPr/>
        </p:nvCxnSpPr>
        <p:spPr>
          <a:xfrm>
            <a:off x="4571999" y="2183154"/>
            <a:ext cx="0" cy="2462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4" idx="2"/>
            <a:endCxn id="15" idx="0"/>
          </p:cNvCxnSpPr>
          <p:nvPr/>
        </p:nvCxnSpPr>
        <p:spPr>
          <a:xfrm>
            <a:off x="4571999" y="3019909"/>
            <a:ext cx="0" cy="222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5" idx="2"/>
            <a:endCxn id="17" idx="0"/>
          </p:cNvCxnSpPr>
          <p:nvPr/>
        </p:nvCxnSpPr>
        <p:spPr>
          <a:xfrm flipH="1">
            <a:off x="4571998" y="3546008"/>
            <a:ext cx="1" cy="2298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7" idx="2"/>
            <a:endCxn id="18" idx="0"/>
          </p:cNvCxnSpPr>
          <p:nvPr/>
        </p:nvCxnSpPr>
        <p:spPr>
          <a:xfrm flipH="1">
            <a:off x="4569745" y="4094317"/>
            <a:ext cx="2253" cy="216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8" idx="2"/>
            <a:endCxn id="19" idx="0"/>
          </p:cNvCxnSpPr>
          <p:nvPr/>
        </p:nvCxnSpPr>
        <p:spPr>
          <a:xfrm>
            <a:off x="4569745" y="4648169"/>
            <a:ext cx="0" cy="2209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9" idx="2"/>
            <a:endCxn id="21" idx="0"/>
          </p:cNvCxnSpPr>
          <p:nvPr/>
        </p:nvCxnSpPr>
        <p:spPr>
          <a:xfrm>
            <a:off x="4569745" y="5343325"/>
            <a:ext cx="2254" cy="231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1" idx="2"/>
            <a:endCxn id="23" idx="0"/>
          </p:cNvCxnSpPr>
          <p:nvPr/>
        </p:nvCxnSpPr>
        <p:spPr>
          <a:xfrm flipH="1">
            <a:off x="4568753" y="5912930"/>
            <a:ext cx="3246" cy="1879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Slide Number Placeholder 21"/>
          <p:cNvSpPr>
            <a:spLocks noGrp="1"/>
          </p:cNvSpPr>
          <p:nvPr>
            <p:ph type="sldNum" sz="quarter" idx="12"/>
          </p:nvPr>
        </p:nvSpPr>
        <p:spPr>
          <a:xfrm>
            <a:off x="3779912" y="6520259"/>
            <a:ext cx="2133600" cy="365125"/>
          </a:xfrm>
        </p:spPr>
        <p:txBody>
          <a:bodyPr/>
          <a:lstStyle/>
          <a:p>
            <a:fld id="{BE2412B8-9ECE-40A4-9402-DF6152856802}" type="slidenum">
              <a:rPr lang="en-IN" smtClean="0"/>
              <a:pPr/>
              <a:t>278</a:t>
            </a:fld>
            <a:endParaRPr lang="en-IN" dirty="0"/>
          </a:p>
        </p:txBody>
      </p:sp>
    </p:spTree>
    <p:extLst>
      <p:ext uri="{BB962C8B-B14F-4D97-AF65-F5344CB8AC3E}">
        <p14:creationId xmlns:p14="http://schemas.microsoft.com/office/powerpoint/2010/main" val="2257688931"/>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07684" y="367777"/>
            <a:ext cx="4212179" cy="369332"/>
          </a:xfrm>
          <a:prstGeom prst="rect">
            <a:avLst/>
          </a:prstGeom>
        </p:spPr>
        <p:txBody>
          <a:bodyPr wrap="none">
            <a:spAutoFit/>
          </a:bodyPr>
          <a:lstStyle/>
          <a:p>
            <a:r>
              <a:rPr lang="en-US" b="1" dirty="0"/>
              <a:t>Bulk Manufacturing Process Flow Diagram</a:t>
            </a:r>
          </a:p>
        </p:txBody>
      </p:sp>
      <p:sp>
        <p:nvSpPr>
          <p:cNvPr id="3" name="Text Box 2"/>
          <p:cNvSpPr txBox="1">
            <a:spLocks noChangeArrowheads="1"/>
          </p:cNvSpPr>
          <p:nvPr/>
        </p:nvSpPr>
        <p:spPr bwMode="auto">
          <a:xfrm>
            <a:off x="2843731" y="863398"/>
            <a:ext cx="3456538" cy="33045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BM1</a:t>
            </a:r>
            <a:r>
              <a:rPr kumimoji="0" lang="en-US" sz="1000" b="1" i="0" u="none" strike="noStrike" cap="none" normalizeH="0" baseline="0" dirty="0">
                <a:ln>
                  <a:noFill/>
                </a:ln>
                <a:solidFill>
                  <a:schemeClr val="tx1"/>
                </a:solidFill>
                <a:effectLst/>
                <a:latin typeface="Arial" panose="020B0604020202020204" pitchFamily="34" charset="0"/>
              </a:rPr>
              <a:t>.</a:t>
            </a:r>
            <a:r>
              <a:rPr kumimoji="0" lang="en-US" sz="1000" b="0" i="0" u="none" strike="noStrike" cap="none" normalizeH="0" baseline="0" dirty="0">
                <a:ln>
                  <a:noFill/>
                </a:ln>
                <a:solidFill>
                  <a:schemeClr val="tx1"/>
                </a:solidFill>
                <a:effectLst/>
                <a:latin typeface="Calibri" panose="020F0502020204030204" pitchFamily="34" charset="0"/>
              </a:rPr>
              <a:t> Re</a:t>
            </a:r>
            <a:r>
              <a:rPr kumimoji="0" lang="en-US" sz="1000" b="0" i="0" u="none" strike="noStrike" cap="none" normalizeH="0" baseline="0" dirty="0">
                <a:ln>
                  <a:noFill/>
                </a:ln>
                <a:solidFill>
                  <a:schemeClr val="tx1"/>
                </a:solidFill>
                <a:effectLst/>
                <a:latin typeface="Arial" panose="020B0604020202020204" pitchFamily="34" charset="0"/>
              </a:rPr>
              <a:t>-</a:t>
            </a:r>
            <a:r>
              <a:rPr kumimoji="0" lang="en-US" sz="1000" b="0" i="0" u="none" strike="noStrike" cap="none" normalizeH="0" baseline="0" dirty="0">
                <a:ln>
                  <a:noFill/>
                </a:ln>
                <a:solidFill>
                  <a:schemeClr val="tx1"/>
                </a:solidFill>
                <a:effectLst/>
                <a:latin typeface="Calibri" panose="020F0502020204030204" pitchFamily="34" charset="0"/>
              </a:rPr>
              <a:t>verification of weight of dispensed material</a:t>
            </a: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5" name="Text Box 2"/>
          <p:cNvSpPr txBox="1">
            <a:spLocks noChangeArrowheads="1"/>
          </p:cNvSpPr>
          <p:nvPr/>
        </p:nvSpPr>
        <p:spPr bwMode="auto">
          <a:xfrm>
            <a:off x="2846757" y="1412776"/>
            <a:ext cx="3453512" cy="41592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BM2</a:t>
            </a:r>
            <a:r>
              <a:rPr kumimoji="0" lang="en-US" sz="1000" b="1" i="0" u="none" strike="noStrike" cap="none" normalizeH="0" baseline="0" dirty="0">
                <a:ln>
                  <a:noFill/>
                </a:ln>
                <a:solidFill>
                  <a:schemeClr val="tx1"/>
                </a:solidFill>
                <a:effectLst/>
                <a:latin typeface="Arial" panose="020B0604020202020204" pitchFamily="34" charset="0"/>
              </a:rPr>
              <a:t>.</a:t>
            </a:r>
            <a:r>
              <a:rPr kumimoji="0" lang="en-US" sz="1000" b="0" i="0" u="none" strike="noStrike" cap="none" normalizeH="0" baseline="0" dirty="0">
                <a:ln>
                  <a:noFill/>
                </a:ln>
                <a:solidFill>
                  <a:schemeClr val="tx1"/>
                </a:solidFill>
                <a:effectLst/>
                <a:latin typeface="Calibri" panose="020F0502020204030204" pitchFamily="34" charset="0"/>
              </a:rPr>
              <a:t> Passing through sieve on sifter (as per batch manufacturing record) and collection in double </a:t>
            </a:r>
            <a:r>
              <a:rPr kumimoji="0" lang="en-US" sz="1000" b="0" i="0" u="none" strike="noStrike" cap="none" normalizeH="0" baseline="0" dirty="0" err="1">
                <a:ln>
                  <a:noFill/>
                </a:ln>
                <a:solidFill>
                  <a:schemeClr val="tx1"/>
                </a:solidFill>
                <a:effectLst/>
                <a:latin typeface="Calibri" panose="020F0502020204030204" pitchFamily="34" charset="0"/>
              </a:rPr>
              <a:t>polyliner</a:t>
            </a: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6" name="Text Box 2"/>
          <p:cNvSpPr txBox="1">
            <a:spLocks noChangeArrowheads="1"/>
          </p:cNvSpPr>
          <p:nvPr/>
        </p:nvSpPr>
        <p:spPr bwMode="auto">
          <a:xfrm>
            <a:off x="2843731" y="2028084"/>
            <a:ext cx="3456538" cy="38823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BM3</a:t>
            </a:r>
            <a:r>
              <a:rPr kumimoji="0" lang="en-US" sz="1000" b="1" i="0" u="none" strike="noStrike" cap="none" normalizeH="0" baseline="0" dirty="0">
                <a:ln>
                  <a:noFill/>
                </a:ln>
                <a:solidFill>
                  <a:schemeClr val="tx1"/>
                </a:solidFill>
                <a:effectLst/>
                <a:latin typeface="Arial" panose="020B0604020202020204" pitchFamily="34" charset="0"/>
              </a:rPr>
              <a:t>.</a:t>
            </a:r>
            <a:r>
              <a:rPr kumimoji="0" lang="en-US" sz="1000" b="0" i="0" u="none" strike="noStrike" cap="none" normalizeH="0" baseline="0" dirty="0">
                <a:ln>
                  <a:noFill/>
                </a:ln>
                <a:solidFill>
                  <a:schemeClr val="tx1"/>
                </a:solidFill>
                <a:effectLst/>
                <a:latin typeface="Calibri" panose="020F0502020204030204" pitchFamily="34" charset="0"/>
              </a:rPr>
              <a:t> Wet granulation in RMG.</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7" name="Text Box 2"/>
          <p:cNvSpPr txBox="1">
            <a:spLocks noChangeArrowheads="1"/>
          </p:cNvSpPr>
          <p:nvPr/>
        </p:nvSpPr>
        <p:spPr bwMode="auto">
          <a:xfrm>
            <a:off x="2840449" y="2646091"/>
            <a:ext cx="3459820" cy="35374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BM4</a:t>
            </a:r>
            <a:r>
              <a:rPr kumimoji="0" lang="en-US" sz="1000" b="1" i="0" u="none" strike="noStrike" cap="none" normalizeH="0" baseline="0" dirty="0">
                <a:ln>
                  <a:noFill/>
                </a:ln>
                <a:solidFill>
                  <a:schemeClr val="tx1"/>
                </a:solidFill>
                <a:effectLst/>
                <a:latin typeface="Arial" panose="020B0604020202020204" pitchFamily="34" charset="0"/>
              </a:rPr>
              <a:t>.</a:t>
            </a:r>
            <a:r>
              <a:rPr kumimoji="0" lang="en-US" sz="1000" b="0" i="0" u="none" strike="noStrike" cap="none" normalizeH="0" baseline="0" dirty="0">
                <a:ln>
                  <a:noFill/>
                </a:ln>
                <a:solidFill>
                  <a:schemeClr val="tx1"/>
                </a:solidFill>
                <a:effectLst/>
                <a:latin typeface="Calibri" panose="020F0502020204030204" pitchFamily="34" charset="0"/>
              </a:rPr>
              <a:t>  Drying in FBD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8" name="Text Box 2"/>
          <p:cNvSpPr txBox="1">
            <a:spLocks noChangeArrowheads="1"/>
          </p:cNvSpPr>
          <p:nvPr/>
        </p:nvSpPr>
        <p:spPr bwMode="auto">
          <a:xfrm>
            <a:off x="2840449" y="3232858"/>
            <a:ext cx="3459820" cy="50482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BM5</a:t>
            </a:r>
            <a:r>
              <a:rPr kumimoji="0" lang="en-US" sz="1000" b="1" i="0" u="none" strike="noStrike" cap="none" normalizeH="0" baseline="0" dirty="0">
                <a:ln>
                  <a:noFill/>
                </a:ln>
                <a:solidFill>
                  <a:schemeClr val="tx1"/>
                </a:solidFill>
                <a:effectLst/>
                <a:latin typeface="Arial" panose="020B0604020202020204" pitchFamily="34" charset="0"/>
              </a:rPr>
              <a:t>.</a:t>
            </a:r>
            <a:r>
              <a:rPr kumimoji="0" lang="en-US" sz="1000" b="0" i="0" u="none" strike="noStrike" cap="none" normalizeH="0" baseline="0" dirty="0">
                <a:ln>
                  <a:noFill/>
                </a:ln>
                <a:solidFill>
                  <a:schemeClr val="tx1"/>
                </a:solidFill>
                <a:effectLst/>
                <a:latin typeface="Calibri" panose="020F0502020204030204" pitchFamily="34" charset="0"/>
              </a:rPr>
              <a:t> Manual transfer of bulk material from double </a:t>
            </a:r>
            <a:r>
              <a:rPr kumimoji="0" lang="en-US" sz="1000" b="0" i="0" u="none" strike="noStrike" cap="none" normalizeH="0" baseline="0" dirty="0" err="1">
                <a:ln>
                  <a:noFill/>
                </a:ln>
                <a:solidFill>
                  <a:schemeClr val="tx1"/>
                </a:solidFill>
                <a:effectLst/>
                <a:latin typeface="Calibri" panose="020F0502020204030204" pitchFamily="34" charset="0"/>
              </a:rPr>
              <a:t>polyliner</a:t>
            </a:r>
            <a:r>
              <a:rPr kumimoji="0" lang="en-US" sz="1000" b="0" i="0" u="none" strike="noStrike" cap="none" normalizeH="0" baseline="0" dirty="0">
                <a:ln>
                  <a:noFill/>
                </a:ln>
                <a:solidFill>
                  <a:schemeClr val="tx1"/>
                </a:solidFill>
                <a:effectLst/>
                <a:latin typeface="Calibri" panose="020F0502020204030204" pitchFamily="34" charset="0"/>
              </a:rPr>
              <a:t> to blender for blending</a:t>
            </a:r>
            <a:r>
              <a:rPr kumimoji="0" lang="en-US" sz="1000" b="0" i="0" u="none" strike="noStrike" cap="none" normalizeH="0" baseline="0" dirty="0">
                <a:ln>
                  <a:noFill/>
                </a:ln>
                <a:solidFill>
                  <a:schemeClr val="tx1"/>
                </a:solidFill>
                <a:effectLst/>
                <a:latin typeface="Arial" panose="020B0604020202020204" pitchFamily="34" charset="0"/>
              </a:rPr>
              <a:t>.</a:t>
            </a: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9" name="Text Box 2"/>
          <p:cNvSpPr txBox="1">
            <a:spLocks noChangeArrowheads="1"/>
          </p:cNvSpPr>
          <p:nvPr/>
        </p:nvSpPr>
        <p:spPr bwMode="auto">
          <a:xfrm>
            <a:off x="2840449" y="3969055"/>
            <a:ext cx="3459820" cy="44291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BM6</a:t>
            </a:r>
            <a:r>
              <a:rPr kumimoji="0" lang="en-US" sz="1000" b="1" i="0" u="none" strike="noStrike" cap="none" normalizeH="0" baseline="0" dirty="0">
                <a:ln>
                  <a:noFill/>
                </a:ln>
                <a:solidFill>
                  <a:schemeClr val="tx1"/>
                </a:solidFill>
                <a:effectLst/>
                <a:latin typeface="Arial" panose="020B0604020202020204" pitchFamily="34" charset="0"/>
              </a:rPr>
              <a:t>.</a:t>
            </a:r>
            <a:r>
              <a:rPr kumimoji="0" lang="en-US" sz="1000" b="0" i="0" u="none" strike="noStrike" cap="none" normalizeH="0" baseline="0" dirty="0">
                <a:ln>
                  <a:noFill/>
                </a:ln>
                <a:solidFill>
                  <a:schemeClr val="tx1"/>
                </a:solidFill>
                <a:effectLst/>
                <a:latin typeface="Calibri" panose="020F0502020204030204" pitchFamily="34" charset="0"/>
              </a:rPr>
              <a:t> Blending for time specified in batch manufacturing record</a:t>
            </a: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10" name="Text Box 2"/>
          <p:cNvSpPr txBox="1">
            <a:spLocks noChangeArrowheads="1"/>
          </p:cNvSpPr>
          <p:nvPr/>
        </p:nvSpPr>
        <p:spPr bwMode="auto">
          <a:xfrm>
            <a:off x="6876256" y="3969055"/>
            <a:ext cx="1392069" cy="44291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0" i="0" u="none" strike="noStrike" cap="none" normalizeH="0" baseline="0">
                <a:ln>
                  <a:noFill/>
                </a:ln>
                <a:solidFill>
                  <a:schemeClr val="tx1"/>
                </a:solidFill>
                <a:effectLst/>
                <a:latin typeface="Calibri" panose="020F0502020204030204" pitchFamily="34" charset="0"/>
              </a:rPr>
              <a:t>Rejection due to spillage (0.5%)</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12" name="Text Box 2"/>
          <p:cNvSpPr txBox="1">
            <a:spLocks noChangeArrowheads="1"/>
          </p:cNvSpPr>
          <p:nvPr/>
        </p:nvSpPr>
        <p:spPr bwMode="auto">
          <a:xfrm>
            <a:off x="2840449" y="4696090"/>
            <a:ext cx="3459820" cy="42545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No.BM7</a:t>
            </a:r>
            <a:r>
              <a:rPr kumimoji="0" lang="en-US" sz="1000" b="1" i="0" u="none" strike="noStrike" cap="none" normalizeH="0" baseline="0" dirty="0">
                <a:ln>
                  <a:noFill/>
                </a:ln>
                <a:solidFill>
                  <a:schemeClr val="tx1"/>
                </a:solidFill>
                <a:effectLst/>
                <a:latin typeface="Arial" panose="020B0604020202020204" pitchFamily="34" charset="0"/>
              </a:rPr>
              <a:t>.</a:t>
            </a:r>
            <a:r>
              <a:rPr kumimoji="0" lang="en-US" sz="1000" b="0" i="0" u="none" strike="noStrike" cap="none" normalizeH="0" baseline="0" dirty="0">
                <a:ln>
                  <a:noFill/>
                </a:ln>
                <a:solidFill>
                  <a:schemeClr val="tx1"/>
                </a:solidFill>
                <a:effectLst/>
                <a:latin typeface="Calibri" panose="020F0502020204030204" pitchFamily="34" charset="0"/>
              </a:rPr>
              <a:t> Unloading of blend in double poly liners and label it.</a:t>
            </a: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13" name="Text Box 2"/>
          <p:cNvSpPr txBox="1">
            <a:spLocks noChangeArrowheads="1"/>
          </p:cNvSpPr>
          <p:nvPr/>
        </p:nvSpPr>
        <p:spPr bwMode="auto">
          <a:xfrm>
            <a:off x="2840449" y="5412311"/>
            <a:ext cx="3459820" cy="4318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BM8</a:t>
            </a:r>
            <a:r>
              <a:rPr kumimoji="0" lang="en-US" sz="1000" b="1" i="0" u="none" strike="noStrike" cap="none" normalizeH="0" baseline="0" dirty="0">
                <a:ln>
                  <a:noFill/>
                </a:ln>
                <a:solidFill>
                  <a:schemeClr val="tx1"/>
                </a:solidFill>
                <a:effectLst/>
                <a:latin typeface="Arial" panose="020B0604020202020204" pitchFamily="34" charset="0"/>
              </a:rPr>
              <a:t>.</a:t>
            </a:r>
            <a:r>
              <a:rPr kumimoji="0" lang="en-US" sz="1000" b="0" i="0" u="none" strike="noStrike" cap="none" normalizeH="0" baseline="0" dirty="0">
                <a:ln>
                  <a:noFill/>
                </a:ln>
                <a:solidFill>
                  <a:schemeClr val="tx1"/>
                </a:solidFill>
                <a:effectLst/>
                <a:latin typeface="Calibri" panose="020F0502020204030204" pitchFamily="34" charset="0"/>
              </a:rPr>
              <a:t> Transfer the blend in the commission room.</a:t>
            </a: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14" name="Rectangle 13"/>
          <p:cNvSpPr/>
          <p:nvPr/>
        </p:nvSpPr>
        <p:spPr>
          <a:xfrm>
            <a:off x="3318195" y="6134882"/>
            <a:ext cx="2507610" cy="369332"/>
          </a:xfrm>
          <a:prstGeom prst="rect">
            <a:avLst/>
          </a:prstGeom>
          <a:ln>
            <a:noFill/>
          </a:ln>
        </p:spPr>
        <p:txBody>
          <a:bodyPr wrap="none">
            <a:spAutoFit/>
          </a:bodyPr>
          <a:lstStyle/>
          <a:p>
            <a:r>
              <a:rPr lang="en-US" b="1" dirty="0"/>
              <a:t>Compression :--------------</a:t>
            </a:r>
          </a:p>
        </p:txBody>
      </p:sp>
      <p:cxnSp>
        <p:nvCxnSpPr>
          <p:cNvPr id="16" name="Straight Arrow Connector 15"/>
          <p:cNvCxnSpPr>
            <a:stCxn id="3" idx="2"/>
            <a:endCxn id="5" idx="0"/>
          </p:cNvCxnSpPr>
          <p:nvPr/>
        </p:nvCxnSpPr>
        <p:spPr>
          <a:xfrm>
            <a:off x="4572000" y="1193856"/>
            <a:ext cx="1513" cy="218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5" idx="2"/>
            <a:endCxn id="6" idx="0"/>
          </p:cNvCxnSpPr>
          <p:nvPr/>
        </p:nvCxnSpPr>
        <p:spPr>
          <a:xfrm flipH="1">
            <a:off x="4572000" y="1828701"/>
            <a:ext cx="1513" cy="1993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6" idx="2"/>
            <a:endCxn id="7" idx="0"/>
          </p:cNvCxnSpPr>
          <p:nvPr/>
        </p:nvCxnSpPr>
        <p:spPr>
          <a:xfrm flipH="1">
            <a:off x="4570359" y="2416318"/>
            <a:ext cx="1641" cy="229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7" idx="2"/>
            <a:endCxn id="8" idx="0"/>
          </p:cNvCxnSpPr>
          <p:nvPr/>
        </p:nvCxnSpPr>
        <p:spPr>
          <a:xfrm>
            <a:off x="4570359" y="2999833"/>
            <a:ext cx="0" cy="2330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8" idx="2"/>
            <a:endCxn id="9" idx="0"/>
          </p:cNvCxnSpPr>
          <p:nvPr/>
        </p:nvCxnSpPr>
        <p:spPr>
          <a:xfrm>
            <a:off x="4570359" y="3737683"/>
            <a:ext cx="0" cy="2313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9" idx="2"/>
            <a:endCxn id="12" idx="0"/>
          </p:cNvCxnSpPr>
          <p:nvPr/>
        </p:nvCxnSpPr>
        <p:spPr>
          <a:xfrm>
            <a:off x="4570359" y="4411967"/>
            <a:ext cx="0" cy="2841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2" idx="2"/>
            <a:endCxn id="13" idx="0"/>
          </p:cNvCxnSpPr>
          <p:nvPr/>
        </p:nvCxnSpPr>
        <p:spPr>
          <a:xfrm>
            <a:off x="4570359" y="5121540"/>
            <a:ext cx="0" cy="290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3" idx="2"/>
            <a:endCxn id="14" idx="0"/>
          </p:cNvCxnSpPr>
          <p:nvPr/>
        </p:nvCxnSpPr>
        <p:spPr>
          <a:xfrm>
            <a:off x="4570359" y="5844111"/>
            <a:ext cx="1641" cy="290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9" idx="3"/>
            <a:endCxn id="10" idx="1"/>
          </p:cNvCxnSpPr>
          <p:nvPr/>
        </p:nvCxnSpPr>
        <p:spPr>
          <a:xfrm>
            <a:off x="6300269" y="4190511"/>
            <a:ext cx="5759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Slide Number Placeholder 22"/>
          <p:cNvSpPr>
            <a:spLocks noGrp="1"/>
          </p:cNvSpPr>
          <p:nvPr>
            <p:ph type="sldNum" sz="quarter" idx="12"/>
          </p:nvPr>
        </p:nvSpPr>
        <p:spPr/>
        <p:txBody>
          <a:bodyPr/>
          <a:lstStyle/>
          <a:p>
            <a:fld id="{BE2412B8-9ECE-40A4-9402-DF6152856802}" type="slidenum">
              <a:rPr lang="en-IN" smtClean="0"/>
              <a:pPr/>
              <a:t>279</a:t>
            </a:fld>
            <a:endParaRPr lang="en-IN"/>
          </a:p>
        </p:txBody>
      </p:sp>
    </p:spTree>
    <p:extLst>
      <p:ext uri="{BB962C8B-B14F-4D97-AF65-F5344CB8AC3E}">
        <p14:creationId xmlns:p14="http://schemas.microsoft.com/office/powerpoint/2010/main" val="32649743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40768"/>
            <a:ext cx="8686800" cy="792088"/>
          </a:xfrm>
          <a:noFill/>
          <a:scene3d>
            <a:camera prst="orthographicFront"/>
            <a:lightRig rig="threePt" dir="t"/>
          </a:scene3d>
          <a:sp3d>
            <a:bevelT w="114300" prst="artDeco"/>
          </a:sp3d>
        </p:spPr>
        <p:txBody>
          <a:bodyPr>
            <a:normAutofit fontScale="90000"/>
          </a:bodyPr>
          <a:lstStyle/>
          <a:p>
            <a:pPr>
              <a:lnSpc>
                <a:spcPct val="120000"/>
              </a:lnSpc>
              <a:defRPr/>
            </a:pPr>
            <a:r>
              <a:rPr lang="en-IN" sz="2100" b="1" dirty="0">
                <a:solidFill>
                  <a:srgbClr val="000000"/>
                </a:solidFill>
                <a:effectLst>
                  <a:outerShdw blurRad="38100" dist="38100" dir="2700000" algn="tl">
                    <a:srgbClr val="000000">
                      <a:alpha val="43137"/>
                    </a:srgbClr>
                  </a:outerShdw>
                </a:effectLst>
              </a:rPr>
              <a:t>1.0 Location, Layout &amp; Facilities</a:t>
            </a:r>
            <a:br>
              <a:rPr lang="en-IN" sz="2100" b="1" dirty="0">
                <a:solidFill>
                  <a:srgbClr val="000000"/>
                </a:solidFill>
                <a:effectLst>
                  <a:outerShdw blurRad="38100" dist="38100" dir="2700000" algn="tl">
                    <a:srgbClr val="000000">
                      <a:alpha val="43137"/>
                    </a:srgbClr>
                  </a:outerShdw>
                </a:effectLst>
              </a:rPr>
            </a:br>
            <a:r>
              <a:rPr lang="en-US" sz="2100" b="1" dirty="0"/>
              <a:t> 1.3  </a:t>
            </a:r>
            <a:r>
              <a:rPr lang="en-IN" sz="2100" b="1" dirty="0"/>
              <a:t>Equipment  Design  &amp; Installation</a:t>
            </a:r>
            <a:endParaRPr lang="en-IN" sz="2100" b="1" dirty="0">
              <a:effectLst>
                <a:outerShdw blurRad="38100" dist="38100" dir="2700000" algn="tl">
                  <a:srgbClr val="000000">
                    <a:alpha val="43137"/>
                  </a:srgbClr>
                </a:outerShdw>
              </a:effectLst>
            </a:endParaRPr>
          </a:p>
        </p:txBody>
      </p:sp>
      <p:sp>
        <p:nvSpPr>
          <p:cNvPr id="11267" name="Content Placeholder 2"/>
          <p:cNvSpPr>
            <a:spLocks noGrp="1"/>
          </p:cNvSpPr>
          <p:nvPr>
            <p:ph idx="1"/>
          </p:nvPr>
        </p:nvSpPr>
        <p:spPr>
          <a:xfrm>
            <a:off x="387479" y="2259000"/>
            <a:ext cx="4976610" cy="4097349"/>
          </a:xfrm>
          <a:ln>
            <a:solidFill>
              <a:schemeClr val="accent5">
                <a:lumMod val="50000"/>
              </a:schemeClr>
            </a:solidFill>
          </a:ln>
        </p:spPr>
        <p:txBody>
          <a:bodyPr>
            <a:normAutofit lnSpcReduction="10000"/>
          </a:bodyPr>
          <a:lstStyle/>
          <a:p>
            <a:pPr>
              <a:buNone/>
            </a:pPr>
            <a:r>
              <a:rPr lang="en-IN" sz="2000" b="1" u="sng" dirty="0">
                <a:latin typeface="Arial" panose="020B0604020202020204" pitchFamily="34" charset="0"/>
                <a:cs typeface="Arial" panose="020B0604020202020204" pitchFamily="34" charset="0"/>
              </a:rPr>
              <a:t>1.3.2  Hygienic Designing of Equipments</a:t>
            </a:r>
          </a:p>
          <a:p>
            <a:pPr>
              <a:lnSpc>
                <a:spcPct val="150000"/>
              </a:lnSpc>
              <a:buNone/>
            </a:pPr>
            <a:r>
              <a:rPr lang="en-IN" sz="2000" dirty="0">
                <a:latin typeface="Arial" panose="020B0604020202020204" pitchFamily="34" charset="0"/>
                <a:cs typeface="Arial" panose="020B0604020202020204" pitchFamily="34" charset="0"/>
              </a:rPr>
              <a:t>	</a:t>
            </a:r>
            <a:r>
              <a:rPr lang="en-IN" sz="1800" dirty="0">
                <a:latin typeface="Arial" panose="020B0604020202020204" pitchFamily="34" charset="0"/>
                <a:cs typeface="Arial" panose="020B0604020202020204" pitchFamily="34" charset="0"/>
              </a:rPr>
              <a:t>Hygienic designing of Manufacturing vessels, pipes and material handling equipments to have : </a:t>
            </a:r>
          </a:p>
          <a:p>
            <a:pPr>
              <a:lnSpc>
                <a:spcPct val="150000"/>
              </a:lnSpc>
            </a:pPr>
            <a:r>
              <a:rPr lang="en-US" sz="1800" dirty="0">
                <a:latin typeface="Arial" panose="020B0604020202020204" pitchFamily="34" charset="0"/>
                <a:cs typeface="Arial" panose="020B0604020202020204" pitchFamily="34" charset="0"/>
              </a:rPr>
              <a:t>Well bonded and smooth material in use.</a:t>
            </a:r>
          </a:p>
          <a:p>
            <a:pPr lvl="0">
              <a:lnSpc>
                <a:spcPct val="150000"/>
              </a:lnSpc>
            </a:pPr>
            <a:r>
              <a:rPr lang="en-IN" sz="1800" dirty="0">
                <a:latin typeface="Arial" panose="020B0604020202020204" pitchFamily="34" charset="0"/>
                <a:cs typeface="Arial" panose="020B0604020202020204" pitchFamily="34" charset="0"/>
              </a:rPr>
              <a:t>Sloped pipes, with no dead-legs or right-angled bends, </a:t>
            </a:r>
          </a:p>
          <a:p>
            <a:pPr lvl="0">
              <a:lnSpc>
                <a:spcPct val="150000"/>
              </a:lnSpc>
            </a:pPr>
            <a:r>
              <a:rPr lang="en-IN" sz="1800" dirty="0">
                <a:latin typeface="Arial" panose="020B0604020202020204" pitchFamily="34" charset="0"/>
                <a:cs typeface="Arial" panose="020B0604020202020204" pitchFamily="34" charset="0"/>
              </a:rPr>
              <a:t>Domed tops, curved sides, conical bases for vessels/tanks.</a:t>
            </a:r>
          </a:p>
          <a:p>
            <a:pPr lvl="0">
              <a:buNone/>
            </a:pPr>
            <a:endParaRPr lang="en-IN" sz="1800" dirty="0">
              <a:latin typeface="Arial" panose="020B0604020202020204" pitchFamily="34" charset="0"/>
              <a:cs typeface="Arial" panose="020B0604020202020204" pitchFamily="34" charset="0"/>
            </a:endParaRPr>
          </a:p>
          <a:p>
            <a:endParaRPr lang="en-IN" sz="1900" dirty="0">
              <a:latin typeface="Arial" panose="020B0604020202020204" pitchFamily="34" charset="0"/>
              <a:cs typeface="Arial" panose="020B0604020202020204" pitchFamily="34" charset="0"/>
            </a:endParaRPr>
          </a:p>
          <a:p>
            <a:pPr lvl="0" algn="just">
              <a:buFontTx/>
              <a:buChar char="-"/>
              <a:defRPr/>
            </a:pPr>
            <a:endParaRPr lang="en-IN" sz="2000" dirty="0">
              <a:latin typeface="Arial" panose="020B0604020202020204" pitchFamily="34" charset="0"/>
              <a:cs typeface="Arial" panose="020B0604020202020204" pitchFamily="34" charset="0"/>
            </a:endParaRPr>
          </a:p>
          <a:p>
            <a:pPr algn="just">
              <a:buFontTx/>
              <a:buChar char="-"/>
              <a:defRPr/>
            </a:pPr>
            <a:endParaRPr lang="en-IN" sz="2000" dirty="0">
              <a:latin typeface="Arial" panose="020B0604020202020204" pitchFamily="34" charset="0"/>
              <a:cs typeface="Arial" panose="020B0604020202020204" pitchFamily="34" charset="0"/>
            </a:endParaRPr>
          </a:p>
          <a:p>
            <a:pPr algn="just">
              <a:buFont typeface="Arial" charset="0"/>
              <a:buNone/>
              <a:defRPr/>
            </a:pPr>
            <a:endParaRPr lang="en-IN" sz="2000" dirty="0">
              <a:latin typeface="Arial" panose="020B0604020202020204" pitchFamily="34" charset="0"/>
              <a:cs typeface="Arial" panose="020B0604020202020204" pitchFamily="34" charset="0"/>
            </a:endParaRPr>
          </a:p>
          <a:p>
            <a:pPr algn="just">
              <a:buFontTx/>
              <a:buChar char="-"/>
              <a:defRPr/>
            </a:pPr>
            <a:endParaRPr lang="en-IN" sz="2000" dirty="0">
              <a:latin typeface="Arial" panose="020B0604020202020204" pitchFamily="34" charset="0"/>
              <a:cs typeface="Arial" panose="020B0604020202020204" pitchFamily="34" charset="0"/>
            </a:endParaRPr>
          </a:p>
          <a:p>
            <a:pPr algn="just">
              <a:buFont typeface="Arial" charset="0"/>
              <a:buNone/>
              <a:defRPr/>
            </a:pPr>
            <a:endParaRPr lang="en-IN" sz="1800" i="1" dirty="0">
              <a:latin typeface="Arial" panose="020B0604020202020204" pitchFamily="34" charset="0"/>
              <a:cs typeface="Arial" panose="020B0604020202020204" pitchFamily="34" charset="0"/>
            </a:endParaRPr>
          </a:p>
          <a:p>
            <a:pPr algn="just">
              <a:buFont typeface="Arial" charset="0"/>
              <a:buNone/>
              <a:defRPr/>
            </a:pPr>
            <a:endParaRPr lang="en-IN" sz="1800" i="1" dirty="0">
              <a:latin typeface="Arial" panose="020B0604020202020204" pitchFamily="34" charset="0"/>
              <a:cs typeface="Arial" panose="020B0604020202020204" pitchFamily="34" charset="0"/>
            </a:endParaRPr>
          </a:p>
          <a:p>
            <a:pPr algn="just">
              <a:buFont typeface="Arial" charset="0"/>
              <a:buNone/>
              <a:defRPr/>
            </a:pPr>
            <a:endParaRPr lang="en-IN" sz="1800" i="1" dirty="0">
              <a:solidFill>
                <a:srgbClr val="FF0000"/>
              </a:solidFill>
              <a:latin typeface="Arial" panose="020B0604020202020204" pitchFamily="34" charset="0"/>
              <a:cs typeface="Arial" panose="020B0604020202020204" pitchFamily="34" charset="0"/>
            </a:endParaRPr>
          </a:p>
        </p:txBody>
      </p:sp>
      <p:sp>
        <p:nvSpPr>
          <p:cNvPr id="19460" name="Slide Number Placeholder 3"/>
          <p:cNvSpPr>
            <a:spLocks noGrp="1"/>
          </p:cNvSpPr>
          <p:nvPr>
            <p:ph type="sldNum" sz="quarter" idx="12"/>
          </p:nvPr>
        </p:nvSpPr>
        <p:spPr bwMode="auto">
          <a:noFill/>
          <a:ln>
            <a:miter lim="800000"/>
            <a:headEnd/>
            <a:tailEnd/>
          </a:ln>
        </p:spPr>
        <p:txBody>
          <a:bodyPr/>
          <a:lstStyle/>
          <a:p>
            <a:fld id="{735023E3-4DA2-4F9A-BCF0-D205F5DCFECD}" type="slidenum">
              <a:rPr lang="en-US" altLang="en-US" smtClean="0"/>
              <a:pPr/>
              <a:t>28</a:t>
            </a:fld>
            <a:endParaRPr lang="en-US" altLang="en-US"/>
          </a:p>
        </p:txBody>
      </p:sp>
      <p:pic>
        <p:nvPicPr>
          <p:cNvPr id="5" name="Picture 4" descr="Related image"/>
          <p:cNvPicPr/>
          <p:nvPr/>
        </p:nvPicPr>
        <p:blipFill>
          <a:blip r:embed="rId2" cstate="print"/>
          <a:srcRect/>
          <a:stretch>
            <a:fillRect/>
          </a:stretch>
        </p:blipFill>
        <p:spPr bwMode="auto">
          <a:xfrm>
            <a:off x="5498849" y="3082425"/>
            <a:ext cx="3383355" cy="1847230"/>
          </a:xfrm>
          <a:prstGeom prst="rect">
            <a:avLst/>
          </a:prstGeom>
          <a:noFill/>
          <a:ln w="38100">
            <a:solidFill>
              <a:schemeClr val="accent3">
                <a:lumMod val="75000"/>
              </a:schemeClr>
            </a:solidFill>
            <a:miter lim="800000"/>
            <a:headEnd/>
            <a:tailEnd/>
          </a:ln>
        </p:spPr>
      </p:pic>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052763" y="675556"/>
            <a:ext cx="3038474" cy="28803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a:ln>
                  <a:noFill/>
                </a:ln>
                <a:solidFill>
                  <a:schemeClr val="tx1"/>
                </a:solidFill>
                <a:effectLst/>
                <a:latin typeface="Calibri" panose="020F0502020204030204" pitchFamily="34" charset="0"/>
              </a:rPr>
              <a:t>Step No. 1 </a:t>
            </a:r>
            <a:r>
              <a:rPr kumimoji="0" lang="en-US" sz="1000" b="0" i="0" u="none" strike="noStrike" cap="none" normalizeH="0" baseline="0">
                <a:ln>
                  <a:noFill/>
                </a:ln>
                <a:solidFill>
                  <a:schemeClr val="tx1"/>
                </a:solidFill>
                <a:effectLst/>
                <a:latin typeface="Calibri" panose="020F0502020204030204" pitchFamily="34" charset="0"/>
              </a:rPr>
              <a:t>Feed to hopper</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5" name="Text Box 2"/>
          <p:cNvSpPr txBox="1">
            <a:spLocks noChangeArrowheads="1"/>
          </p:cNvSpPr>
          <p:nvPr/>
        </p:nvSpPr>
        <p:spPr bwMode="auto">
          <a:xfrm>
            <a:off x="3052761" y="1124744"/>
            <a:ext cx="3038475" cy="28803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2 </a:t>
            </a:r>
            <a:r>
              <a:rPr kumimoji="0" lang="en-US" sz="1000" b="0" i="0" u="none" strike="noStrike" cap="none" normalizeH="0" baseline="0" dirty="0">
                <a:ln>
                  <a:noFill/>
                </a:ln>
                <a:solidFill>
                  <a:schemeClr val="tx1"/>
                </a:solidFill>
                <a:effectLst/>
                <a:latin typeface="Calibri" panose="020F0502020204030204" pitchFamily="34" charset="0"/>
              </a:rPr>
              <a:t>Parameter setting as per BMR.</a:t>
            </a: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6" name="Text Box 2"/>
          <p:cNvSpPr txBox="1">
            <a:spLocks noChangeArrowheads="1"/>
          </p:cNvSpPr>
          <p:nvPr/>
        </p:nvSpPr>
        <p:spPr bwMode="auto">
          <a:xfrm>
            <a:off x="3052762" y="1573932"/>
            <a:ext cx="3038474" cy="27089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03 </a:t>
            </a:r>
            <a:r>
              <a:rPr kumimoji="0" lang="en-US" sz="1000" b="0" i="0" u="none" strike="noStrike" cap="none" normalizeH="0" baseline="0" dirty="0">
                <a:ln>
                  <a:noFill/>
                </a:ln>
                <a:solidFill>
                  <a:schemeClr val="tx1"/>
                </a:solidFill>
                <a:effectLst/>
                <a:latin typeface="Calibri" panose="020F0502020204030204" pitchFamily="34" charset="0"/>
              </a:rPr>
              <a:t>Passing through metal detector</a:t>
            </a: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7" name="Text Box 2"/>
          <p:cNvSpPr txBox="1">
            <a:spLocks noChangeArrowheads="1"/>
          </p:cNvSpPr>
          <p:nvPr/>
        </p:nvSpPr>
        <p:spPr bwMode="auto">
          <a:xfrm>
            <a:off x="3052762" y="1996852"/>
            <a:ext cx="3038475" cy="28532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a:ln>
                  <a:noFill/>
                </a:ln>
                <a:solidFill>
                  <a:schemeClr val="tx1"/>
                </a:solidFill>
                <a:effectLst/>
                <a:latin typeface="Calibri" panose="020F0502020204030204" pitchFamily="34" charset="0"/>
              </a:rPr>
              <a:t>Step No. 4 </a:t>
            </a:r>
            <a:r>
              <a:rPr kumimoji="0" lang="en-US" sz="1000" b="0" i="0" u="none" strike="noStrike" cap="none" normalizeH="0" baseline="0">
                <a:ln>
                  <a:noFill/>
                </a:ln>
                <a:solidFill>
                  <a:schemeClr val="tx1"/>
                </a:solidFill>
                <a:effectLst/>
                <a:latin typeface="Calibri" panose="020F0502020204030204" pitchFamily="34" charset="0"/>
              </a:rPr>
              <a:t>Collect compressed tablets &amp;</a:t>
            </a:r>
            <a:r>
              <a:rPr kumimoji="0" lang="en-US" sz="1000" b="1" i="0" u="none" strike="noStrike" cap="none" normalizeH="0" baseline="0">
                <a:ln>
                  <a:noFill/>
                </a:ln>
                <a:solidFill>
                  <a:schemeClr val="tx1"/>
                </a:solidFill>
                <a:effectLst/>
                <a:latin typeface="Calibri" panose="020F0502020204030204" pitchFamily="34" charset="0"/>
              </a:rPr>
              <a:t> </a:t>
            </a:r>
            <a:r>
              <a:rPr kumimoji="0" lang="en-US" sz="1000" b="0" i="0" u="none" strike="noStrike" cap="none" normalizeH="0" baseline="0">
                <a:ln>
                  <a:noFill/>
                </a:ln>
                <a:solidFill>
                  <a:schemeClr val="tx1"/>
                </a:solidFill>
                <a:effectLst/>
                <a:latin typeface="Calibri" panose="020F0502020204030204" pitchFamily="34" charset="0"/>
              </a:rPr>
              <a:t>label</a:t>
            </a:r>
            <a:r>
              <a:rPr kumimoji="0" lang="en-US" sz="1000" b="1" i="0" u="none" strike="noStrike" cap="none" normalizeH="0" baseline="0">
                <a:ln>
                  <a:noFill/>
                </a:ln>
                <a:solidFill>
                  <a:schemeClr val="tx1"/>
                </a:solidFill>
                <a:effectLst/>
                <a:latin typeface="Calibri" panose="020F0502020204030204" pitchFamily="34" charset="0"/>
              </a:rPr>
              <a:t> </a:t>
            </a:r>
            <a:r>
              <a:rPr kumimoji="0" lang="en-US" sz="1000" b="0" i="0" u="none" strike="noStrike" cap="none" normalizeH="0" baseline="0">
                <a:ln>
                  <a:noFill/>
                </a:ln>
                <a:solidFill>
                  <a:schemeClr val="tx1"/>
                </a:solidFill>
                <a:effectLst/>
                <a:latin typeface="Calibri" panose="020F0502020204030204" pitchFamily="34" charset="0"/>
              </a:rPr>
              <a:t>it.</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8" name="Text Box 2"/>
          <p:cNvSpPr txBox="1">
            <a:spLocks noChangeArrowheads="1"/>
          </p:cNvSpPr>
          <p:nvPr/>
        </p:nvSpPr>
        <p:spPr bwMode="auto">
          <a:xfrm>
            <a:off x="6516216" y="1530927"/>
            <a:ext cx="1656184" cy="35690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sz="1000" b="0" i="0" u="none" strike="noStrike" cap="none" normalizeH="0" baseline="0" dirty="0">
                <a:ln>
                  <a:noFill/>
                </a:ln>
                <a:solidFill>
                  <a:schemeClr val="tx1"/>
                </a:solidFill>
                <a:effectLst/>
                <a:latin typeface="Calibri" panose="020F0502020204030204" pitchFamily="34" charset="0"/>
              </a:rPr>
              <a:t>Rejection due to spillage &amp; metal contamination (0.5%)</a:t>
            </a:r>
            <a:endParaRPr kumimoji="0" 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8"/>
          <p:cNvSpPr/>
          <p:nvPr/>
        </p:nvSpPr>
        <p:spPr>
          <a:xfrm>
            <a:off x="3356871" y="2282180"/>
            <a:ext cx="2526141" cy="369332"/>
          </a:xfrm>
          <a:prstGeom prst="rect">
            <a:avLst/>
          </a:prstGeom>
        </p:spPr>
        <p:txBody>
          <a:bodyPr wrap="none">
            <a:spAutoFit/>
          </a:bodyPr>
          <a:lstStyle/>
          <a:p>
            <a:r>
              <a:rPr lang="en-US" b="1" dirty="0">
                <a:latin typeface="+mj-lt"/>
                <a:ea typeface="Calibri" panose="020F0502020204030204" pitchFamily="34" charset="0"/>
              </a:rPr>
              <a:t>Coating:----------------------</a:t>
            </a:r>
            <a:endParaRPr lang="en-US" dirty="0">
              <a:latin typeface="+mj-lt"/>
            </a:endParaRPr>
          </a:p>
        </p:txBody>
      </p:sp>
      <p:sp>
        <p:nvSpPr>
          <p:cNvPr id="10" name="Text Box 2"/>
          <p:cNvSpPr txBox="1">
            <a:spLocks noChangeArrowheads="1"/>
          </p:cNvSpPr>
          <p:nvPr/>
        </p:nvSpPr>
        <p:spPr bwMode="auto">
          <a:xfrm>
            <a:off x="3052761" y="2698651"/>
            <a:ext cx="3038475" cy="24636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a:ln>
                  <a:noFill/>
                </a:ln>
                <a:solidFill>
                  <a:schemeClr val="tx1"/>
                </a:solidFill>
                <a:effectLst/>
                <a:latin typeface="Calibri" panose="020F0502020204030204" pitchFamily="34" charset="0"/>
              </a:rPr>
              <a:t>Step No. 1</a:t>
            </a:r>
            <a:r>
              <a:rPr kumimoji="0" lang="en-US" sz="1000" b="0" i="0" u="none" strike="noStrike" cap="none" normalizeH="0" baseline="0">
                <a:ln>
                  <a:noFill/>
                </a:ln>
                <a:solidFill>
                  <a:schemeClr val="tx1"/>
                </a:solidFill>
                <a:effectLst/>
                <a:latin typeface="Calibri" panose="020F0502020204030204" pitchFamily="34" charset="0"/>
              </a:rPr>
              <a:t> Weigh the tablets</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11" name="Text Box 2"/>
          <p:cNvSpPr txBox="1">
            <a:spLocks noChangeArrowheads="1"/>
          </p:cNvSpPr>
          <p:nvPr/>
        </p:nvSpPr>
        <p:spPr bwMode="auto">
          <a:xfrm>
            <a:off x="3052760" y="3163416"/>
            <a:ext cx="3038475" cy="26558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a:ln>
                  <a:noFill/>
                </a:ln>
                <a:solidFill>
                  <a:schemeClr val="tx1"/>
                </a:solidFill>
                <a:effectLst/>
                <a:latin typeface="Calibri" panose="020F0502020204030204" pitchFamily="34" charset="0"/>
              </a:rPr>
              <a:t>Step No.  2 </a:t>
            </a:r>
            <a:r>
              <a:rPr kumimoji="0" lang="en-US" sz="1000" b="0" i="0" u="none" strike="noStrike" cap="none" normalizeH="0" baseline="0">
                <a:ln>
                  <a:noFill/>
                </a:ln>
                <a:solidFill>
                  <a:schemeClr val="tx1"/>
                </a:solidFill>
                <a:effectLst/>
                <a:latin typeface="Calibri" panose="020F0502020204030204" pitchFamily="34" charset="0"/>
              </a:rPr>
              <a:t>Set the parameters for coating.</a:t>
            </a:r>
            <a:r>
              <a:rPr kumimoji="0" lang="en-US" sz="1000" b="1" i="0" u="none" strike="noStrike" cap="none" normalizeH="0" baseline="0">
                <a:ln>
                  <a:noFill/>
                </a:ln>
                <a:solidFill>
                  <a:schemeClr val="tx1"/>
                </a:solidFill>
                <a:effectLst/>
                <a:latin typeface="Calibri" panose="020F0502020204030204" pitchFamily="34" charset="0"/>
              </a:rPr>
              <a:t>  </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12" name="Text Box 2"/>
          <p:cNvSpPr txBox="1">
            <a:spLocks noChangeArrowheads="1"/>
          </p:cNvSpPr>
          <p:nvPr/>
        </p:nvSpPr>
        <p:spPr bwMode="auto">
          <a:xfrm>
            <a:off x="3062707" y="3627636"/>
            <a:ext cx="3028528" cy="30975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a:ln>
                  <a:noFill/>
                </a:ln>
                <a:solidFill>
                  <a:schemeClr val="tx1"/>
                </a:solidFill>
                <a:effectLst/>
                <a:latin typeface="Calibri" panose="020F0502020204030204" pitchFamily="34" charset="0"/>
              </a:rPr>
              <a:t>Step No. 3 </a:t>
            </a:r>
            <a:r>
              <a:rPr kumimoji="0" lang="en-US" sz="1000" b="0" i="0" u="none" strike="noStrike" cap="none" normalizeH="0" baseline="0">
                <a:ln>
                  <a:noFill/>
                </a:ln>
                <a:solidFill>
                  <a:schemeClr val="tx1"/>
                </a:solidFill>
                <a:effectLst/>
                <a:latin typeface="Calibri" panose="020F0502020204030204" pitchFamily="34" charset="0"/>
              </a:rPr>
              <a:t>In process check</a:t>
            </a: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13" name="Text Box 2"/>
          <p:cNvSpPr txBox="1">
            <a:spLocks noChangeArrowheads="1"/>
          </p:cNvSpPr>
          <p:nvPr/>
        </p:nvSpPr>
        <p:spPr bwMode="auto">
          <a:xfrm>
            <a:off x="3062707" y="4136023"/>
            <a:ext cx="3028528" cy="26612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4 </a:t>
            </a:r>
            <a:r>
              <a:rPr kumimoji="0" lang="en-US" sz="1000" b="0" i="0" u="none" strike="noStrike" cap="none" normalizeH="0" baseline="0" dirty="0">
                <a:ln>
                  <a:noFill/>
                </a:ln>
                <a:solidFill>
                  <a:schemeClr val="tx1"/>
                </a:solidFill>
                <a:effectLst/>
                <a:latin typeface="Calibri" panose="020F0502020204030204" pitchFamily="34" charset="0"/>
              </a:rPr>
              <a:t>Unloading from auto coater</a:t>
            </a:r>
            <a:r>
              <a:rPr kumimoji="0" lang="en-US" sz="1000" b="0" i="0" u="none" strike="noStrike" cap="none" normalizeH="0" baseline="0" dirty="0">
                <a:ln>
                  <a:noFill/>
                </a:ln>
                <a:solidFill>
                  <a:schemeClr val="tx1"/>
                </a:solidFill>
                <a:effectLst/>
                <a:latin typeface="Arial" panose="020B0604020202020204" pitchFamily="34" charset="0"/>
              </a:rPr>
              <a:t>.</a:t>
            </a: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14" name="Text Box 2"/>
          <p:cNvSpPr txBox="1">
            <a:spLocks noChangeArrowheads="1"/>
          </p:cNvSpPr>
          <p:nvPr/>
        </p:nvSpPr>
        <p:spPr bwMode="auto">
          <a:xfrm>
            <a:off x="3062707" y="4600788"/>
            <a:ext cx="3028528" cy="25055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5 </a:t>
            </a:r>
            <a:r>
              <a:rPr kumimoji="0" lang="en-US" sz="1000" b="0" i="0" u="none" strike="noStrike" cap="none" normalizeH="0" baseline="0" dirty="0">
                <a:ln>
                  <a:noFill/>
                </a:ln>
                <a:solidFill>
                  <a:schemeClr val="tx1"/>
                </a:solidFill>
                <a:effectLst/>
                <a:latin typeface="Calibri" panose="020F0502020204030204" pitchFamily="34" charset="0"/>
              </a:rPr>
              <a:t>Weight the tablet &amp; label it.</a:t>
            </a:r>
            <a:endParaRPr kumimoji="0" lang="en-US" sz="10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ts val="800"/>
              </a:spcAft>
              <a:buClrTx/>
              <a:buSzTx/>
              <a:buFontTx/>
              <a:buNone/>
              <a:tabLst/>
            </a:pPr>
            <a:endParaRPr kumimoji="0" lang="en-US" sz="1000"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15" name="Rectangle 14"/>
          <p:cNvSpPr/>
          <p:nvPr/>
        </p:nvSpPr>
        <p:spPr>
          <a:xfrm>
            <a:off x="3372895" y="4865310"/>
            <a:ext cx="2718340" cy="369332"/>
          </a:xfrm>
          <a:prstGeom prst="rect">
            <a:avLst/>
          </a:prstGeom>
        </p:spPr>
        <p:txBody>
          <a:bodyPr wrap="square">
            <a:spAutoFit/>
          </a:bodyPr>
          <a:lstStyle/>
          <a:p>
            <a:r>
              <a:rPr lang="en-US" b="1" dirty="0"/>
              <a:t>Inspection:--------------------</a:t>
            </a:r>
          </a:p>
        </p:txBody>
      </p:sp>
      <p:sp>
        <p:nvSpPr>
          <p:cNvPr id="16" name="Text Box 2"/>
          <p:cNvSpPr txBox="1">
            <a:spLocks noChangeArrowheads="1"/>
          </p:cNvSpPr>
          <p:nvPr/>
        </p:nvSpPr>
        <p:spPr bwMode="auto">
          <a:xfrm>
            <a:off x="6516216" y="3627635"/>
            <a:ext cx="1872207" cy="30975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0" i="0" u="none" strike="noStrike" cap="none" normalizeH="0" baseline="0" dirty="0">
                <a:ln>
                  <a:noFill/>
                </a:ln>
                <a:solidFill>
                  <a:schemeClr val="tx1"/>
                </a:solidFill>
                <a:effectLst/>
                <a:latin typeface="Calibri" panose="020F0502020204030204" pitchFamily="34" charset="0"/>
              </a:rPr>
              <a:t>Rejection due to spillage (0.5%)</a:t>
            </a:r>
            <a:endParaRPr kumimoji="0" lang="en-US" sz="10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17" name="Text Box 2"/>
          <p:cNvSpPr txBox="1">
            <a:spLocks noChangeArrowheads="1"/>
          </p:cNvSpPr>
          <p:nvPr/>
        </p:nvSpPr>
        <p:spPr bwMode="auto">
          <a:xfrm>
            <a:off x="3062707" y="5301208"/>
            <a:ext cx="3028528" cy="2286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1 </a:t>
            </a:r>
            <a:r>
              <a:rPr kumimoji="0" lang="en-US" sz="1000" b="0" i="0" u="none" strike="noStrike" cap="none" normalizeH="0" baseline="0" dirty="0">
                <a:ln>
                  <a:noFill/>
                </a:ln>
                <a:solidFill>
                  <a:schemeClr val="tx1"/>
                </a:solidFill>
                <a:effectLst/>
                <a:latin typeface="Calibri" panose="020F0502020204030204" pitchFamily="34" charset="0"/>
              </a:rPr>
              <a:t>Remove defective tablets</a:t>
            </a:r>
            <a:endParaRPr kumimoji="0" lang="en-US" sz="1000"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ts val="800"/>
              </a:spcAft>
              <a:buClrTx/>
              <a:buSzTx/>
              <a:buFontTx/>
              <a:buNone/>
              <a:tabLst/>
            </a:pPr>
            <a:endParaRPr kumimoji="0" lang="en-US" sz="1000"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18" name="Text Box 2"/>
          <p:cNvSpPr txBox="1">
            <a:spLocks noChangeArrowheads="1"/>
          </p:cNvSpPr>
          <p:nvPr/>
        </p:nvSpPr>
        <p:spPr bwMode="auto">
          <a:xfrm>
            <a:off x="3076363" y="5723486"/>
            <a:ext cx="3014871" cy="35521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2 </a:t>
            </a:r>
            <a:r>
              <a:rPr kumimoji="0" lang="en-US" sz="1000" b="0" i="0" u="none" strike="noStrike" cap="none" normalizeH="0" baseline="0" dirty="0">
                <a:ln>
                  <a:noFill/>
                </a:ln>
                <a:solidFill>
                  <a:schemeClr val="tx1"/>
                </a:solidFill>
                <a:effectLst/>
                <a:latin typeface="Calibri" panose="020F0502020204030204" pitchFamily="34" charset="0"/>
              </a:rPr>
              <a:t>Record good &amp; defective tablets</a:t>
            </a:r>
            <a:endParaRPr kumimoji="0" lang="en-US" sz="1000"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ts val="800"/>
              </a:spcAft>
              <a:buClrTx/>
              <a:buSzTx/>
              <a:buFontTx/>
              <a:buNone/>
              <a:tabLst/>
            </a:pPr>
            <a:endParaRPr kumimoji="0" lang="en-US" sz="1000"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19" name="Rectangle 18"/>
          <p:cNvSpPr/>
          <p:nvPr/>
        </p:nvSpPr>
        <p:spPr>
          <a:xfrm>
            <a:off x="3372895" y="6253465"/>
            <a:ext cx="2718339" cy="369332"/>
          </a:xfrm>
          <a:prstGeom prst="rect">
            <a:avLst/>
          </a:prstGeom>
        </p:spPr>
        <p:txBody>
          <a:bodyPr wrap="square">
            <a:spAutoFit/>
          </a:bodyPr>
          <a:lstStyle/>
          <a:p>
            <a:pPr algn="ctr"/>
            <a:r>
              <a:rPr lang="en-US" b="1" dirty="0"/>
              <a:t>Filling:------------------------</a:t>
            </a:r>
          </a:p>
        </p:txBody>
      </p:sp>
      <p:cxnSp>
        <p:nvCxnSpPr>
          <p:cNvPr id="21" name="Straight Arrow Connector 20"/>
          <p:cNvCxnSpPr>
            <a:stCxn id="4" idx="2"/>
            <a:endCxn id="5" idx="0"/>
          </p:cNvCxnSpPr>
          <p:nvPr/>
        </p:nvCxnSpPr>
        <p:spPr>
          <a:xfrm flipH="1">
            <a:off x="4571999" y="963588"/>
            <a:ext cx="1" cy="161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5" idx="2"/>
            <a:endCxn id="6" idx="0"/>
          </p:cNvCxnSpPr>
          <p:nvPr/>
        </p:nvCxnSpPr>
        <p:spPr>
          <a:xfrm>
            <a:off x="4571999" y="1412776"/>
            <a:ext cx="0" cy="161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6" idx="2"/>
            <a:endCxn id="7" idx="0"/>
          </p:cNvCxnSpPr>
          <p:nvPr/>
        </p:nvCxnSpPr>
        <p:spPr>
          <a:xfrm>
            <a:off x="4571999" y="1844824"/>
            <a:ext cx="1" cy="1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7" idx="2"/>
          </p:cNvCxnSpPr>
          <p:nvPr/>
        </p:nvCxnSpPr>
        <p:spPr>
          <a:xfrm>
            <a:off x="4572000" y="2282180"/>
            <a:ext cx="0" cy="1387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0" idx="2"/>
          </p:cNvCxnSpPr>
          <p:nvPr/>
        </p:nvCxnSpPr>
        <p:spPr>
          <a:xfrm>
            <a:off x="4571999" y="2945011"/>
            <a:ext cx="1" cy="2184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1" idx="2"/>
            <a:endCxn id="12" idx="0"/>
          </p:cNvCxnSpPr>
          <p:nvPr/>
        </p:nvCxnSpPr>
        <p:spPr>
          <a:xfrm>
            <a:off x="4571998" y="3429000"/>
            <a:ext cx="4973" cy="1986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2" idx="2"/>
            <a:endCxn id="13" idx="0"/>
          </p:cNvCxnSpPr>
          <p:nvPr/>
        </p:nvCxnSpPr>
        <p:spPr>
          <a:xfrm>
            <a:off x="4576971" y="3937387"/>
            <a:ext cx="0" cy="1986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3" idx="2"/>
            <a:endCxn id="14" idx="0"/>
          </p:cNvCxnSpPr>
          <p:nvPr/>
        </p:nvCxnSpPr>
        <p:spPr>
          <a:xfrm>
            <a:off x="4576971" y="4402152"/>
            <a:ext cx="0" cy="1986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7" idx="2"/>
            <a:endCxn id="18" idx="0"/>
          </p:cNvCxnSpPr>
          <p:nvPr/>
        </p:nvCxnSpPr>
        <p:spPr>
          <a:xfrm>
            <a:off x="4576971" y="5529808"/>
            <a:ext cx="6828" cy="193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2" idx="3"/>
            <a:endCxn id="16" idx="1"/>
          </p:cNvCxnSpPr>
          <p:nvPr/>
        </p:nvCxnSpPr>
        <p:spPr>
          <a:xfrm flipV="1">
            <a:off x="6091235" y="3782511"/>
            <a:ext cx="42498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6" idx="3"/>
            <a:endCxn id="8" idx="1"/>
          </p:cNvCxnSpPr>
          <p:nvPr/>
        </p:nvCxnSpPr>
        <p:spPr>
          <a:xfrm>
            <a:off x="6091236" y="1709378"/>
            <a:ext cx="4249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Slide Number Placeholder 29"/>
          <p:cNvSpPr>
            <a:spLocks noGrp="1"/>
          </p:cNvSpPr>
          <p:nvPr>
            <p:ph type="sldNum" sz="quarter" idx="12"/>
          </p:nvPr>
        </p:nvSpPr>
        <p:spPr/>
        <p:txBody>
          <a:bodyPr/>
          <a:lstStyle/>
          <a:p>
            <a:fld id="{BE2412B8-9ECE-40A4-9402-DF6152856802}" type="slidenum">
              <a:rPr lang="en-IN" smtClean="0"/>
              <a:pPr/>
              <a:t>280</a:t>
            </a:fld>
            <a:endParaRPr lang="en-IN"/>
          </a:p>
        </p:txBody>
      </p:sp>
    </p:spTree>
    <p:extLst>
      <p:ext uri="{BB962C8B-B14F-4D97-AF65-F5344CB8AC3E}">
        <p14:creationId xmlns:p14="http://schemas.microsoft.com/office/powerpoint/2010/main" val="893443412"/>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907525" y="404664"/>
            <a:ext cx="3348373" cy="28803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1 </a:t>
            </a:r>
            <a:r>
              <a:rPr kumimoji="0" lang="en-US" sz="1000" b="0" i="0" u="none" strike="noStrike" cap="none" normalizeH="0" baseline="0" dirty="0">
                <a:ln>
                  <a:noFill/>
                </a:ln>
                <a:solidFill>
                  <a:schemeClr val="tx1"/>
                </a:solidFill>
                <a:effectLst/>
                <a:latin typeface="Calibri" panose="020F0502020204030204" pitchFamily="34" charset="0"/>
              </a:rPr>
              <a:t>Tablet counting machine</a:t>
            </a:r>
            <a:endParaRPr kumimoji="0" lang="en-US" sz="10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5" name="Text Box 2"/>
          <p:cNvSpPr txBox="1">
            <a:spLocks noChangeArrowheads="1"/>
          </p:cNvSpPr>
          <p:nvPr/>
        </p:nvSpPr>
        <p:spPr bwMode="auto">
          <a:xfrm>
            <a:off x="2907525" y="908720"/>
            <a:ext cx="3348373" cy="4572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2 </a:t>
            </a:r>
            <a:r>
              <a:rPr kumimoji="0" lang="en-US" sz="1000" b="0" i="0" u="none" strike="noStrike" cap="none" normalizeH="0" baseline="0" dirty="0">
                <a:ln>
                  <a:noFill/>
                </a:ln>
                <a:solidFill>
                  <a:schemeClr val="tx1"/>
                </a:solidFill>
                <a:effectLst/>
                <a:latin typeface="Calibri" panose="020F0502020204030204" pitchFamily="34" charset="0"/>
              </a:rPr>
              <a:t>Cleaning of packaging (Container, strip, blister) material.</a:t>
            </a:r>
            <a:endParaRPr kumimoji="0" lang="en-US" sz="10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6" name="Text Box 2"/>
          <p:cNvSpPr txBox="1">
            <a:spLocks noChangeArrowheads="1"/>
          </p:cNvSpPr>
          <p:nvPr/>
        </p:nvSpPr>
        <p:spPr bwMode="auto">
          <a:xfrm>
            <a:off x="2907525" y="1581944"/>
            <a:ext cx="3348373" cy="41379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3 </a:t>
            </a:r>
            <a:r>
              <a:rPr kumimoji="0" lang="en-US" sz="1000" b="0" i="0" u="none" strike="noStrike" cap="none" normalizeH="0" baseline="0" dirty="0">
                <a:ln>
                  <a:noFill/>
                </a:ln>
                <a:solidFill>
                  <a:schemeClr val="tx1"/>
                </a:solidFill>
                <a:effectLst/>
                <a:latin typeface="Calibri" panose="020F0502020204030204" pitchFamily="34" charset="0"/>
              </a:rPr>
              <a:t>Fill the packaging (Container, strip, blister) material. by given no. of tablets as per BMR</a:t>
            </a:r>
            <a:endParaRPr kumimoji="0" 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7" name="Text Box 2"/>
          <p:cNvSpPr txBox="1">
            <a:spLocks noChangeArrowheads="1"/>
          </p:cNvSpPr>
          <p:nvPr/>
        </p:nvSpPr>
        <p:spPr bwMode="auto">
          <a:xfrm>
            <a:off x="2907525" y="2211760"/>
            <a:ext cx="3348373" cy="30050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a:ln>
                  <a:noFill/>
                </a:ln>
                <a:solidFill>
                  <a:schemeClr val="tx1"/>
                </a:solidFill>
                <a:effectLst/>
                <a:latin typeface="Calibri" panose="020F0502020204030204" pitchFamily="34" charset="0"/>
              </a:rPr>
              <a:t>Step No. 4 </a:t>
            </a:r>
            <a:r>
              <a:rPr kumimoji="0" lang="en-US" sz="1000" b="0" i="0" u="none" strike="noStrike" cap="none" normalizeH="0" baseline="0">
                <a:ln>
                  <a:noFill/>
                </a:ln>
                <a:solidFill>
                  <a:schemeClr val="tx1"/>
                </a:solidFill>
                <a:effectLst/>
                <a:latin typeface="Calibri" panose="020F0502020204030204" pitchFamily="34" charset="0"/>
              </a:rPr>
              <a:t>Check the number of tablets filled</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8" name="Text Box 2"/>
          <p:cNvSpPr txBox="1">
            <a:spLocks noChangeArrowheads="1"/>
          </p:cNvSpPr>
          <p:nvPr/>
        </p:nvSpPr>
        <p:spPr bwMode="auto">
          <a:xfrm>
            <a:off x="2907525" y="2722228"/>
            <a:ext cx="3348373" cy="228600"/>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5 </a:t>
            </a:r>
            <a:r>
              <a:rPr kumimoji="0" lang="en-US" sz="1000" b="0" i="0" u="none" strike="noStrike" cap="none" normalizeH="0" baseline="0" dirty="0">
                <a:ln>
                  <a:noFill/>
                </a:ln>
                <a:solidFill>
                  <a:schemeClr val="tx1"/>
                </a:solidFill>
                <a:effectLst/>
                <a:latin typeface="Calibri" panose="020F0502020204030204" pitchFamily="34" charset="0"/>
              </a:rPr>
              <a:t>Addition of cotton</a:t>
            </a:r>
            <a:endParaRPr kumimoji="0" lang="en-US" sz="1000" b="0" i="0" u="none" strike="noStrike" cap="none" normalizeH="0" baseline="0" dirty="0">
              <a:ln>
                <a:noFill/>
              </a:ln>
              <a:solidFill>
                <a:schemeClr val="tx1"/>
              </a:solidFill>
              <a:effectLst/>
              <a:latin typeface="Arial" panose="020B0604020202020204" pitchFamily="34" charset="0"/>
            </a:endParaRPr>
          </a:p>
        </p:txBody>
      </p:sp>
      <p:sp>
        <p:nvSpPr>
          <p:cNvPr id="9" name="Text Box 2"/>
          <p:cNvSpPr txBox="1">
            <a:spLocks noChangeArrowheads="1"/>
          </p:cNvSpPr>
          <p:nvPr/>
        </p:nvSpPr>
        <p:spPr bwMode="auto">
          <a:xfrm>
            <a:off x="2907525" y="3217862"/>
            <a:ext cx="3348373" cy="35393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6 </a:t>
            </a:r>
            <a:r>
              <a:rPr kumimoji="0" lang="en-US" sz="1000" b="0" i="0" u="none" strike="noStrike" cap="none" normalizeH="0" baseline="0" dirty="0">
                <a:ln>
                  <a:noFill/>
                </a:ln>
                <a:solidFill>
                  <a:schemeClr val="tx1"/>
                </a:solidFill>
                <a:effectLst/>
                <a:latin typeface="Calibri" panose="020F0502020204030204" pitchFamily="34" charset="0"/>
              </a:rPr>
              <a:t>Put cap on container</a:t>
            </a:r>
            <a:r>
              <a:rPr kumimoji="0" lang="en-US" sz="1000" b="0" i="0" u="none" strike="noStrike" cap="none" normalizeH="0" baseline="0" dirty="0">
                <a:ln>
                  <a:noFill/>
                </a:ln>
                <a:solidFill>
                  <a:schemeClr val="tx1"/>
                </a:solidFill>
                <a:effectLst/>
                <a:latin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10" name="Text Box 2"/>
          <p:cNvSpPr txBox="1">
            <a:spLocks noChangeArrowheads="1"/>
          </p:cNvSpPr>
          <p:nvPr/>
        </p:nvSpPr>
        <p:spPr bwMode="auto">
          <a:xfrm>
            <a:off x="6444208" y="1624614"/>
            <a:ext cx="1944216" cy="32845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sz="1000" b="0" i="0" u="none" strike="noStrike" cap="none" normalizeH="0" baseline="0" dirty="0">
                <a:ln>
                  <a:noFill/>
                </a:ln>
                <a:solidFill>
                  <a:schemeClr val="tx1"/>
                </a:solidFill>
                <a:effectLst/>
                <a:latin typeface="Calibri" panose="020F0502020204030204" pitchFamily="34" charset="0"/>
              </a:rPr>
              <a:t>Rejection due to spillage (0.5%)</a:t>
            </a:r>
            <a:endParaRPr kumimoji="0" 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10"/>
          <p:cNvSpPr/>
          <p:nvPr/>
        </p:nvSpPr>
        <p:spPr>
          <a:xfrm>
            <a:off x="4145440" y="3573016"/>
            <a:ext cx="867545" cy="369332"/>
          </a:xfrm>
          <a:prstGeom prst="rect">
            <a:avLst/>
          </a:prstGeom>
        </p:spPr>
        <p:txBody>
          <a:bodyPr wrap="none">
            <a:spAutoFit/>
          </a:bodyPr>
          <a:lstStyle/>
          <a:p>
            <a:r>
              <a:rPr lang="en-US" b="1" dirty="0"/>
              <a:t>Sealing</a:t>
            </a:r>
          </a:p>
        </p:txBody>
      </p:sp>
      <p:sp>
        <p:nvSpPr>
          <p:cNvPr id="12" name="Text Box 2"/>
          <p:cNvSpPr txBox="1">
            <a:spLocks noChangeArrowheads="1"/>
          </p:cNvSpPr>
          <p:nvPr/>
        </p:nvSpPr>
        <p:spPr bwMode="auto">
          <a:xfrm>
            <a:off x="2907525" y="3931429"/>
            <a:ext cx="3348373" cy="381324"/>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1 </a:t>
            </a:r>
            <a:r>
              <a:rPr kumimoji="0" lang="en-US" sz="1000" b="0" i="0" u="none" strike="noStrike" cap="none" normalizeH="0" baseline="0" dirty="0">
                <a:ln>
                  <a:noFill/>
                </a:ln>
                <a:solidFill>
                  <a:schemeClr val="tx1"/>
                </a:solidFill>
                <a:effectLst/>
                <a:latin typeface="Calibri" panose="020F0502020204030204" pitchFamily="34" charset="0"/>
              </a:rPr>
              <a:t>Set the machine height</a:t>
            </a:r>
            <a:r>
              <a:rPr kumimoji="0" lang="en-US" sz="1000" b="1" i="0" u="none" strike="noStrike" cap="none" normalizeH="0" baseline="0" dirty="0">
                <a:ln>
                  <a:noFill/>
                </a:ln>
                <a:solidFill>
                  <a:schemeClr val="tx1"/>
                </a:solidFill>
                <a:effectLst/>
                <a:latin typeface="Calibri" panose="020F0502020204030204" pitchFamily="34" charset="0"/>
              </a:rPr>
              <a:t> </a:t>
            </a:r>
            <a:r>
              <a:rPr kumimoji="0" lang="en-US" sz="1000" b="0" i="0" u="none" strike="noStrike" cap="none" normalizeH="0" baseline="0" dirty="0">
                <a:ln>
                  <a:noFill/>
                </a:ln>
                <a:solidFill>
                  <a:schemeClr val="tx1"/>
                </a:solidFill>
                <a:effectLst/>
                <a:latin typeface="Calibri" panose="020F0502020204030204" pitchFamily="34" charset="0"/>
              </a:rPr>
              <a:t>&amp; temp as required</a:t>
            </a:r>
            <a:endParaRPr kumimoji="0" lang="en-US" sz="1000" b="1" i="0" u="none" strike="noStrike" cap="none" normalizeH="0" baseline="0" dirty="0">
              <a:ln>
                <a:noFill/>
              </a:ln>
              <a:solidFill>
                <a:schemeClr val="tx1"/>
              </a:solidFill>
              <a:effectLst/>
              <a:latin typeface="Arial" panose="020B0604020202020204" pitchFamily="34" charset="0"/>
            </a:endParaRPr>
          </a:p>
        </p:txBody>
      </p:sp>
      <p:sp>
        <p:nvSpPr>
          <p:cNvPr id="13" name="Text Box 2"/>
          <p:cNvSpPr txBox="1">
            <a:spLocks noChangeArrowheads="1"/>
          </p:cNvSpPr>
          <p:nvPr/>
        </p:nvSpPr>
        <p:spPr bwMode="auto">
          <a:xfrm>
            <a:off x="2907523" y="4516708"/>
            <a:ext cx="3348373" cy="341493"/>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2 </a:t>
            </a:r>
            <a:r>
              <a:rPr kumimoji="0" lang="en-US" sz="1000" b="0" i="0" u="none" strike="noStrike" cap="none" normalizeH="0" baseline="0" dirty="0">
                <a:ln>
                  <a:noFill/>
                </a:ln>
                <a:solidFill>
                  <a:schemeClr val="tx1"/>
                </a:solidFill>
                <a:effectLst/>
                <a:latin typeface="Calibri" panose="020F0502020204030204" pitchFamily="34" charset="0"/>
              </a:rPr>
              <a:t>Collect the sealed container</a:t>
            </a:r>
            <a:endParaRPr kumimoji="0" lang="en-US" sz="1000" b="0" i="0" u="none" strike="noStrike" cap="none" normalizeH="0" baseline="0" dirty="0">
              <a:ln>
                <a:noFill/>
              </a:ln>
              <a:solidFill>
                <a:schemeClr val="tx1"/>
              </a:solidFill>
              <a:effectLst/>
              <a:latin typeface="Arial" panose="020B0604020202020204" pitchFamily="34" charset="0"/>
            </a:endParaRPr>
          </a:p>
        </p:txBody>
      </p:sp>
      <p:sp>
        <p:nvSpPr>
          <p:cNvPr id="14" name="Text Box 11"/>
          <p:cNvSpPr txBox="1">
            <a:spLocks noChangeArrowheads="1"/>
          </p:cNvSpPr>
          <p:nvPr/>
        </p:nvSpPr>
        <p:spPr bwMode="auto">
          <a:xfrm>
            <a:off x="2907524" y="5051954"/>
            <a:ext cx="3348373" cy="457200"/>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3 </a:t>
            </a:r>
            <a:r>
              <a:rPr kumimoji="0" lang="en-US" sz="1000" b="0" i="0" u="none" strike="noStrike" cap="none" normalizeH="0" baseline="0" dirty="0">
                <a:ln>
                  <a:noFill/>
                </a:ln>
                <a:solidFill>
                  <a:schemeClr val="tx1"/>
                </a:solidFill>
                <a:effectLst/>
                <a:latin typeface="Calibri" panose="020F0502020204030204" pitchFamily="34" charset="0"/>
              </a:rPr>
              <a:t>Check the defective container</a:t>
            </a:r>
            <a:endParaRPr kumimoji="0" lang="en-US" sz="1000" b="0" i="0" u="none" strike="noStrike" cap="none" normalizeH="0" baseline="0" dirty="0">
              <a:ln>
                <a:noFill/>
              </a:ln>
              <a:solidFill>
                <a:schemeClr val="tx1"/>
              </a:solidFill>
              <a:effectLst/>
              <a:latin typeface="Arial" panose="020B0604020202020204" pitchFamily="34" charset="0"/>
            </a:endParaRPr>
          </a:p>
        </p:txBody>
      </p:sp>
      <p:sp>
        <p:nvSpPr>
          <p:cNvPr id="15" name="Text Box 12"/>
          <p:cNvSpPr txBox="1">
            <a:spLocks noChangeArrowheads="1"/>
          </p:cNvSpPr>
          <p:nvPr/>
        </p:nvSpPr>
        <p:spPr bwMode="auto">
          <a:xfrm>
            <a:off x="2907523" y="5672925"/>
            <a:ext cx="3348373" cy="334121"/>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4 </a:t>
            </a:r>
            <a:r>
              <a:rPr kumimoji="0" lang="en-US" sz="1000" b="0" i="0" u="none" strike="noStrike" cap="none" normalizeH="0" baseline="0" dirty="0">
                <a:ln>
                  <a:noFill/>
                </a:ln>
                <a:solidFill>
                  <a:schemeClr val="tx1"/>
                </a:solidFill>
                <a:effectLst/>
                <a:latin typeface="Calibri" panose="020F0502020204030204" pitchFamily="34" charset="0"/>
              </a:rPr>
              <a:t>Send it for labeling </a:t>
            </a:r>
            <a:endParaRPr kumimoji="0" lang="en-US" sz="1000" b="0" i="0" u="none" strike="noStrike" cap="none" normalizeH="0" baseline="0" dirty="0">
              <a:ln>
                <a:noFill/>
              </a:ln>
              <a:solidFill>
                <a:schemeClr val="tx1"/>
              </a:solidFill>
              <a:effectLst/>
              <a:latin typeface="Arial" panose="020B0604020202020204" pitchFamily="34" charset="0"/>
            </a:endParaRPr>
          </a:p>
        </p:txBody>
      </p:sp>
      <p:cxnSp>
        <p:nvCxnSpPr>
          <p:cNvPr id="17" name="Straight Arrow Connector 16"/>
          <p:cNvCxnSpPr>
            <a:stCxn id="4" idx="2"/>
          </p:cNvCxnSpPr>
          <p:nvPr/>
        </p:nvCxnSpPr>
        <p:spPr>
          <a:xfrm flipH="1">
            <a:off x="4572000" y="692696"/>
            <a:ext cx="9712" cy="2067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2"/>
          </p:cNvCxnSpPr>
          <p:nvPr/>
        </p:nvCxnSpPr>
        <p:spPr>
          <a:xfrm flipH="1">
            <a:off x="4572000" y="1365920"/>
            <a:ext cx="9712" cy="2039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6" idx="2"/>
          </p:cNvCxnSpPr>
          <p:nvPr/>
        </p:nvCxnSpPr>
        <p:spPr>
          <a:xfrm>
            <a:off x="4581712" y="1995736"/>
            <a:ext cx="0" cy="216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7" idx="2"/>
          </p:cNvCxnSpPr>
          <p:nvPr/>
        </p:nvCxnSpPr>
        <p:spPr>
          <a:xfrm>
            <a:off x="4581712" y="2512268"/>
            <a:ext cx="0" cy="209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6" idx="3"/>
            <a:endCxn id="10" idx="1"/>
          </p:cNvCxnSpPr>
          <p:nvPr/>
        </p:nvCxnSpPr>
        <p:spPr>
          <a:xfrm>
            <a:off x="6255898" y="1788840"/>
            <a:ext cx="1883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8" idx="2"/>
            <a:endCxn id="9" idx="0"/>
          </p:cNvCxnSpPr>
          <p:nvPr/>
        </p:nvCxnSpPr>
        <p:spPr>
          <a:xfrm>
            <a:off x="4581712" y="2950828"/>
            <a:ext cx="0" cy="267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2" idx="2"/>
            <a:endCxn id="13" idx="0"/>
          </p:cNvCxnSpPr>
          <p:nvPr/>
        </p:nvCxnSpPr>
        <p:spPr>
          <a:xfrm flipH="1">
            <a:off x="4581710" y="4312753"/>
            <a:ext cx="2" cy="2039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3" idx="2"/>
            <a:endCxn id="14" idx="0"/>
          </p:cNvCxnSpPr>
          <p:nvPr/>
        </p:nvCxnSpPr>
        <p:spPr>
          <a:xfrm>
            <a:off x="4581710" y="4858201"/>
            <a:ext cx="1" cy="1937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4" idx="2"/>
            <a:endCxn id="15" idx="0"/>
          </p:cNvCxnSpPr>
          <p:nvPr/>
        </p:nvCxnSpPr>
        <p:spPr>
          <a:xfrm flipH="1">
            <a:off x="4581710" y="5509154"/>
            <a:ext cx="1" cy="163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4071793" y="6167938"/>
            <a:ext cx="1032655" cy="369332"/>
          </a:xfrm>
          <a:prstGeom prst="rect">
            <a:avLst/>
          </a:prstGeom>
        </p:spPr>
        <p:txBody>
          <a:bodyPr wrap="none">
            <a:spAutoFit/>
          </a:bodyPr>
          <a:lstStyle/>
          <a:p>
            <a:r>
              <a:rPr lang="en-US" b="1" dirty="0"/>
              <a:t>Labeling </a:t>
            </a:r>
          </a:p>
        </p:txBody>
      </p:sp>
      <p:sp>
        <p:nvSpPr>
          <p:cNvPr id="24" name="Slide Number Placeholder 23"/>
          <p:cNvSpPr>
            <a:spLocks noGrp="1"/>
          </p:cNvSpPr>
          <p:nvPr>
            <p:ph type="sldNum" sz="quarter" idx="12"/>
          </p:nvPr>
        </p:nvSpPr>
        <p:spPr/>
        <p:txBody>
          <a:bodyPr/>
          <a:lstStyle/>
          <a:p>
            <a:fld id="{BE2412B8-9ECE-40A4-9402-DF6152856802}" type="slidenum">
              <a:rPr lang="en-IN" smtClean="0"/>
              <a:pPr/>
              <a:t>281</a:t>
            </a:fld>
            <a:endParaRPr lang="en-IN"/>
          </a:p>
        </p:txBody>
      </p:sp>
    </p:spTree>
    <p:extLst>
      <p:ext uri="{BB962C8B-B14F-4D97-AF65-F5344CB8AC3E}">
        <p14:creationId xmlns:p14="http://schemas.microsoft.com/office/powerpoint/2010/main" val="136928537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2714093" y="334174"/>
            <a:ext cx="3715816" cy="320491"/>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1 </a:t>
            </a:r>
            <a:r>
              <a:rPr kumimoji="0" lang="en-US" sz="1000" b="0" i="0" u="none" strike="noStrike" cap="none" normalizeH="0" baseline="0" dirty="0">
                <a:ln>
                  <a:noFill/>
                </a:ln>
                <a:solidFill>
                  <a:schemeClr val="tx1"/>
                </a:solidFill>
                <a:effectLst/>
                <a:latin typeface="Calibri" panose="020F0502020204030204" pitchFamily="34" charset="0"/>
              </a:rPr>
              <a:t>Container check</a:t>
            </a:r>
            <a:endParaRPr kumimoji="0" lang="en-US" sz="1000" b="0" i="0" u="none" strike="noStrike" cap="none" normalizeH="0" baseline="0" dirty="0">
              <a:ln>
                <a:noFill/>
              </a:ln>
              <a:solidFill>
                <a:schemeClr val="tx1"/>
              </a:solidFill>
              <a:effectLst/>
              <a:latin typeface="Arial" panose="020B0604020202020204" pitchFamily="34" charset="0"/>
            </a:endParaRPr>
          </a:p>
        </p:txBody>
      </p:sp>
      <p:sp>
        <p:nvSpPr>
          <p:cNvPr id="6" name="Text Box 2"/>
          <p:cNvSpPr txBox="1">
            <a:spLocks noChangeArrowheads="1"/>
          </p:cNvSpPr>
          <p:nvPr/>
        </p:nvSpPr>
        <p:spPr bwMode="auto">
          <a:xfrm>
            <a:off x="2714093" y="839926"/>
            <a:ext cx="3715816" cy="272225"/>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2 </a:t>
            </a:r>
            <a:r>
              <a:rPr kumimoji="0" lang="en-US" sz="1000" b="0" i="0" u="none" strike="noStrike" cap="none" normalizeH="0" baseline="0" dirty="0">
                <a:ln>
                  <a:noFill/>
                </a:ln>
                <a:solidFill>
                  <a:schemeClr val="tx1"/>
                </a:solidFill>
                <a:effectLst/>
                <a:latin typeface="Calibri" panose="020F0502020204030204" pitchFamily="34" charset="0"/>
              </a:rPr>
              <a:t>Label pasting</a:t>
            </a:r>
            <a:endParaRPr kumimoji="0" lang="en-US" sz="1000" b="1" i="0" u="none" strike="noStrike" cap="none" normalizeH="0" baseline="0" dirty="0">
              <a:ln>
                <a:noFill/>
              </a:ln>
              <a:solidFill>
                <a:schemeClr val="tx1"/>
              </a:solidFill>
              <a:effectLst/>
              <a:latin typeface="Arial" panose="020B0604020202020204" pitchFamily="34" charset="0"/>
            </a:endParaRPr>
          </a:p>
        </p:txBody>
      </p:sp>
      <p:sp>
        <p:nvSpPr>
          <p:cNvPr id="7" name="Text Box 2"/>
          <p:cNvSpPr txBox="1">
            <a:spLocks noChangeArrowheads="1"/>
          </p:cNvSpPr>
          <p:nvPr/>
        </p:nvSpPr>
        <p:spPr bwMode="auto">
          <a:xfrm>
            <a:off x="2714093" y="1297412"/>
            <a:ext cx="3715816" cy="222274"/>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3 </a:t>
            </a:r>
            <a:r>
              <a:rPr kumimoji="0" lang="en-US" sz="1000" b="0" i="0" u="none" strike="noStrike" cap="none" normalizeH="0" baseline="0" dirty="0">
                <a:ln>
                  <a:noFill/>
                </a:ln>
                <a:solidFill>
                  <a:schemeClr val="tx1"/>
                </a:solidFill>
                <a:effectLst/>
                <a:latin typeface="Calibri" panose="020F0502020204030204" pitchFamily="34" charset="0"/>
              </a:rPr>
              <a:t>Check of container</a:t>
            </a:r>
            <a:endParaRPr kumimoji="0" lang="en-US" sz="1000" b="0" i="0" u="none" strike="noStrike" cap="none" normalizeH="0" baseline="0" dirty="0">
              <a:ln>
                <a:noFill/>
              </a:ln>
              <a:solidFill>
                <a:schemeClr val="tx1"/>
              </a:solidFill>
              <a:effectLst/>
              <a:latin typeface="Arial" panose="020B0604020202020204" pitchFamily="34" charset="0"/>
            </a:endParaRPr>
          </a:p>
        </p:txBody>
      </p:sp>
      <p:sp>
        <p:nvSpPr>
          <p:cNvPr id="8" name="Rectangle 7"/>
          <p:cNvSpPr/>
          <p:nvPr/>
        </p:nvSpPr>
        <p:spPr>
          <a:xfrm>
            <a:off x="3745492" y="1564545"/>
            <a:ext cx="1537087" cy="369332"/>
          </a:xfrm>
          <a:prstGeom prst="rect">
            <a:avLst/>
          </a:prstGeom>
        </p:spPr>
        <p:txBody>
          <a:bodyPr wrap="none">
            <a:spAutoFit/>
          </a:bodyPr>
          <a:lstStyle/>
          <a:p>
            <a:r>
              <a:rPr lang="en-US" b="1" dirty="0">
                <a:latin typeface="+mj-lt"/>
                <a:ea typeface="Calibri" panose="020F0502020204030204" pitchFamily="34" charset="0"/>
              </a:rPr>
              <a:t>Inkjet printing</a:t>
            </a:r>
            <a:endParaRPr lang="en-US" dirty="0">
              <a:latin typeface="+mj-lt"/>
            </a:endParaRPr>
          </a:p>
        </p:txBody>
      </p:sp>
      <p:sp>
        <p:nvSpPr>
          <p:cNvPr id="9" name="Text Box 2"/>
          <p:cNvSpPr txBox="1">
            <a:spLocks noChangeArrowheads="1"/>
          </p:cNvSpPr>
          <p:nvPr/>
        </p:nvSpPr>
        <p:spPr bwMode="auto">
          <a:xfrm>
            <a:off x="2714093" y="1948757"/>
            <a:ext cx="3715816" cy="242446"/>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1 </a:t>
            </a:r>
            <a:r>
              <a:rPr kumimoji="0" lang="en-US" sz="1000" b="0" i="0" u="none" strike="noStrike" cap="none" normalizeH="0" baseline="0" dirty="0">
                <a:ln>
                  <a:noFill/>
                </a:ln>
                <a:solidFill>
                  <a:schemeClr val="tx1"/>
                </a:solidFill>
                <a:effectLst/>
                <a:latin typeface="Calibri" panose="020F0502020204030204" pitchFamily="34" charset="0"/>
              </a:rPr>
              <a:t>Parameter setting B. No.  MFG/MRP</a:t>
            </a:r>
            <a:endParaRPr kumimoji="0" lang="en-US" sz="1000" b="0" i="0" u="none" strike="noStrike" cap="none" normalizeH="0" baseline="0" dirty="0">
              <a:ln>
                <a:noFill/>
              </a:ln>
              <a:solidFill>
                <a:schemeClr val="tx1"/>
              </a:solidFill>
              <a:effectLst/>
              <a:latin typeface="Arial" panose="020B0604020202020204" pitchFamily="34" charset="0"/>
            </a:endParaRPr>
          </a:p>
        </p:txBody>
      </p:sp>
      <p:sp>
        <p:nvSpPr>
          <p:cNvPr id="16" name="Text Box 2"/>
          <p:cNvSpPr txBox="1">
            <a:spLocks noChangeArrowheads="1"/>
          </p:cNvSpPr>
          <p:nvPr/>
        </p:nvSpPr>
        <p:spPr bwMode="auto">
          <a:xfrm>
            <a:off x="2714093" y="2357521"/>
            <a:ext cx="3715815" cy="262754"/>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2 </a:t>
            </a:r>
            <a:r>
              <a:rPr kumimoji="0" lang="en-US" sz="1000" b="0" i="0" u="none" strike="noStrike" cap="none" normalizeH="0" baseline="0" dirty="0">
                <a:ln>
                  <a:noFill/>
                </a:ln>
                <a:solidFill>
                  <a:schemeClr val="tx1"/>
                </a:solidFill>
                <a:effectLst/>
                <a:latin typeface="Calibri" panose="020F0502020204030204" pitchFamily="34" charset="0"/>
              </a:rPr>
              <a:t>Checking of auto coding</a:t>
            </a:r>
            <a:endParaRPr kumimoji="0" lang="en-US" sz="1000" b="0" i="0" u="none" strike="noStrike" cap="none" normalizeH="0" baseline="0" dirty="0">
              <a:ln>
                <a:noFill/>
              </a:ln>
              <a:solidFill>
                <a:schemeClr val="tx1"/>
              </a:solidFill>
              <a:effectLst/>
              <a:latin typeface="Arial" panose="020B0604020202020204" pitchFamily="34" charset="0"/>
            </a:endParaRPr>
          </a:p>
        </p:txBody>
      </p:sp>
      <p:sp>
        <p:nvSpPr>
          <p:cNvPr id="17" name="Text Box 2"/>
          <p:cNvSpPr txBox="1">
            <a:spLocks noChangeArrowheads="1"/>
          </p:cNvSpPr>
          <p:nvPr/>
        </p:nvSpPr>
        <p:spPr bwMode="auto">
          <a:xfrm>
            <a:off x="2714093" y="2780928"/>
            <a:ext cx="3715815" cy="260458"/>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3 </a:t>
            </a:r>
            <a:r>
              <a:rPr kumimoji="0" lang="en-US" sz="1000" b="0" i="0" u="none" strike="noStrike" cap="none" normalizeH="0" baseline="0" dirty="0">
                <a:ln>
                  <a:noFill/>
                </a:ln>
                <a:solidFill>
                  <a:schemeClr val="tx1"/>
                </a:solidFill>
                <a:effectLst/>
                <a:latin typeface="Calibri" panose="020F0502020204030204" pitchFamily="34" charset="0"/>
              </a:rPr>
              <a:t>Shipper preparation</a:t>
            </a:r>
            <a:endParaRPr kumimoji="0" lang="en-US" sz="1000" b="0" i="0" u="none" strike="noStrike" cap="none" normalizeH="0" baseline="0" dirty="0">
              <a:ln>
                <a:noFill/>
              </a:ln>
              <a:solidFill>
                <a:schemeClr val="tx1"/>
              </a:solidFill>
              <a:effectLst/>
              <a:latin typeface="Arial" panose="020B0604020202020204" pitchFamily="34" charset="0"/>
            </a:endParaRPr>
          </a:p>
        </p:txBody>
      </p:sp>
      <p:sp>
        <p:nvSpPr>
          <p:cNvPr id="18" name="Text Box 2"/>
          <p:cNvSpPr txBox="1">
            <a:spLocks noChangeArrowheads="1"/>
          </p:cNvSpPr>
          <p:nvPr/>
        </p:nvSpPr>
        <p:spPr bwMode="auto">
          <a:xfrm>
            <a:off x="2714092" y="3240870"/>
            <a:ext cx="3715815" cy="263560"/>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4 </a:t>
            </a:r>
            <a:r>
              <a:rPr kumimoji="0" lang="en-US" sz="1000" b="0" i="0" u="none" strike="noStrike" cap="none" normalizeH="0" baseline="0" dirty="0">
                <a:ln>
                  <a:noFill/>
                </a:ln>
                <a:solidFill>
                  <a:schemeClr val="tx1"/>
                </a:solidFill>
                <a:effectLst/>
                <a:latin typeface="Calibri" panose="020F0502020204030204" pitchFamily="34" charset="0"/>
              </a:rPr>
              <a:t>Contain in shipper</a:t>
            </a:r>
            <a:endParaRPr kumimoji="0" lang="en-US" sz="1000" b="0" i="0" u="none" strike="noStrike" cap="none" normalizeH="0" baseline="0" dirty="0">
              <a:ln>
                <a:noFill/>
              </a:ln>
              <a:solidFill>
                <a:schemeClr val="tx1"/>
              </a:solidFill>
              <a:effectLst/>
              <a:latin typeface="Arial" panose="020B0604020202020204" pitchFamily="34" charset="0"/>
            </a:endParaRPr>
          </a:p>
        </p:txBody>
      </p:sp>
      <p:sp>
        <p:nvSpPr>
          <p:cNvPr id="19" name="Text Box 2"/>
          <p:cNvSpPr txBox="1">
            <a:spLocks noChangeArrowheads="1"/>
          </p:cNvSpPr>
          <p:nvPr/>
        </p:nvSpPr>
        <p:spPr bwMode="auto">
          <a:xfrm>
            <a:off x="2714093" y="3645024"/>
            <a:ext cx="3715815" cy="290099"/>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5 </a:t>
            </a:r>
            <a:r>
              <a:rPr kumimoji="0" lang="en-US" sz="1000" b="0" i="0" u="none" strike="noStrike" cap="none" normalizeH="0" baseline="0" dirty="0">
                <a:ln>
                  <a:noFill/>
                </a:ln>
                <a:solidFill>
                  <a:schemeClr val="tx1"/>
                </a:solidFill>
                <a:effectLst/>
                <a:latin typeface="Calibri" panose="020F0502020204030204" pitchFamily="34" charset="0"/>
              </a:rPr>
              <a:t>Shipper weighing</a:t>
            </a:r>
            <a:endParaRPr kumimoji="0" lang="en-US" sz="1000" b="0" i="0" u="none" strike="noStrike" cap="none" normalizeH="0" baseline="0" dirty="0">
              <a:ln>
                <a:noFill/>
              </a:ln>
              <a:solidFill>
                <a:schemeClr val="tx1"/>
              </a:solidFill>
              <a:effectLst/>
              <a:latin typeface="Arial" panose="020B0604020202020204" pitchFamily="34" charset="0"/>
            </a:endParaRPr>
          </a:p>
        </p:txBody>
      </p:sp>
      <p:sp>
        <p:nvSpPr>
          <p:cNvPr id="20" name="Text Box 2"/>
          <p:cNvSpPr txBox="1">
            <a:spLocks noChangeArrowheads="1"/>
          </p:cNvSpPr>
          <p:nvPr/>
        </p:nvSpPr>
        <p:spPr bwMode="auto">
          <a:xfrm>
            <a:off x="2714092" y="4159100"/>
            <a:ext cx="3715815" cy="242359"/>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6 </a:t>
            </a:r>
            <a:r>
              <a:rPr kumimoji="0" lang="en-US" sz="1000" b="0" i="0" u="none" strike="noStrike" cap="none" normalizeH="0" baseline="0" dirty="0">
                <a:ln>
                  <a:noFill/>
                </a:ln>
                <a:solidFill>
                  <a:schemeClr val="tx1"/>
                </a:solidFill>
                <a:effectLst/>
                <a:latin typeface="Calibri" panose="020F0502020204030204" pitchFamily="34" charset="0"/>
              </a:rPr>
              <a:t>Random Online FG inspection</a:t>
            </a:r>
            <a:endParaRPr kumimoji="0" lang="en-US" sz="1000" b="0" i="0" u="none" strike="noStrike" cap="none" normalizeH="0" baseline="0" dirty="0">
              <a:ln>
                <a:noFill/>
              </a:ln>
              <a:solidFill>
                <a:schemeClr val="tx1"/>
              </a:solidFill>
              <a:effectLst/>
              <a:latin typeface="Arial" panose="020B0604020202020204" pitchFamily="34" charset="0"/>
            </a:endParaRPr>
          </a:p>
        </p:txBody>
      </p:sp>
      <p:sp>
        <p:nvSpPr>
          <p:cNvPr id="21" name="Text Box 2"/>
          <p:cNvSpPr txBox="1">
            <a:spLocks noChangeArrowheads="1"/>
          </p:cNvSpPr>
          <p:nvPr/>
        </p:nvSpPr>
        <p:spPr bwMode="auto">
          <a:xfrm>
            <a:off x="2714092" y="4610852"/>
            <a:ext cx="3715815" cy="258308"/>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7 </a:t>
            </a:r>
            <a:r>
              <a:rPr kumimoji="0" lang="en-US" sz="1000" b="0" i="0" u="none" strike="noStrike" cap="none" normalizeH="0" baseline="0" dirty="0">
                <a:ln>
                  <a:noFill/>
                </a:ln>
                <a:solidFill>
                  <a:schemeClr val="tx1"/>
                </a:solidFill>
                <a:effectLst/>
                <a:latin typeface="Calibri" panose="020F0502020204030204" pitchFamily="34" charset="0"/>
              </a:rPr>
              <a:t>Transfer of material from Production to BSR.</a:t>
            </a:r>
            <a:endParaRPr kumimoji="0" lang="en-US" sz="1000" b="0" i="0" u="none" strike="noStrike" cap="none" normalizeH="0" baseline="0" dirty="0">
              <a:ln>
                <a:noFill/>
              </a:ln>
              <a:solidFill>
                <a:schemeClr val="tx1"/>
              </a:solidFill>
              <a:effectLst/>
              <a:latin typeface="Arial" panose="020B0604020202020204" pitchFamily="34" charset="0"/>
            </a:endParaRPr>
          </a:p>
        </p:txBody>
      </p:sp>
      <p:sp>
        <p:nvSpPr>
          <p:cNvPr id="22" name="Text Box 2"/>
          <p:cNvSpPr txBox="1">
            <a:spLocks noChangeArrowheads="1"/>
          </p:cNvSpPr>
          <p:nvPr/>
        </p:nvSpPr>
        <p:spPr bwMode="auto">
          <a:xfrm>
            <a:off x="2714092" y="5085184"/>
            <a:ext cx="3715815" cy="241237"/>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8 </a:t>
            </a:r>
            <a:r>
              <a:rPr kumimoji="0" lang="en-US" sz="1000" b="0" i="0" u="none" strike="noStrike" cap="none" normalizeH="0" baseline="0" dirty="0">
                <a:ln>
                  <a:noFill/>
                </a:ln>
                <a:solidFill>
                  <a:schemeClr val="tx1"/>
                </a:solidFill>
                <a:effectLst/>
                <a:latin typeface="Calibri" panose="020F0502020204030204" pitchFamily="34" charset="0"/>
              </a:rPr>
              <a:t>Material identification. </a:t>
            </a:r>
            <a:endParaRPr kumimoji="0" lang="en-US" sz="1000" b="0" i="0" u="none" strike="noStrike" cap="none" normalizeH="0" baseline="0" dirty="0">
              <a:ln>
                <a:noFill/>
              </a:ln>
              <a:solidFill>
                <a:schemeClr val="tx1"/>
              </a:solidFill>
              <a:effectLst/>
              <a:latin typeface="Arial" panose="020B0604020202020204" pitchFamily="34" charset="0"/>
            </a:endParaRPr>
          </a:p>
        </p:txBody>
      </p:sp>
      <p:sp>
        <p:nvSpPr>
          <p:cNvPr id="23" name="Text Box 2"/>
          <p:cNvSpPr txBox="1">
            <a:spLocks noChangeArrowheads="1"/>
          </p:cNvSpPr>
          <p:nvPr/>
        </p:nvSpPr>
        <p:spPr bwMode="auto">
          <a:xfrm>
            <a:off x="2714092" y="5538562"/>
            <a:ext cx="3715815" cy="282662"/>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9 </a:t>
            </a:r>
            <a:r>
              <a:rPr kumimoji="0" lang="en-US" sz="1000" b="0" i="0" u="none" strike="noStrike" cap="none" normalizeH="0" baseline="0" dirty="0">
                <a:ln>
                  <a:noFill/>
                </a:ln>
                <a:solidFill>
                  <a:schemeClr val="tx1"/>
                </a:solidFill>
                <a:effectLst/>
                <a:latin typeface="Calibri" panose="020F0502020204030204" pitchFamily="34" charset="0"/>
              </a:rPr>
              <a:t>FG testing by QC.</a:t>
            </a:r>
            <a:endParaRPr kumimoji="0" lang="en-US" sz="1000" b="0" i="0" u="none" strike="noStrike" cap="none" normalizeH="0" baseline="0" dirty="0">
              <a:ln>
                <a:noFill/>
              </a:ln>
              <a:solidFill>
                <a:schemeClr val="tx1"/>
              </a:solidFill>
              <a:effectLst/>
              <a:latin typeface="Arial" panose="020B0604020202020204" pitchFamily="34" charset="0"/>
            </a:endParaRPr>
          </a:p>
        </p:txBody>
      </p:sp>
      <p:sp>
        <p:nvSpPr>
          <p:cNvPr id="24" name="Text Box 2"/>
          <p:cNvSpPr txBox="1">
            <a:spLocks noChangeArrowheads="1"/>
          </p:cNvSpPr>
          <p:nvPr/>
        </p:nvSpPr>
        <p:spPr bwMode="auto">
          <a:xfrm>
            <a:off x="7092280" y="4159100"/>
            <a:ext cx="971550" cy="24235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On hold</a:t>
            </a:r>
            <a:endParaRPr kumimoji="0" lang="en-US" sz="10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25" name="Text Box 2"/>
          <p:cNvSpPr txBox="1">
            <a:spLocks noChangeArrowheads="1"/>
          </p:cNvSpPr>
          <p:nvPr/>
        </p:nvSpPr>
        <p:spPr bwMode="auto">
          <a:xfrm>
            <a:off x="2714091" y="6021288"/>
            <a:ext cx="3715815" cy="288518"/>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10</a:t>
            </a:r>
            <a:r>
              <a:rPr kumimoji="0" lang="en-US" sz="1000" b="0" i="0" u="none" strike="noStrike" cap="none" normalizeH="0" baseline="0" dirty="0">
                <a:ln>
                  <a:noFill/>
                </a:ln>
                <a:solidFill>
                  <a:schemeClr val="tx1"/>
                </a:solidFill>
                <a:effectLst/>
                <a:latin typeface="Calibri" panose="020F0502020204030204" pitchFamily="34" charset="0"/>
              </a:rPr>
              <a:t>Transport vehicle suitability verification</a:t>
            </a:r>
            <a:endParaRPr kumimoji="0" lang="en-US" sz="1000" b="1" i="0" u="none" strike="noStrike" cap="none" normalizeH="0" baseline="0" dirty="0">
              <a:ln>
                <a:noFill/>
              </a:ln>
              <a:solidFill>
                <a:schemeClr val="tx1"/>
              </a:solidFill>
              <a:effectLst/>
              <a:latin typeface="Arial" panose="020B0604020202020204" pitchFamily="34" charset="0"/>
            </a:endParaRPr>
          </a:p>
        </p:txBody>
      </p:sp>
      <p:sp>
        <p:nvSpPr>
          <p:cNvPr id="26" name="Text Box 2"/>
          <p:cNvSpPr txBox="1">
            <a:spLocks noChangeArrowheads="1"/>
          </p:cNvSpPr>
          <p:nvPr/>
        </p:nvSpPr>
        <p:spPr bwMode="auto">
          <a:xfrm>
            <a:off x="2714091" y="6428823"/>
            <a:ext cx="3715815" cy="263982"/>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sz="1000" b="1" i="0" u="none" strike="noStrike" cap="none" normalizeH="0" baseline="0" dirty="0">
                <a:ln>
                  <a:noFill/>
                </a:ln>
                <a:solidFill>
                  <a:schemeClr val="tx1"/>
                </a:solidFill>
                <a:effectLst/>
                <a:latin typeface="Calibri" panose="020F0502020204030204" pitchFamily="34" charset="0"/>
              </a:rPr>
              <a:t>Step No. 11 </a:t>
            </a:r>
            <a:r>
              <a:rPr kumimoji="0" lang="en-US" sz="1000" b="0" i="0" u="none" strike="noStrike" cap="none" normalizeH="0" baseline="0" dirty="0">
                <a:ln>
                  <a:noFill/>
                </a:ln>
                <a:solidFill>
                  <a:schemeClr val="tx1"/>
                </a:solidFill>
                <a:effectLst/>
                <a:latin typeface="Calibri" panose="020F0502020204030204" pitchFamily="34" charset="0"/>
              </a:rPr>
              <a:t>Dispatch</a:t>
            </a:r>
            <a:endParaRPr kumimoji="0" lang="en-US" sz="1000" b="1" i="0" u="none" strike="noStrike" cap="none" normalizeH="0" baseline="0" dirty="0">
              <a:ln>
                <a:noFill/>
              </a:ln>
              <a:solidFill>
                <a:schemeClr val="tx1"/>
              </a:solidFill>
              <a:effectLst/>
              <a:latin typeface="Arial" panose="020B0604020202020204" pitchFamily="34" charset="0"/>
            </a:endParaRPr>
          </a:p>
        </p:txBody>
      </p:sp>
      <p:cxnSp>
        <p:nvCxnSpPr>
          <p:cNvPr id="28" name="Straight Arrow Connector 27"/>
          <p:cNvCxnSpPr>
            <a:stCxn id="20" idx="3"/>
            <a:endCxn id="24" idx="1"/>
          </p:cNvCxnSpPr>
          <p:nvPr/>
        </p:nvCxnSpPr>
        <p:spPr>
          <a:xfrm>
            <a:off x="6429907" y="4280280"/>
            <a:ext cx="6623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655620" y="4233026"/>
            <a:ext cx="365806" cy="276999"/>
          </a:xfrm>
          <a:prstGeom prst="rect">
            <a:avLst/>
          </a:prstGeom>
          <a:noFill/>
        </p:spPr>
        <p:txBody>
          <a:bodyPr wrap="none" rtlCol="0">
            <a:spAutoFit/>
          </a:bodyPr>
          <a:lstStyle/>
          <a:p>
            <a:r>
              <a:rPr lang="en-US" sz="1200" dirty="0"/>
              <a:t>No</a:t>
            </a:r>
          </a:p>
        </p:txBody>
      </p:sp>
      <p:sp>
        <p:nvSpPr>
          <p:cNvPr id="30" name="TextBox 29"/>
          <p:cNvSpPr txBox="1"/>
          <p:nvPr/>
        </p:nvSpPr>
        <p:spPr>
          <a:xfrm>
            <a:off x="4644008" y="4371526"/>
            <a:ext cx="386837" cy="276999"/>
          </a:xfrm>
          <a:prstGeom prst="rect">
            <a:avLst/>
          </a:prstGeom>
          <a:noFill/>
        </p:spPr>
        <p:txBody>
          <a:bodyPr wrap="none" rtlCol="0">
            <a:spAutoFit/>
          </a:bodyPr>
          <a:lstStyle/>
          <a:p>
            <a:r>
              <a:rPr lang="en-US" sz="1200" dirty="0"/>
              <a:t>Yes</a:t>
            </a:r>
          </a:p>
        </p:txBody>
      </p:sp>
      <p:cxnSp>
        <p:nvCxnSpPr>
          <p:cNvPr id="32" name="Straight Arrow Connector 31"/>
          <p:cNvCxnSpPr>
            <a:stCxn id="5" idx="2"/>
            <a:endCxn id="6" idx="0"/>
          </p:cNvCxnSpPr>
          <p:nvPr/>
        </p:nvCxnSpPr>
        <p:spPr>
          <a:xfrm>
            <a:off x="4572001" y="654665"/>
            <a:ext cx="0" cy="1852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6" idx="2"/>
            <a:endCxn id="7" idx="0"/>
          </p:cNvCxnSpPr>
          <p:nvPr/>
        </p:nvCxnSpPr>
        <p:spPr>
          <a:xfrm>
            <a:off x="4572001" y="1112151"/>
            <a:ext cx="0" cy="1852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9" idx="2"/>
            <a:endCxn id="16" idx="0"/>
          </p:cNvCxnSpPr>
          <p:nvPr/>
        </p:nvCxnSpPr>
        <p:spPr>
          <a:xfrm>
            <a:off x="4572001" y="2191203"/>
            <a:ext cx="0" cy="1663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6" idx="2"/>
            <a:endCxn id="17" idx="0"/>
          </p:cNvCxnSpPr>
          <p:nvPr/>
        </p:nvCxnSpPr>
        <p:spPr>
          <a:xfrm>
            <a:off x="4572001" y="2620275"/>
            <a:ext cx="0" cy="1606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7" idx="2"/>
            <a:endCxn id="18" idx="0"/>
          </p:cNvCxnSpPr>
          <p:nvPr/>
        </p:nvCxnSpPr>
        <p:spPr>
          <a:xfrm flipH="1">
            <a:off x="4572000" y="3041386"/>
            <a:ext cx="1" cy="199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8" idx="2"/>
            <a:endCxn id="19" idx="0"/>
          </p:cNvCxnSpPr>
          <p:nvPr/>
        </p:nvCxnSpPr>
        <p:spPr>
          <a:xfrm>
            <a:off x="4572000" y="3504430"/>
            <a:ext cx="1" cy="140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9" idx="2"/>
            <a:endCxn id="20" idx="0"/>
          </p:cNvCxnSpPr>
          <p:nvPr/>
        </p:nvCxnSpPr>
        <p:spPr>
          <a:xfrm flipH="1">
            <a:off x="4572000" y="3935123"/>
            <a:ext cx="1" cy="2239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0" idx="2"/>
            <a:endCxn id="21" idx="0"/>
          </p:cNvCxnSpPr>
          <p:nvPr/>
        </p:nvCxnSpPr>
        <p:spPr>
          <a:xfrm>
            <a:off x="4572000" y="4401459"/>
            <a:ext cx="0" cy="2093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1" idx="2"/>
            <a:endCxn id="22" idx="0"/>
          </p:cNvCxnSpPr>
          <p:nvPr/>
        </p:nvCxnSpPr>
        <p:spPr>
          <a:xfrm>
            <a:off x="4572000" y="4869160"/>
            <a:ext cx="0" cy="216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22" idx="2"/>
            <a:endCxn id="23" idx="0"/>
          </p:cNvCxnSpPr>
          <p:nvPr/>
        </p:nvCxnSpPr>
        <p:spPr>
          <a:xfrm>
            <a:off x="4572000" y="5326421"/>
            <a:ext cx="0" cy="2121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23" idx="2"/>
            <a:endCxn id="25" idx="0"/>
          </p:cNvCxnSpPr>
          <p:nvPr/>
        </p:nvCxnSpPr>
        <p:spPr>
          <a:xfrm flipH="1">
            <a:off x="4571999" y="5821224"/>
            <a:ext cx="1" cy="200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25" idx="2"/>
            <a:endCxn id="26" idx="0"/>
          </p:cNvCxnSpPr>
          <p:nvPr/>
        </p:nvCxnSpPr>
        <p:spPr>
          <a:xfrm>
            <a:off x="4571999" y="6309806"/>
            <a:ext cx="0" cy="119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Slide Number Placeholder 32"/>
          <p:cNvSpPr>
            <a:spLocks noGrp="1"/>
          </p:cNvSpPr>
          <p:nvPr>
            <p:ph type="sldNum" sz="quarter" idx="12"/>
          </p:nvPr>
        </p:nvSpPr>
        <p:spPr/>
        <p:txBody>
          <a:bodyPr/>
          <a:lstStyle/>
          <a:p>
            <a:fld id="{BE2412B8-9ECE-40A4-9402-DF6152856802}" type="slidenum">
              <a:rPr lang="en-IN" smtClean="0"/>
              <a:pPr/>
              <a:t>282</a:t>
            </a:fld>
            <a:endParaRPr lang="en-IN"/>
          </a:p>
        </p:txBody>
      </p:sp>
    </p:spTree>
    <p:extLst>
      <p:ext uri="{BB962C8B-B14F-4D97-AF65-F5344CB8AC3E}">
        <p14:creationId xmlns:p14="http://schemas.microsoft.com/office/powerpoint/2010/main" val="349252733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4644" y="908720"/>
            <a:ext cx="8694712" cy="276999"/>
          </a:xfrm>
          <a:prstGeom prst="rect">
            <a:avLst/>
          </a:prstGeom>
        </p:spPr>
        <p:txBody>
          <a:bodyPr wrap="square">
            <a:spAutoFit/>
          </a:bodyPr>
          <a:lstStyle/>
          <a:p>
            <a:r>
              <a:rPr lang="en-US" sz="1200" dirty="0"/>
              <a:t>CLIP OF HAZARD IDENTIFICATION (P1) SHEET OF :-------------------------------------------------Tablet-----------------</a:t>
            </a:r>
          </a:p>
        </p:txBody>
      </p:sp>
      <p:graphicFrame>
        <p:nvGraphicFramePr>
          <p:cNvPr id="8" name="Table 7"/>
          <p:cNvGraphicFramePr>
            <a:graphicFrameLocks noGrp="1"/>
          </p:cNvGraphicFramePr>
          <p:nvPr>
            <p:extLst>
              <p:ext uri="{D42A27DB-BD31-4B8C-83A1-F6EECF244321}">
                <p14:modId xmlns:p14="http://schemas.microsoft.com/office/powerpoint/2010/main" val="324855242"/>
              </p:ext>
            </p:extLst>
          </p:nvPr>
        </p:nvGraphicFramePr>
        <p:xfrm>
          <a:off x="395536" y="1196752"/>
          <a:ext cx="8352928" cy="5163852"/>
        </p:xfrm>
        <a:graphic>
          <a:graphicData uri="http://schemas.openxmlformats.org/drawingml/2006/table">
            <a:tbl>
              <a:tblPr firstRow="1" firstCol="1" lastRow="1" lastCol="1" bandRow="1" bandCol="1"/>
              <a:tblGrid>
                <a:gridCol w="509152">
                  <a:extLst>
                    <a:ext uri="{9D8B030D-6E8A-4147-A177-3AD203B41FA5}">
                      <a16:colId xmlns:a16="http://schemas.microsoft.com/office/drawing/2014/main" val="20000"/>
                    </a:ext>
                  </a:extLst>
                </a:gridCol>
                <a:gridCol w="865560">
                  <a:extLst>
                    <a:ext uri="{9D8B030D-6E8A-4147-A177-3AD203B41FA5}">
                      <a16:colId xmlns:a16="http://schemas.microsoft.com/office/drawing/2014/main" val="20001"/>
                    </a:ext>
                  </a:extLst>
                </a:gridCol>
                <a:gridCol w="712813">
                  <a:extLst>
                    <a:ext uri="{9D8B030D-6E8A-4147-A177-3AD203B41FA5}">
                      <a16:colId xmlns:a16="http://schemas.microsoft.com/office/drawing/2014/main" val="20002"/>
                    </a:ext>
                  </a:extLst>
                </a:gridCol>
                <a:gridCol w="967390">
                  <a:extLst>
                    <a:ext uri="{9D8B030D-6E8A-4147-A177-3AD203B41FA5}">
                      <a16:colId xmlns:a16="http://schemas.microsoft.com/office/drawing/2014/main" val="20003"/>
                    </a:ext>
                  </a:extLst>
                </a:gridCol>
                <a:gridCol w="967390">
                  <a:extLst>
                    <a:ext uri="{9D8B030D-6E8A-4147-A177-3AD203B41FA5}">
                      <a16:colId xmlns:a16="http://schemas.microsoft.com/office/drawing/2014/main" val="20004"/>
                    </a:ext>
                  </a:extLst>
                </a:gridCol>
                <a:gridCol w="804461">
                  <a:extLst>
                    <a:ext uri="{9D8B030D-6E8A-4147-A177-3AD203B41FA5}">
                      <a16:colId xmlns:a16="http://schemas.microsoft.com/office/drawing/2014/main" val="20005"/>
                    </a:ext>
                  </a:extLst>
                </a:gridCol>
                <a:gridCol w="610983">
                  <a:extLst>
                    <a:ext uri="{9D8B030D-6E8A-4147-A177-3AD203B41FA5}">
                      <a16:colId xmlns:a16="http://schemas.microsoft.com/office/drawing/2014/main" val="20006"/>
                    </a:ext>
                  </a:extLst>
                </a:gridCol>
                <a:gridCol w="509152">
                  <a:extLst>
                    <a:ext uri="{9D8B030D-6E8A-4147-A177-3AD203B41FA5}">
                      <a16:colId xmlns:a16="http://schemas.microsoft.com/office/drawing/2014/main" val="20007"/>
                    </a:ext>
                  </a:extLst>
                </a:gridCol>
                <a:gridCol w="1828988">
                  <a:extLst>
                    <a:ext uri="{9D8B030D-6E8A-4147-A177-3AD203B41FA5}">
                      <a16:colId xmlns:a16="http://schemas.microsoft.com/office/drawing/2014/main" val="20008"/>
                    </a:ext>
                  </a:extLst>
                </a:gridCol>
                <a:gridCol w="577039">
                  <a:extLst>
                    <a:ext uri="{9D8B030D-6E8A-4147-A177-3AD203B41FA5}">
                      <a16:colId xmlns:a16="http://schemas.microsoft.com/office/drawing/2014/main" val="20009"/>
                    </a:ext>
                  </a:extLst>
                </a:gridCol>
              </a:tblGrid>
              <a:tr h="90336">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Process step No.</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Process step</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800" dirty="0">
                          <a:effectLst/>
                          <a:latin typeface="Arial" panose="020B0604020202020204" pitchFamily="34" charset="0"/>
                          <a:ea typeface="Times New Roman" panose="02020603050405020304" pitchFamily="18" charset="0"/>
                        </a:rPr>
                        <a:t>Hazard</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Why it is a</a:t>
                      </a:r>
                      <a:r>
                        <a:rPr lang="en-US" sz="800" baseline="0" dirty="0">
                          <a:effectLst/>
                          <a:latin typeface="Arial" panose="020B0604020202020204" pitchFamily="34" charset="0"/>
                          <a:ea typeface="Times New Roman" panose="02020603050405020304" pitchFamily="18" charset="0"/>
                        </a:rPr>
                        <a:t> </a:t>
                      </a:r>
                      <a:r>
                        <a:rPr lang="en-US" sz="800" dirty="0">
                          <a:effectLst/>
                          <a:latin typeface="Arial" panose="020B0604020202020204" pitchFamily="34" charset="0"/>
                          <a:ea typeface="Times New Roman" panose="02020603050405020304" pitchFamily="18" charset="0"/>
                        </a:rPr>
                        <a:t>hazard</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(Likelihood of Occurrence)</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Severity</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Preventive Measures</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Is further HACCP study required</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21468">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Type</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Hazard</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Source</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426503">
                <a:tc rowSpan="3">
                  <a:txBody>
                    <a:bodyPr/>
                    <a:lstStyle/>
                    <a:p>
                      <a:pPr marL="0" marR="0" algn="l">
                        <a:spcBef>
                          <a:spcPts val="0"/>
                        </a:spcBef>
                        <a:spcAft>
                          <a:spcPts val="0"/>
                        </a:spcAft>
                      </a:pPr>
                      <a:r>
                        <a:rPr lang="en-US" sz="800" b="1" dirty="0">
                          <a:effectLst/>
                          <a:latin typeface="Arial" panose="020B0604020202020204" pitchFamily="34" charset="0"/>
                          <a:ea typeface="Times New Roman" panose="02020603050405020304" pitchFamily="18" charset="0"/>
                        </a:rPr>
                        <a:t>9</a:t>
                      </a:r>
                      <a:endParaRPr lang="en-US" sz="800" dirty="0">
                        <a:effectLst/>
                        <a:latin typeface="Arial" panose="020B0604020202020204" pitchFamily="34" charset="0"/>
                        <a:ea typeface="Times New Roman" panose="02020603050405020304" pitchFamily="18" charset="0"/>
                      </a:endParaRP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Rechecking of weight of dispensed material</a:t>
                      </a:r>
                    </a:p>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 </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Physical</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Foreign matter-Dust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Bag bursting, spillage due to improper handling</a:t>
                      </a:r>
                    </a:p>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 </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dental &amp;GI injuries</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Maintain positive pressure and Proper functioning of AHU class 1 lack clean room environment. Temperature less than 25°C and Humidity less than 50% RH. Plant and personal hygiene. Use of double </a:t>
                      </a:r>
                      <a:r>
                        <a:rPr lang="en-US" sz="800" dirty="0" err="1">
                          <a:effectLst/>
                          <a:latin typeface="Arial" panose="020B0604020202020204" pitchFamily="34" charset="0"/>
                          <a:ea typeface="Times New Roman" panose="02020603050405020304" pitchFamily="18" charset="0"/>
                        </a:rPr>
                        <a:t>polyliner</a:t>
                      </a:r>
                      <a:r>
                        <a:rPr lang="en-US" sz="800" dirty="0">
                          <a:effectLst/>
                          <a:latin typeface="Arial" panose="020B0604020202020204" pitchFamily="34" charset="0"/>
                          <a:ea typeface="Times New Roman" panose="02020603050405020304" pitchFamily="18" charset="0"/>
                        </a:rPr>
                        <a:t> to prevent bursting of bags. Use of food grade </a:t>
                      </a:r>
                      <a:r>
                        <a:rPr lang="en-US" sz="800" dirty="0" err="1">
                          <a:effectLst/>
                          <a:latin typeface="Arial" panose="020B0604020202020204" pitchFamily="34" charset="0"/>
                          <a:ea typeface="Times New Roman" panose="02020603050405020304" pitchFamily="18" charset="0"/>
                        </a:rPr>
                        <a:t>polyliners</a:t>
                      </a:r>
                      <a:endParaRPr lang="en-US" sz="800" dirty="0">
                        <a:effectLst/>
                        <a:latin typeface="Arial" panose="020B0604020202020204" pitchFamily="34" charset="0"/>
                        <a:ea typeface="Times New Roman" panose="02020603050405020304" pitchFamily="18" charset="0"/>
                      </a:endParaRP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 </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0336">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Chemical</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None</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426503">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Biological</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Y&amp;M and pathogens such as coliform</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Due to high RH &amp;  environment biological load</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acute and chronic GI infections</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426503">
                <a:tc rowSpan="3">
                  <a:txBody>
                    <a:bodyPr/>
                    <a:lstStyle/>
                    <a:p>
                      <a:pPr marL="0" marR="0" algn="l">
                        <a:spcBef>
                          <a:spcPts val="0"/>
                        </a:spcBef>
                        <a:spcAft>
                          <a:spcPts val="0"/>
                        </a:spcAft>
                      </a:pPr>
                      <a:r>
                        <a:rPr lang="en-US" sz="800" b="1" dirty="0">
                          <a:effectLst/>
                          <a:highlight>
                            <a:srgbClr val="FFFF00"/>
                          </a:highlight>
                          <a:latin typeface="Arial" panose="020B0604020202020204" pitchFamily="34" charset="0"/>
                          <a:ea typeface="Times New Roman" panose="02020603050405020304" pitchFamily="18" charset="0"/>
                        </a:rPr>
                        <a:t>10</a:t>
                      </a:r>
                      <a:endParaRPr lang="en-US" sz="800" dirty="0">
                        <a:effectLst/>
                        <a:latin typeface="Arial" panose="020B0604020202020204" pitchFamily="34" charset="0"/>
                        <a:ea typeface="Times New Roman" panose="02020603050405020304" pitchFamily="18" charset="0"/>
                      </a:endParaRP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Shifting of material in double </a:t>
                      </a:r>
                      <a:r>
                        <a:rPr lang="en-US" sz="800" dirty="0" err="1">
                          <a:solidFill>
                            <a:srgbClr val="FF0000"/>
                          </a:solidFill>
                          <a:effectLst/>
                          <a:highlight>
                            <a:srgbClr val="FFFF00"/>
                          </a:highlight>
                          <a:latin typeface="Arial" panose="020B0604020202020204" pitchFamily="34" charset="0"/>
                          <a:ea typeface="Times New Roman" panose="02020603050405020304" pitchFamily="18" charset="0"/>
                        </a:rPr>
                        <a:t>polyliner</a:t>
                      </a: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 from dispensing area to day store</a:t>
                      </a:r>
                      <a:endParaRPr lang="en-US" sz="800" dirty="0">
                        <a:solidFill>
                          <a:srgbClr val="FF0000"/>
                        </a:solidFill>
                        <a:effectLst/>
                        <a:latin typeface="Arial" panose="020B0604020202020204" pitchFamily="34" charset="0"/>
                        <a:ea typeface="Times New Roman" panose="02020603050405020304" pitchFamily="18" charset="0"/>
                      </a:endParaRP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Physical</a:t>
                      </a:r>
                      <a:endParaRPr lang="en-US" sz="800" dirty="0">
                        <a:solidFill>
                          <a:srgbClr val="FF0000"/>
                        </a:solidFill>
                        <a:effectLst/>
                        <a:latin typeface="Arial" panose="020B0604020202020204" pitchFamily="34" charset="0"/>
                        <a:ea typeface="Times New Roman" panose="02020603050405020304" pitchFamily="18" charset="0"/>
                      </a:endParaRP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Foreign matter such as dust, glass, metal</a:t>
                      </a:r>
                      <a:endParaRPr lang="en-US" sz="800" dirty="0">
                        <a:solidFill>
                          <a:srgbClr val="FF0000"/>
                        </a:solidFill>
                        <a:effectLst/>
                        <a:latin typeface="Arial" panose="020B0604020202020204" pitchFamily="34" charset="0"/>
                        <a:ea typeface="Times New Roman" panose="02020603050405020304" pitchFamily="18" charset="0"/>
                      </a:endParaRP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Bag bursting, spillage due to improper handling</a:t>
                      </a:r>
                      <a:endParaRPr lang="en-US" sz="800" dirty="0">
                        <a:solidFill>
                          <a:srgbClr val="FF0000"/>
                        </a:solidFill>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 </a:t>
                      </a:r>
                      <a:endParaRPr lang="en-US" sz="800" dirty="0">
                        <a:solidFill>
                          <a:srgbClr val="FF0000"/>
                        </a:solidFill>
                        <a:effectLst/>
                        <a:latin typeface="Arial" panose="020B0604020202020204" pitchFamily="34" charset="0"/>
                        <a:ea typeface="Times New Roman" panose="02020603050405020304" pitchFamily="18" charset="0"/>
                      </a:endParaRP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It can lead to dental &amp;GI injuries</a:t>
                      </a:r>
                      <a:endParaRPr lang="en-US" sz="800" dirty="0">
                        <a:solidFill>
                          <a:srgbClr val="FF0000"/>
                        </a:solidFill>
                        <a:effectLst/>
                        <a:latin typeface="Arial" panose="020B0604020202020204" pitchFamily="34" charset="0"/>
                        <a:ea typeface="Times New Roman" panose="02020603050405020304" pitchFamily="18" charset="0"/>
                      </a:endParaRP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Low</a:t>
                      </a:r>
                      <a:endParaRPr lang="en-US" sz="800" dirty="0">
                        <a:solidFill>
                          <a:srgbClr val="FF0000"/>
                        </a:solidFill>
                        <a:effectLst/>
                        <a:latin typeface="Arial" panose="020B0604020202020204" pitchFamily="34" charset="0"/>
                        <a:ea typeface="Times New Roman" panose="02020603050405020304" pitchFamily="18" charset="0"/>
                      </a:endParaRP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Critical</a:t>
                      </a:r>
                      <a:endParaRPr lang="en-US" sz="800" dirty="0">
                        <a:solidFill>
                          <a:srgbClr val="FF0000"/>
                        </a:solidFill>
                        <a:effectLst/>
                        <a:latin typeface="Arial" panose="020B0604020202020204" pitchFamily="34" charset="0"/>
                        <a:ea typeface="Times New Roman" panose="02020603050405020304" pitchFamily="18" charset="0"/>
                      </a:endParaRP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Maintain positive pressure and Proper functioning of AHU class 1 lack clean room environment. Temperature less than 25°C and Humidity less than 50% RH. Plant and personal hygiene. Use of double </a:t>
                      </a:r>
                      <a:r>
                        <a:rPr lang="en-US" sz="800" dirty="0" err="1">
                          <a:solidFill>
                            <a:srgbClr val="FF0000"/>
                          </a:solidFill>
                          <a:effectLst/>
                          <a:highlight>
                            <a:srgbClr val="FFFF00"/>
                          </a:highlight>
                          <a:latin typeface="Arial" panose="020B0604020202020204" pitchFamily="34" charset="0"/>
                          <a:ea typeface="Times New Roman" panose="02020603050405020304" pitchFamily="18" charset="0"/>
                        </a:rPr>
                        <a:t>polyliner</a:t>
                      </a: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 to prevent bursting of bags.  Use of food grade </a:t>
                      </a:r>
                      <a:r>
                        <a:rPr lang="en-US" sz="800" dirty="0" err="1">
                          <a:solidFill>
                            <a:srgbClr val="FF0000"/>
                          </a:solidFill>
                          <a:effectLst/>
                          <a:highlight>
                            <a:srgbClr val="FFFF00"/>
                          </a:highlight>
                          <a:latin typeface="Arial" panose="020B0604020202020204" pitchFamily="34" charset="0"/>
                          <a:ea typeface="Times New Roman" panose="02020603050405020304" pitchFamily="18" charset="0"/>
                        </a:rPr>
                        <a:t>polyliners</a:t>
                      </a:r>
                      <a:endParaRPr lang="en-US" sz="800" dirty="0">
                        <a:solidFill>
                          <a:srgbClr val="FF0000"/>
                        </a:solidFill>
                        <a:effectLst/>
                        <a:latin typeface="Arial" panose="020B0604020202020204" pitchFamily="34" charset="0"/>
                        <a:ea typeface="Times New Roman" panose="02020603050405020304" pitchFamily="18" charset="0"/>
                      </a:endParaRP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Yes</a:t>
                      </a:r>
                      <a:endParaRPr lang="en-US" sz="800" dirty="0">
                        <a:solidFill>
                          <a:srgbClr val="FF0000"/>
                        </a:solidFill>
                        <a:effectLst/>
                        <a:latin typeface="Arial" panose="020B0604020202020204" pitchFamily="34" charset="0"/>
                        <a:ea typeface="Times New Roman" panose="02020603050405020304" pitchFamily="18" charset="0"/>
                      </a:endParaRP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85301">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Chemical</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None</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426503">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Biological</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Y&amp;M and pathogens such as coliform</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Due to high RH &amp;  environment biological load</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acute and chronic GI infections</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426503">
                <a:tc rowSpan="3">
                  <a:txBody>
                    <a:bodyPr/>
                    <a:lstStyle/>
                    <a:p>
                      <a:pPr marL="0" marR="0" algn="l">
                        <a:spcBef>
                          <a:spcPts val="0"/>
                        </a:spcBef>
                        <a:spcAft>
                          <a:spcPts val="0"/>
                        </a:spcAft>
                      </a:pPr>
                      <a:r>
                        <a:rPr lang="en-US" sz="800" b="1" dirty="0">
                          <a:effectLst/>
                          <a:highlight>
                            <a:srgbClr val="FFFF00"/>
                          </a:highlight>
                          <a:latin typeface="Arial" panose="020B0604020202020204" pitchFamily="34" charset="0"/>
                          <a:ea typeface="Times New Roman" panose="02020603050405020304" pitchFamily="18" charset="0"/>
                        </a:rPr>
                        <a:t>11</a:t>
                      </a:r>
                      <a:endParaRPr lang="en-US" sz="800" dirty="0">
                        <a:effectLst/>
                        <a:latin typeface="Arial" panose="020B0604020202020204" pitchFamily="34" charset="0"/>
                        <a:ea typeface="Times New Roman" panose="02020603050405020304" pitchFamily="18" charset="0"/>
                      </a:endParaRP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Shifting of material in double </a:t>
                      </a:r>
                      <a:r>
                        <a:rPr lang="en-US" sz="800" dirty="0" err="1">
                          <a:solidFill>
                            <a:srgbClr val="FF0000"/>
                          </a:solidFill>
                          <a:effectLst/>
                          <a:highlight>
                            <a:srgbClr val="FFFF00"/>
                          </a:highlight>
                          <a:latin typeface="Arial" panose="020B0604020202020204" pitchFamily="34" charset="0"/>
                          <a:ea typeface="Times New Roman" panose="02020603050405020304" pitchFamily="18" charset="0"/>
                        </a:rPr>
                        <a:t>polyliner</a:t>
                      </a: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 from day store to manufacturing area</a:t>
                      </a:r>
                      <a:endParaRPr lang="en-US" sz="800" dirty="0">
                        <a:solidFill>
                          <a:srgbClr val="FF0000"/>
                        </a:solidFill>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 </a:t>
                      </a:r>
                      <a:endParaRPr lang="en-US" sz="800" dirty="0">
                        <a:solidFill>
                          <a:srgbClr val="FF0000"/>
                        </a:solidFill>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 </a:t>
                      </a:r>
                      <a:endParaRPr lang="en-US" sz="800" dirty="0">
                        <a:solidFill>
                          <a:srgbClr val="FF0000"/>
                        </a:solidFill>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 </a:t>
                      </a:r>
                      <a:endParaRPr lang="en-US" sz="800" dirty="0">
                        <a:solidFill>
                          <a:srgbClr val="FF0000"/>
                        </a:solidFill>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 </a:t>
                      </a:r>
                      <a:endParaRPr lang="en-US" sz="800" dirty="0">
                        <a:solidFill>
                          <a:srgbClr val="FF0000"/>
                        </a:solidFill>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 </a:t>
                      </a:r>
                      <a:endParaRPr lang="en-US" sz="800" dirty="0">
                        <a:solidFill>
                          <a:srgbClr val="FF0000"/>
                        </a:solidFill>
                        <a:effectLst/>
                        <a:latin typeface="Arial" panose="020B0604020202020204" pitchFamily="34" charset="0"/>
                        <a:ea typeface="Times New Roman" panose="02020603050405020304" pitchFamily="18" charset="0"/>
                      </a:endParaRP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Physical</a:t>
                      </a:r>
                      <a:endParaRPr lang="en-US" sz="800" dirty="0">
                        <a:solidFill>
                          <a:srgbClr val="FF0000"/>
                        </a:solidFill>
                        <a:effectLst/>
                        <a:latin typeface="Arial" panose="020B0604020202020204" pitchFamily="34" charset="0"/>
                        <a:ea typeface="Times New Roman" panose="02020603050405020304" pitchFamily="18" charset="0"/>
                      </a:endParaRP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Foreign matter such as dust, glass, metal</a:t>
                      </a:r>
                      <a:endParaRPr lang="en-US" sz="800" dirty="0">
                        <a:solidFill>
                          <a:srgbClr val="FF0000"/>
                        </a:solidFill>
                        <a:effectLst/>
                        <a:latin typeface="Arial" panose="020B0604020202020204" pitchFamily="34" charset="0"/>
                        <a:ea typeface="Times New Roman" panose="02020603050405020304" pitchFamily="18" charset="0"/>
                      </a:endParaRP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Bag bursting, spillage due to improper handling</a:t>
                      </a:r>
                      <a:endParaRPr lang="en-US" sz="800" dirty="0">
                        <a:solidFill>
                          <a:srgbClr val="FF0000"/>
                        </a:solidFill>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 </a:t>
                      </a:r>
                      <a:endParaRPr lang="en-US" sz="800" dirty="0">
                        <a:solidFill>
                          <a:srgbClr val="FF0000"/>
                        </a:solidFill>
                        <a:effectLst/>
                        <a:latin typeface="Arial" panose="020B0604020202020204" pitchFamily="34" charset="0"/>
                        <a:ea typeface="Times New Roman" panose="02020603050405020304" pitchFamily="18" charset="0"/>
                      </a:endParaRP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It can lead to dental &amp;GI injuries</a:t>
                      </a:r>
                      <a:endParaRPr lang="en-US" sz="800" dirty="0">
                        <a:solidFill>
                          <a:srgbClr val="FF0000"/>
                        </a:solidFill>
                        <a:effectLst/>
                        <a:latin typeface="Arial" panose="020B0604020202020204" pitchFamily="34" charset="0"/>
                        <a:ea typeface="Times New Roman" panose="02020603050405020304" pitchFamily="18" charset="0"/>
                      </a:endParaRP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Low</a:t>
                      </a:r>
                      <a:endParaRPr lang="en-US" sz="800" dirty="0">
                        <a:solidFill>
                          <a:srgbClr val="FF0000"/>
                        </a:solidFill>
                        <a:effectLst/>
                        <a:latin typeface="Arial" panose="020B0604020202020204" pitchFamily="34" charset="0"/>
                        <a:ea typeface="Times New Roman" panose="02020603050405020304" pitchFamily="18" charset="0"/>
                      </a:endParaRP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Critical</a:t>
                      </a:r>
                      <a:endParaRPr lang="en-US" sz="800" dirty="0">
                        <a:solidFill>
                          <a:srgbClr val="FF0000"/>
                        </a:solidFill>
                        <a:effectLst/>
                        <a:latin typeface="Arial" panose="020B0604020202020204" pitchFamily="34" charset="0"/>
                        <a:ea typeface="Times New Roman" panose="02020603050405020304" pitchFamily="18" charset="0"/>
                      </a:endParaRP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Maintain positive pressure and Proper functioning of AHU class 1 lack clean room environment. Temperature less than 25°C and Humidity less than 50% RH. Plant and personal hygiene. Use of double </a:t>
                      </a:r>
                      <a:r>
                        <a:rPr lang="en-US" sz="800" dirty="0" err="1">
                          <a:solidFill>
                            <a:srgbClr val="FF0000"/>
                          </a:solidFill>
                          <a:effectLst/>
                          <a:highlight>
                            <a:srgbClr val="FFFF00"/>
                          </a:highlight>
                          <a:latin typeface="Arial" panose="020B0604020202020204" pitchFamily="34" charset="0"/>
                          <a:ea typeface="Times New Roman" panose="02020603050405020304" pitchFamily="18" charset="0"/>
                        </a:rPr>
                        <a:t>polyliner</a:t>
                      </a: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 to prevent bursting of bags.  Use of food grade </a:t>
                      </a:r>
                      <a:r>
                        <a:rPr lang="en-US" sz="800" dirty="0" err="1">
                          <a:solidFill>
                            <a:srgbClr val="FF0000"/>
                          </a:solidFill>
                          <a:effectLst/>
                          <a:highlight>
                            <a:srgbClr val="FFFF00"/>
                          </a:highlight>
                          <a:latin typeface="Arial" panose="020B0604020202020204" pitchFamily="34" charset="0"/>
                          <a:ea typeface="Times New Roman" panose="02020603050405020304" pitchFamily="18" charset="0"/>
                        </a:rPr>
                        <a:t>polyliners</a:t>
                      </a:r>
                      <a:endParaRPr lang="en-US" sz="800" dirty="0">
                        <a:solidFill>
                          <a:srgbClr val="FF0000"/>
                        </a:solidFill>
                        <a:effectLst/>
                        <a:latin typeface="Arial" panose="020B0604020202020204" pitchFamily="34" charset="0"/>
                        <a:ea typeface="Times New Roman" panose="02020603050405020304" pitchFamily="18" charset="0"/>
                      </a:endParaRP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yes </a:t>
                      </a:r>
                      <a:endParaRPr lang="en-US" sz="800" dirty="0">
                        <a:solidFill>
                          <a:srgbClr val="FF0000"/>
                        </a:solidFill>
                        <a:effectLst/>
                        <a:latin typeface="Arial" panose="020B0604020202020204" pitchFamily="34" charset="0"/>
                        <a:ea typeface="Times New Roman" panose="02020603050405020304" pitchFamily="18" charset="0"/>
                      </a:endParaRP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85301">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Chemical</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None</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9"/>
                  </a:ext>
                </a:extLst>
              </a:tr>
              <a:tr h="597104">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Biological</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Y&amp;M and pathogens such as </a:t>
                      </a:r>
                      <a:r>
                        <a:rPr lang="en-US" sz="800" dirty="0" err="1">
                          <a:effectLst/>
                          <a:latin typeface="Arial" panose="020B0604020202020204" pitchFamily="34" charset="0"/>
                          <a:ea typeface="Times New Roman" panose="02020603050405020304" pitchFamily="18" charset="0"/>
                        </a:rPr>
                        <a:t>coliform</a:t>
                      </a:r>
                      <a:endParaRPr lang="en-US" sz="800" dirty="0">
                        <a:effectLst/>
                        <a:latin typeface="Arial" panose="020B0604020202020204" pitchFamily="34" charset="0"/>
                        <a:ea typeface="Times New Roman" panose="02020603050405020304" pitchFamily="18" charset="0"/>
                      </a:endParaRP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Due to high RH &amp;  environment biological load</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acute and chronic GI infections</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0"/>
                  </a:ext>
                </a:extLst>
              </a:tr>
              <a:tr h="426503">
                <a:tc rowSpan="3">
                  <a:txBody>
                    <a:bodyPr/>
                    <a:lstStyle/>
                    <a:p>
                      <a:pPr marL="0" marR="0" algn="l">
                        <a:spcBef>
                          <a:spcPts val="0"/>
                        </a:spcBef>
                        <a:spcAft>
                          <a:spcPts val="0"/>
                        </a:spcAft>
                      </a:pPr>
                      <a:r>
                        <a:rPr lang="en-US" sz="800" b="1" dirty="0">
                          <a:effectLst/>
                          <a:latin typeface="Arial" panose="020B0604020202020204" pitchFamily="34" charset="0"/>
                          <a:ea typeface="Times New Roman" panose="02020603050405020304" pitchFamily="18" charset="0"/>
                        </a:rPr>
                        <a:t>12</a:t>
                      </a:r>
                      <a:endParaRPr lang="en-US" sz="800" dirty="0">
                        <a:effectLst/>
                        <a:latin typeface="Arial" panose="020B0604020202020204" pitchFamily="34" charset="0"/>
                        <a:ea typeface="Times New Roman" panose="02020603050405020304" pitchFamily="18" charset="0"/>
                      </a:endParaRP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Re-verification of weight of dispensed material</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Physical</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Foreign matter such as dust, glass, metal</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Bag bursting, spillage due to improper handling</a:t>
                      </a:r>
                    </a:p>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 </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dental &amp;GI injuries</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Maintain positive pressure and Proper functioning of AHU class 1 lack clean room environment. Temperature less than 25°C and Humidity less than 50% RH. Plant and personal hygiene. Use of double </a:t>
                      </a:r>
                      <a:r>
                        <a:rPr lang="en-US" sz="800" dirty="0" err="1">
                          <a:effectLst/>
                          <a:latin typeface="Arial" panose="020B0604020202020204" pitchFamily="34" charset="0"/>
                          <a:ea typeface="Times New Roman" panose="02020603050405020304" pitchFamily="18" charset="0"/>
                        </a:rPr>
                        <a:t>polyliner</a:t>
                      </a:r>
                      <a:r>
                        <a:rPr lang="en-US" sz="800" dirty="0">
                          <a:effectLst/>
                          <a:latin typeface="Arial" panose="020B0604020202020204" pitchFamily="34" charset="0"/>
                          <a:ea typeface="Times New Roman" panose="02020603050405020304" pitchFamily="18" charset="0"/>
                        </a:rPr>
                        <a:t> to prevent bursting of bags.  Use of food grade </a:t>
                      </a:r>
                      <a:r>
                        <a:rPr lang="en-US" sz="800" dirty="0" err="1">
                          <a:effectLst/>
                          <a:latin typeface="Arial" panose="020B0604020202020204" pitchFamily="34" charset="0"/>
                          <a:ea typeface="Times New Roman" panose="02020603050405020304" pitchFamily="18" charset="0"/>
                        </a:rPr>
                        <a:t>polyliners</a:t>
                      </a:r>
                      <a:endParaRPr lang="en-US" sz="800" dirty="0">
                        <a:effectLst/>
                        <a:latin typeface="Arial" panose="020B0604020202020204" pitchFamily="34" charset="0"/>
                        <a:ea typeface="Times New Roman" panose="02020603050405020304" pitchFamily="18" charset="0"/>
                      </a:endParaRPr>
                    </a:p>
                    <a:p>
                      <a:pPr marL="0" marR="0" algn="ctr">
                        <a:spcBef>
                          <a:spcPts val="0"/>
                        </a:spcBef>
                        <a:spcAft>
                          <a:spcPts val="0"/>
                        </a:spcAft>
                      </a:pPr>
                      <a:r>
                        <a:rPr lang="en-US" sz="800" dirty="0">
                          <a:effectLst/>
                          <a:latin typeface="Arial" panose="020B0604020202020204" pitchFamily="34" charset="0"/>
                          <a:ea typeface="Times New Roman" panose="02020603050405020304" pitchFamily="18" charset="0"/>
                        </a:rPr>
                        <a:t> </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 </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426503">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Biological</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Y&amp;M and pathogens such as coliform</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Due to high RH &amp;  environment biological load</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poisoning</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2"/>
                  </a:ext>
                </a:extLst>
              </a:tr>
              <a:tr h="170601">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Chemical</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None</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3"/>
                  </a:ext>
                </a:extLst>
              </a:tr>
            </a:tbl>
          </a:graphicData>
        </a:graphic>
      </p:graphicFrame>
      <p:sp>
        <p:nvSpPr>
          <p:cNvPr id="9" name="TextBox 8"/>
          <p:cNvSpPr txBox="1"/>
          <p:nvPr/>
        </p:nvSpPr>
        <p:spPr>
          <a:xfrm>
            <a:off x="7092280" y="332656"/>
            <a:ext cx="1827076" cy="369332"/>
          </a:xfrm>
          <a:prstGeom prst="rect">
            <a:avLst/>
          </a:prstGeom>
          <a:noFill/>
        </p:spPr>
        <p:txBody>
          <a:bodyPr wrap="square" rtlCol="0">
            <a:spAutoFit/>
          </a:bodyPr>
          <a:lstStyle/>
          <a:p>
            <a:r>
              <a:rPr lang="en-US" dirty="0"/>
              <a:t>Ref. Annexure</a:t>
            </a:r>
          </a:p>
        </p:txBody>
      </p:sp>
      <p:sp>
        <p:nvSpPr>
          <p:cNvPr id="5" name="Slide Number Placeholder 4"/>
          <p:cNvSpPr>
            <a:spLocks noGrp="1"/>
          </p:cNvSpPr>
          <p:nvPr>
            <p:ph type="sldNum" sz="quarter" idx="12"/>
          </p:nvPr>
        </p:nvSpPr>
        <p:spPr/>
        <p:txBody>
          <a:bodyPr/>
          <a:lstStyle/>
          <a:p>
            <a:fld id="{BE2412B8-9ECE-40A4-9402-DF6152856802}" type="slidenum">
              <a:rPr lang="en-IN" smtClean="0"/>
              <a:pPr/>
              <a:t>283</a:t>
            </a:fld>
            <a:endParaRPr lang="en-IN"/>
          </a:p>
        </p:txBody>
      </p:sp>
    </p:spTree>
    <p:extLst>
      <p:ext uri="{BB962C8B-B14F-4D97-AF65-F5344CB8AC3E}">
        <p14:creationId xmlns:p14="http://schemas.microsoft.com/office/powerpoint/2010/main" val="4150273385"/>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01378282"/>
              </p:ext>
            </p:extLst>
          </p:nvPr>
        </p:nvGraphicFramePr>
        <p:xfrm>
          <a:off x="395534" y="1217049"/>
          <a:ext cx="8424938" cy="5186144"/>
        </p:xfrm>
        <a:graphic>
          <a:graphicData uri="http://schemas.openxmlformats.org/drawingml/2006/table">
            <a:tbl>
              <a:tblPr firstRow="1" firstCol="1" lastRow="1" lastCol="1" bandRow="1" bandCol="1"/>
              <a:tblGrid>
                <a:gridCol w="504320">
                  <a:extLst>
                    <a:ext uri="{9D8B030D-6E8A-4147-A177-3AD203B41FA5}">
                      <a16:colId xmlns:a16="http://schemas.microsoft.com/office/drawing/2014/main" val="20000"/>
                    </a:ext>
                  </a:extLst>
                </a:gridCol>
                <a:gridCol w="857344">
                  <a:extLst>
                    <a:ext uri="{9D8B030D-6E8A-4147-A177-3AD203B41FA5}">
                      <a16:colId xmlns:a16="http://schemas.microsoft.com/office/drawing/2014/main" val="20001"/>
                    </a:ext>
                  </a:extLst>
                </a:gridCol>
                <a:gridCol w="706045">
                  <a:extLst>
                    <a:ext uri="{9D8B030D-6E8A-4147-A177-3AD203B41FA5}">
                      <a16:colId xmlns:a16="http://schemas.microsoft.com/office/drawing/2014/main" val="20002"/>
                    </a:ext>
                  </a:extLst>
                </a:gridCol>
                <a:gridCol w="1109504">
                  <a:extLst>
                    <a:ext uri="{9D8B030D-6E8A-4147-A177-3AD203B41FA5}">
                      <a16:colId xmlns:a16="http://schemas.microsoft.com/office/drawing/2014/main" val="20003"/>
                    </a:ext>
                  </a:extLst>
                </a:gridCol>
                <a:gridCol w="1109504">
                  <a:extLst>
                    <a:ext uri="{9D8B030D-6E8A-4147-A177-3AD203B41FA5}">
                      <a16:colId xmlns:a16="http://schemas.microsoft.com/office/drawing/2014/main" val="20004"/>
                    </a:ext>
                  </a:extLst>
                </a:gridCol>
                <a:gridCol w="706045">
                  <a:extLst>
                    <a:ext uri="{9D8B030D-6E8A-4147-A177-3AD203B41FA5}">
                      <a16:colId xmlns:a16="http://schemas.microsoft.com/office/drawing/2014/main" val="20005"/>
                    </a:ext>
                  </a:extLst>
                </a:gridCol>
                <a:gridCol w="544666">
                  <a:extLst>
                    <a:ext uri="{9D8B030D-6E8A-4147-A177-3AD203B41FA5}">
                      <a16:colId xmlns:a16="http://schemas.microsoft.com/office/drawing/2014/main" val="20006"/>
                    </a:ext>
                  </a:extLst>
                </a:gridCol>
                <a:gridCol w="504320">
                  <a:extLst>
                    <a:ext uri="{9D8B030D-6E8A-4147-A177-3AD203B41FA5}">
                      <a16:colId xmlns:a16="http://schemas.microsoft.com/office/drawing/2014/main" val="20007"/>
                    </a:ext>
                  </a:extLst>
                </a:gridCol>
                <a:gridCol w="1811628">
                  <a:extLst>
                    <a:ext uri="{9D8B030D-6E8A-4147-A177-3AD203B41FA5}">
                      <a16:colId xmlns:a16="http://schemas.microsoft.com/office/drawing/2014/main" val="20008"/>
                    </a:ext>
                  </a:extLst>
                </a:gridCol>
                <a:gridCol w="571562">
                  <a:extLst>
                    <a:ext uri="{9D8B030D-6E8A-4147-A177-3AD203B41FA5}">
                      <a16:colId xmlns:a16="http://schemas.microsoft.com/office/drawing/2014/main" val="20009"/>
                    </a:ext>
                  </a:extLst>
                </a:gridCol>
              </a:tblGrid>
              <a:tr h="61450">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Process step No.</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Process step</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800" dirty="0">
                          <a:effectLst/>
                          <a:latin typeface="Arial" panose="020B0604020202020204" pitchFamily="34" charset="0"/>
                          <a:ea typeface="Times New Roman" panose="02020603050405020304" pitchFamily="18" charset="0"/>
                        </a:rPr>
                        <a:t>Hazard</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Why it is an hazard</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(Likelihood of Occurrence)</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Severity</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Preventive Measures</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Is further HACCP study required</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6701">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Type</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Hazard</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Source</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90126">
                <a:tc rowSpan="3">
                  <a:txBody>
                    <a:bodyPr/>
                    <a:lstStyle/>
                    <a:p>
                      <a:pPr marL="0" marR="0" algn="l">
                        <a:spcBef>
                          <a:spcPts val="0"/>
                        </a:spcBef>
                        <a:spcAft>
                          <a:spcPts val="0"/>
                        </a:spcAft>
                      </a:pPr>
                      <a:r>
                        <a:rPr lang="en-US" sz="800" b="1" dirty="0">
                          <a:effectLst/>
                          <a:highlight>
                            <a:srgbClr val="FFFF00"/>
                          </a:highlight>
                          <a:latin typeface="Arial" panose="020B0604020202020204" pitchFamily="34" charset="0"/>
                          <a:ea typeface="Times New Roman" panose="02020603050405020304" pitchFamily="18" charset="0"/>
                        </a:rPr>
                        <a:t>13</a:t>
                      </a:r>
                      <a:endParaRPr lang="en-US" sz="800" dirty="0">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800" b="1" dirty="0">
                          <a:effectLst/>
                          <a:highlight>
                            <a:srgbClr val="FFFF00"/>
                          </a:highlight>
                          <a:latin typeface="Arial" panose="020B0604020202020204" pitchFamily="34" charset="0"/>
                          <a:ea typeface="Times New Roman" panose="02020603050405020304" pitchFamily="18" charset="0"/>
                        </a:rPr>
                        <a:t> </a:t>
                      </a:r>
                      <a:endParaRPr lang="en-US" sz="800" dirty="0">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800" b="1" dirty="0">
                          <a:effectLst/>
                          <a:highlight>
                            <a:srgbClr val="FFFF00"/>
                          </a:highlight>
                          <a:latin typeface="Arial" panose="020B0604020202020204" pitchFamily="34" charset="0"/>
                          <a:ea typeface="Times New Roman" panose="02020603050405020304" pitchFamily="18" charset="0"/>
                        </a:rPr>
                        <a:t> </a:t>
                      </a:r>
                      <a:endParaRPr lang="en-US" sz="800" dirty="0">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800" dirty="0">
                          <a:effectLst/>
                          <a:highlight>
                            <a:srgbClr val="FFFF00"/>
                          </a:highlight>
                          <a:latin typeface="Arial" panose="020B0604020202020204" pitchFamily="34" charset="0"/>
                          <a:ea typeface="Times New Roman" panose="02020603050405020304" pitchFamily="18" charset="0"/>
                        </a:rPr>
                        <a:t> </a:t>
                      </a:r>
                      <a:endParaRPr lang="en-US" sz="800" dirty="0">
                        <a:effectLst/>
                        <a:latin typeface="Arial" panose="020B0604020202020204" pitchFamily="34" charset="0"/>
                        <a:ea typeface="Times New Roman" panose="02020603050405020304" pitchFamily="18" charset="0"/>
                      </a:endParaRP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highlight>
                            <a:srgbClr val="FFFF00"/>
                          </a:highlight>
                          <a:latin typeface="Arial" panose="020B0604020202020204" pitchFamily="34" charset="0"/>
                          <a:ea typeface="Times New Roman" panose="02020603050405020304" pitchFamily="18" charset="0"/>
                        </a:rPr>
                        <a:t>Passing through 20/30# sieve (as per batch manufacturing record) and collection in double </a:t>
                      </a:r>
                      <a:r>
                        <a:rPr lang="en-US" sz="800" dirty="0" err="1">
                          <a:effectLst/>
                          <a:highlight>
                            <a:srgbClr val="FFFF00"/>
                          </a:highlight>
                          <a:latin typeface="Arial" panose="020B0604020202020204" pitchFamily="34" charset="0"/>
                          <a:ea typeface="Times New Roman" panose="02020603050405020304" pitchFamily="18" charset="0"/>
                        </a:rPr>
                        <a:t>polyliner</a:t>
                      </a:r>
                      <a:r>
                        <a:rPr lang="en-US" sz="800" dirty="0">
                          <a:effectLst/>
                          <a:highlight>
                            <a:srgbClr val="FFFF00"/>
                          </a:highlight>
                          <a:latin typeface="Arial" panose="020B0604020202020204" pitchFamily="34" charset="0"/>
                          <a:ea typeface="Times New Roman" panose="02020603050405020304" pitchFamily="18" charset="0"/>
                        </a:rPr>
                        <a:t> </a:t>
                      </a:r>
                      <a:endParaRPr lang="en-US" sz="800" dirty="0">
                        <a:effectLst/>
                        <a:latin typeface="Arial" panose="020B0604020202020204" pitchFamily="34" charset="0"/>
                        <a:ea typeface="Times New Roman" panose="02020603050405020304" pitchFamily="18" charset="0"/>
                      </a:endParaRP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Physical</a:t>
                      </a:r>
                      <a:endParaRPr lang="en-US" sz="800" dirty="0">
                        <a:solidFill>
                          <a:srgbClr val="FF0000"/>
                        </a:solidFill>
                        <a:effectLst/>
                        <a:latin typeface="Arial" panose="020B0604020202020204" pitchFamily="34" charset="0"/>
                        <a:ea typeface="Times New Roman" panose="02020603050405020304" pitchFamily="18" charset="0"/>
                      </a:endParaRP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Foreign matter  metal from sieve</a:t>
                      </a:r>
                      <a:endParaRPr lang="en-US" sz="800" dirty="0">
                        <a:solidFill>
                          <a:srgbClr val="FF0000"/>
                        </a:solidFill>
                        <a:effectLst/>
                        <a:latin typeface="Arial" panose="020B0604020202020204" pitchFamily="34" charset="0"/>
                        <a:ea typeface="Times New Roman" panose="02020603050405020304" pitchFamily="18" charset="0"/>
                      </a:endParaRP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Damaged Sieve mesh </a:t>
                      </a:r>
                      <a:endParaRPr lang="en-US" sz="800" dirty="0">
                        <a:solidFill>
                          <a:srgbClr val="FF0000"/>
                        </a:solidFill>
                        <a:effectLst/>
                        <a:latin typeface="Arial" panose="020B0604020202020204" pitchFamily="34" charset="0"/>
                        <a:ea typeface="Times New Roman" panose="02020603050405020304" pitchFamily="18" charset="0"/>
                      </a:endParaRP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It can lead to dental &amp;GI injuries</a:t>
                      </a:r>
                      <a:endParaRPr lang="en-US" sz="800" dirty="0">
                        <a:solidFill>
                          <a:srgbClr val="FF0000"/>
                        </a:solidFill>
                        <a:effectLst/>
                        <a:latin typeface="Arial" panose="020B0604020202020204" pitchFamily="34" charset="0"/>
                        <a:ea typeface="Times New Roman" panose="02020603050405020304" pitchFamily="18" charset="0"/>
                      </a:endParaRP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Low</a:t>
                      </a:r>
                      <a:endParaRPr lang="en-US" sz="800" dirty="0">
                        <a:solidFill>
                          <a:srgbClr val="FF0000"/>
                        </a:solidFill>
                        <a:effectLst/>
                        <a:latin typeface="Arial" panose="020B0604020202020204" pitchFamily="34" charset="0"/>
                        <a:ea typeface="Times New Roman" panose="02020603050405020304" pitchFamily="18" charset="0"/>
                      </a:endParaRP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Major</a:t>
                      </a:r>
                      <a:endParaRPr lang="en-US" sz="800" dirty="0">
                        <a:solidFill>
                          <a:srgbClr val="FF0000"/>
                        </a:solidFill>
                        <a:effectLst/>
                        <a:latin typeface="Arial" panose="020B0604020202020204" pitchFamily="34" charset="0"/>
                        <a:ea typeface="Times New Roman" panose="02020603050405020304" pitchFamily="18" charset="0"/>
                      </a:endParaRP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Maintain positive pressure and Proper functioning of AHU class 1 lack clean room environment. Temperature less than 25°C and Humidity less than 50% RH. Plant , equipment and personal hygiene. Use of double </a:t>
                      </a:r>
                      <a:r>
                        <a:rPr lang="en-US" sz="800" dirty="0" err="1">
                          <a:solidFill>
                            <a:srgbClr val="FF0000"/>
                          </a:solidFill>
                          <a:effectLst/>
                          <a:highlight>
                            <a:srgbClr val="FFFF00"/>
                          </a:highlight>
                          <a:latin typeface="Arial" panose="020B0604020202020204" pitchFamily="34" charset="0"/>
                          <a:ea typeface="Times New Roman" panose="02020603050405020304" pitchFamily="18" charset="0"/>
                        </a:rPr>
                        <a:t>polyliner</a:t>
                      </a: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 to prevent bursting of bags.  Use of food grade </a:t>
                      </a:r>
                      <a:r>
                        <a:rPr lang="en-US" sz="800" dirty="0" err="1">
                          <a:solidFill>
                            <a:srgbClr val="FF0000"/>
                          </a:solidFill>
                          <a:effectLst/>
                          <a:highlight>
                            <a:srgbClr val="FFFF00"/>
                          </a:highlight>
                          <a:latin typeface="Arial" panose="020B0604020202020204" pitchFamily="34" charset="0"/>
                          <a:ea typeface="Times New Roman" panose="02020603050405020304" pitchFamily="18" charset="0"/>
                        </a:rPr>
                        <a:t>polyliners</a:t>
                      </a: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 Sieve integrity check. Rinse water test after </a:t>
                      </a:r>
                      <a:r>
                        <a:rPr lang="en-US" sz="800" dirty="0">
                          <a:effectLst/>
                          <a:highlight>
                            <a:srgbClr val="FFFF00"/>
                          </a:highlight>
                          <a:latin typeface="Arial" panose="020B0604020202020204" pitchFamily="34" charset="0"/>
                          <a:ea typeface="Times New Roman" panose="02020603050405020304" pitchFamily="18" charset="0"/>
                        </a:rPr>
                        <a:t>cleaning of equipment</a:t>
                      </a:r>
                      <a:endParaRPr lang="en-US" sz="800" dirty="0">
                        <a:effectLst/>
                        <a:latin typeface="Arial" panose="020B0604020202020204" pitchFamily="34" charset="0"/>
                        <a:ea typeface="Times New Roman" panose="02020603050405020304" pitchFamily="18" charset="0"/>
                      </a:endParaRP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highlight>
                            <a:srgbClr val="FFFF00"/>
                          </a:highlight>
                          <a:latin typeface="Arial" panose="020B0604020202020204" pitchFamily="34" charset="0"/>
                          <a:ea typeface="Times New Roman" panose="02020603050405020304" pitchFamily="18" charset="0"/>
                        </a:rPr>
                        <a:t>Yes</a:t>
                      </a:r>
                      <a:endParaRPr lang="en-US" sz="800" dirty="0">
                        <a:effectLst/>
                        <a:latin typeface="Arial" panose="020B0604020202020204" pitchFamily="34" charset="0"/>
                        <a:ea typeface="Times New Roman" panose="02020603050405020304" pitchFamily="18" charset="0"/>
                      </a:endParaRP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2101">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Chemical</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Hazardous chemicals</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Residual cleaning chemicals.</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poisoning</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565639">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Biological</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Y&amp;M and pathogens such as coliform</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High moisture levels during sifting. Unhygienic and unclean equipment</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acute and chronic GI infections</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290126">
                <a:tc rowSpan="3">
                  <a:txBody>
                    <a:bodyPr/>
                    <a:lstStyle/>
                    <a:p>
                      <a:pPr marL="0" marR="0" algn="l">
                        <a:spcBef>
                          <a:spcPts val="0"/>
                        </a:spcBef>
                        <a:spcAft>
                          <a:spcPts val="0"/>
                        </a:spcAft>
                      </a:pPr>
                      <a:r>
                        <a:rPr lang="en-US" sz="800" b="1" dirty="0">
                          <a:effectLst/>
                          <a:latin typeface="Arial" panose="020B0604020202020204" pitchFamily="34" charset="0"/>
                          <a:ea typeface="Times New Roman" panose="02020603050405020304" pitchFamily="18" charset="0"/>
                        </a:rPr>
                        <a:t>14</a:t>
                      </a:r>
                      <a:endParaRPr lang="en-US" sz="800" dirty="0">
                        <a:effectLst/>
                        <a:latin typeface="Arial" panose="020B0604020202020204" pitchFamily="34" charset="0"/>
                        <a:ea typeface="Times New Roman" panose="02020603050405020304" pitchFamily="18" charset="0"/>
                      </a:endParaRP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Manual transfer of sifted bulk material from double </a:t>
                      </a:r>
                      <a:r>
                        <a:rPr lang="en-US" sz="800" dirty="0" err="1">
                          <a:effectLst/>
                          <a:latin typeface="Arial" panose="020B0604020202020204" pitchFamily="34" charset="0"/>
                          <a:ea typeface="Times New Roman" panose="02020603050405020304" pitchFamily="18" charset="0"/>
                        </a:rPr>
                        <a:t>polyliner</a:t>
                      </a:r>
                      <a:r>
                        <a:rPr lang="en-US" sz="800" dirty="0">
                          <a:effectLst/>
                          <a:latin typeface="Arial" panose="020B0604020202020204" pitchFamily="34" charset="0"/>
                          <a:ea typeface="Times New Roman" panose="02020603050405020304" pitchFamily="18" charset="0"/>
                        </a:rPr>
                        <a:t> to R.M.G</a:t>
                      </a:r>
                    </a:p>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 </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Physical</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Foreign matter such as dust, glass, metal</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Un cleaned machine</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dental &amp;GI injuries</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Maintain positive pressure and Proper functioning of AHU class 1 lack clean room environment. Temperature less than 25°C and Humidity less than 50% RH. Plant, equipment and personal hygiene. Use of double </a:t>
                      </a:r>
                      <a:r>
                        <a:rPr lang="en-US" sz="800" dirty="0" err="1">
                          <a:effectLst/>
                          <a:latin typeface="Arial" panose="020B0604020202020204" pitchFamily="34" charset="0"/>
                          <a:ea typeface="Times New Roman" panose="02020603050405020304" pitchFamily="18" charset="0"/>
                        </a:rPr>
                        <a:t>polyliner</a:t>
                      </a:r>
                      <a:r>
                        <a:rPr lang="en-US" sz="800" dirty="0">
                          <a:effectLst/>
                          <a:latin typeface="Arial" panose="020B0604020202020204" pitchFamily="34" charset="0"/>
                          <a:ea typeface="Times New Roman" panose="02020603050405020304" pitchFamily="18" charset="0"/>
                        </a:rPr>
                        <a:t> to prevent bursting of bags.  Use of food grade </a:t>
                      </a:r>
                      <a:r>
                        <a:rPr lang="en-US" sz="800" dirty="0" err="1">
                          <a:effectLst/>
                          <a:latin typeface="Arial" panose="020B0604020202020204" pitchFamily="34" charset="0"/>
                          <a:ea typeface="Times New Roman" panose="02020603050405020304" pitchFamily="18" charset="0"/>
                        </a:rPr>
                        <a:t>polyliners</a:t>
                      </a:r>
                      <a:r>
                        <a:rPr lang="en-US" sz="800" dirty="0">
                          <a:effectLst/>
                          <a:latin typeface="Arial" panose="020B0604020202020204" pitchFamily="34" charset="0"/>
                          <a:ea typeface="Times New Roman" panose="02020603050405020304" pitchFamily="18" charset="0"/>
                        </a:rPr>
                        <a:t>. . Rinse water test after cleaning of equipment</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 </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2101">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Chemical</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Hazardous chemicals</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Residual cleaning chemicals</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poisoning</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348151">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Biological</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Y&amp;M and pathogens such as coliform</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High moisture levels in processing environment. Unhygienic equipment</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GI infections</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290126">
                <a:tc rowSpan="3">
                  <a:txBody>
                    <a:bodyPr/>
                    <a:lstStyle/>
                    <a:p>
                      <a:pPr marL="0" marR="0" algn="l">
                        <a:spcBef>
                          <a:spcPts val="0"/>
                        </a:spcBef>
                        <a:spcAft>
                          <a:spcPts val="0"/>
                        </a:spcAft>
                      </a:pPr>
                      <a:r>
                        <a:rPr lang="en-US" sz="800" b="1" dirty="0">
                          <a:effectLst/>
                          <a:latin typeface="Arial" panose="020B0604020202020204" pitchFamily="34" charset="0"/>
                          <a:ea typeface="Times New Roman" panose="02020603050405020304" pitchFamily="18" charset="0"/>
                        </a:rPr>
                        <a:t>15</a:t>
                      </a:r>
                      <a:endParaRPr lang="en-US" sz="800" dirty="0">
                        <a:effectLst/>
                        <a:latin typeface="Arial" panose="020B0604020202020204" pitchFamily="34" charset="0"/>
                        <a:ea typeface="Times New Roman" panose="02020603050405020304" pitchFamily="18" charset="0"/>
                      </a:endParaRPr>
                    </a:p>
                    <a:p>
                      <a:pPr marL="0" marR="0" algn="l">
                        <a:spcBef>
                          <a:spcPts val="0"/>
                        </a:spcBef>
                        <a:spcAft>
                          <a:spcPts val="0"/>
                        </a:spcAft>
                      </a:pPr>
                      <a:endParaRPr lang="en-US" sz="800" dirty="0">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 </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Shifting of material from R.M.G to F.B.D.</a:t>
                      </a:r>
                    </a:p>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 </a:t>
                      </a:r>
                    </a:p>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 </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Physical</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Foreign matter such as dust, glass, metal</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Un cleaned machine</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dental &amp;GI injuries</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 Equipment and personal hygiene. Rinse water test after cleaning of equipment.</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 </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58025">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Chemical</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9"/>
                  </a:ext>
                </a:extLst>
              </a:tr>
              <a:tr h="431264">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Biological</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Y&amp;M and pathogens such as coliform</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High moisture levels in unloading bowl. Unhygienic equipment</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GI infections</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 </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 </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0"/>
                  </a:ext>
                </a:extLst>
              </a:tr>
              <a:tr h="290126">
                <a:tc rowSpan="3">
                  <a:txBody>
                    <a:bodyPr/>
                    <a:lstStyle/>
                    <a:p>
                      <a:pPr marL="0" marR="0" algn="l">
                        <a:spcBef>
                          <a:spcPts val="0"/>
                        </a:spcBef>
                        <a:spcAft>
                          <a:spcPts val="0"/>
                        </a:spcAft>
                      </a:pPr>
                      <a:r>
                        <a:rPr lang="en-US" sz="800" b="1" dirty="0">
                          <a:effectLst/>
                          <a:highlight>
                            <a:srgbClr val="FFFF00"/>
                          </a:highlight>
                          <a:latin typeface="Arial" panose="020B0604020202020204" pitchFamily="34" charset="0"/>
                          <a:ea typeface="Times New Roman" panose="02020603050405020304" pitchFamily="18" charset="0"/>
                        </a:rPr>
                        <a:t>16</a:t>
                      </a:r>
                      <a:endParaRPr lang="en-US" sz="800" dirty="0">
                        <a:effectLst/>
                        <a:latin typeface="Arial" panose="020B0604020202020204" pitchFamily="34" charset="0"/>
                        <a:ea typeface="Times New Roman" panose="02020603050405020304" pitchFamily="18" charset="0"/>
                      </a:endParaRP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highlight>
                            <a:srgbClr val="FFFF00"/>
                          </a:highlight>
                          <a:latin typeface="Arial" panose="020B0604020202020204" pitchFamily="34" charset="0"/>
                          <a:ea typeface="Times New Roman" panose="02020603050405020304" pitchFamily="18" charset="0"/>
                        </a:rPr>
                        <a:t>Passing through sieve  on sifter (as per batch manufacturing record) and collection in double </a:t>
                      </a:r>
                      <a:r>
                        <a:rPr lang="en-US" sz="800" dirty="0" err="1">
                          <a:effectLst/>
                          <a:highlight>
                            <a:srgbClr val="FFFF00"/>
                          </a:highlight>
                          <a:latin typeface="Arial" panose="020B0604020202020204" pitchFamily="34" charset="0"/>
                          <a:ea typeface="Times New Roman" panose="02020603050405020304" pitchFamily="18" charset="0"/>
                        </a:rPr>
                        <a:t>polyliner</a:t>
                      </a:r>
                      <a:endParaRPr lang="en-US" sz="800" dirty="0">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800" dirty="0">
                          <a:effectLst/>
                          <a:highlight>
                            <a:srgbClr val="FFFF00"/>
                          </a:highlight>
                          <a:latin typeface="Arial" panose="020B0604020202020204" pitchFamily="34" charset="0"/>
                          <a:ea typeface="Times New Roman" panose="02020603050405020304" pitchFamily="18" charset="0"/>
                        </a:rPr>
                        <a:t>record</a:t>
                      </a:r>
                      <a:endParaRPr lang="en-US" sz="800" dirty="0">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800" dirty="0">
                          <a:effectLst/>
                          <a:highlight>
                            <a:srgbClr val="FFFF00"/>
                          </a:highlight>
                          <a:latin typeface="Arial" panose="020B0604020202020204" pitchFamily="34" charset="0"/>
                          <a:ea typeface="Times New Roman" panose="02020603050405020304" pitchFamily="18" charset="0"/>
                        </a:rPr>
                        <a:t> </a:t>
                      </a:r>
                      <a:endParaRPr lang="en-US" sz="800" dirty="0">
                        <a:effectLst/>
                        <a:latin typeface="Arial" panose="020B0604020202020204" pitchFamily="34" charset="0"/>
                        <a:ea typeface="Times New Roman" panose="02020603050405020304" pitchFamily="18" charset="0"/>
                      </a:endParaRP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highlight>
                            <a:srgbClr val="FFFF00"/>
                          </a:highlight>
                          <a:latin typeface="Arial" panose="020B0604020202020204" pitchFamily="34" charset="0"/>
                          <a:ea typeface="Times New Roman" panose="02020603050405020304" pitchFamily="18" charset="0"/>
                        </a:rPr>
                        <a:t>Physical</a:t>
                      </a:r>
                      <a:endParaRPr lang="en-US" sz="800" dirty="0">
                        <a:effectLst/>
                        <a:latin typeface="Arial" panose="020B0604020202020204" pitchFamily="34" charset="0"/>
                        <a:ea typeface="Times New Roman" panose="02020603050405020304" pitchFamily="18" charset="0"/>
                      </a:endParaRP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highlight>
                            <a:srgbClr val="FFFF00"/>
                          </a:highlight>
                          <a:latin typeface="Arial" panose="020B0604020202020204" pitchFamily="34" charset="0"/>
                          <a:ea typeface="Times New Roman" panose="02020603050405020304" pitchFamily="18" charset="0"/>
                        </a:rPr>
                        <a:t>Foreign matter  metal from sieve</a:t>
                      </a:r>
                      <a:endParaRPr lang="en-US" sz="800" dirty="0">
                        <a:effectLst/>
                        <a:latin typeface="Arial" panose="020B0604020202020204" pitchFamily="34" charset="0"/>
                        <a:ea typeface="Times New Roman" panose="02020603050405020304" pitchFamily="18" charset="0"/>
                      </a:endParaRP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highlight>
                            <a:srgbClr val="FFFF00"/>
                          </a:highlight>
                          <a:latin typeface="Arial" panose="020B0604020202020204" pitchFamily="34" charset="0"/>
                          <a:ea typeface="Times New Roman" panose="02020603050405020304" pitchFamily="18" charset="0"/>
                        </a:rPr>
                        <a:t>Damaged Sieve mesh</a:t>
                      </a:r>
                      <a:endParaRPr lang="en-US" sz="800" dirty="0">
                        <a:effectLst/>
                        <a:latin typeface="Arial" panose="020B0604020202020204" pitchFamily="34" charset="0"/>
                        <a:ea typeface="Times New Roman" panose="02020603050405020304" pitchFamily="18" charset="0"/>
                      </a:endParaRP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highlight>
                            <a:srgbClr val="FFFF00"/>
                          </a:highlight>
                          <a:latin typeface="Arial" panose="020B0604020202020204" pitchFamily="34" charset="0"/>
                          <a:ea typeface="Times New Roman" panose="02020603050405020304" pitchFamily="18" charset="0"/>
                        </a:rPr>
                        <a:t>It can lead to dental &amp;GI injuries</a:t>
                      </a:r>
                      <a:endParaRPr lang="en-US" sz="800" dirty="0">
                        <a:effectLst/>
                        <a:latin typeface="Arial" panose="020B0604020202020204" pitchFamily="34" charset="0"/>
                        <a:ea typeface="Times New Roman" panose="02020603050405020304" pitchFamily="18" charset="0"/>
                      </a:endParaRP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highlight>
                            <a:srgbClr val="FFFF00"/>
                          </a:highlight>
                          <a:latin typeface="Arial" panose="020B0604020202020204" pitchFamily="34" charset="0"/>
                          <a:ea typeface="Times New Roman" panose="02020603050405020304" pitchFamily="18" charset="0"/>
                        </a:rPr>
                        <a:t>Low</a:t>
                      </a:r>
                      <a:endParaRPr lang="en-US" sz="800" dirty="0">
                        <a:effectLst/>
                        <a:latin typeface="Arial" panose="020B0604020202020204" pitchFamily="34" charset="0"/>
                        <a:ea typeface="Times New Roman" panose="02020603050405020304" pitchFamily="18" charset="0"/>
                      </a:endParaRP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highlight>
                            <a:srgbClr val="FFFF00"/>
                          </a:highlight>
                          <a:latin typeface="Arial" panose="020B0604020202020204" pitchFamily="34" charset="0"/>
                          <a:ea typeface="Times New Roman" panose="02020603050405020304" pitchFamily="18" charset="0"/>
                        </a:rPr>
                        <a:t>Minor</a:t>
                      </a:r>
                      <a:endParaRPr lang="en-US" sz="800" dirty="0">
                        <a:effectLst/>
                        <a:latin typeface="Arial" panose="020B0604020202020204" pitchFamily="34" charset="0"/>
                        <a:ea typeface="Times New Roman" panose="02020603050405020304" pitchFamily="18" charset="0"/>
                      </a:endParaRP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Maintain positive pressure and Proper functioning of AHU class 1 lack clean room environment. Temperature less than 25°C and Humidity less than 50% RH. Plant and personal hygiene. Use of double </a:t>
                      </a:r>
                      <a:r>
                        <a:rPr lang="en-US" sz="800" dirty="0" err="1">
                          <a:solidFill>
                            <a:srgbClr val="FF0000"/>
                          </a:solidFill>
                          <a:effectLst/>
                          <a:highlight>
                            <a:srgbClr val="FFFF00"/>
                          </a:highlight>
                          <a:latin typeface="Arial" panose="020B0604020202020204" pitchFamily="34" charset="0"/>
                          <a:ea typeface="Times New Roman" panose="02020603050405020304" pitchFamily="18" charset="0"/>
                        </a:rPr>
                        <a:t>polyliner</a:t>
                      </a: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 to prevent bursting of bags.  Use of food grade </a:t>
                      </a:r>
                      <a:r>
                        <a:rPr lang="en-US" sz="800" dirty="0" err="1">
                          <a:solidFill>
                            <a:srgbClr val="FF0000"/>
                          </a:solidFill>
                          <a:effectLst/>
                          <a:highlight>
                            <a:srgbClr val="FFFF00"/>
                          </a:highlight>
                          <a:latin typeface="Arial" panose="020B0604020202020204" pitchFamily="34" charset="0"/>
                          <a:ea typeface="Times New Roman" panose="02020603050405020304" pitchFamily="18" charset="0"/>
                        </a:rPr>
                        <a:t>polyliners</a:t>
                      </a:r>
                      <a:r>
                        <a:rPr lang="en-US" sz="800" dirty="0">
                          <a:solidFill>
                            <a:srgbClr val="FF0000"/>
                          </a:solidFill>
                          <a:effectLst/>
                          <a:highlight>
                            <a:srgbClr val="FFFF00"/>
                          </a:highlight>
                          <a:latin typeface="Arial" panose="020B0604020202020204" pitchFamily="34" charset="0"/>
                          <a:ea typeface="Times New Roman" panose="02020603050405020304" pitchFamily="18" charset="0"/>
                        </a:rPr>
                        <a:t>. Sieve integrity check.. . Rinse water test after cleaning of equipment</a:t>
                      </a:r>
                      <a:endParaRPr lang="en-US" sz="800" dirty="0">
                        <a:solidFill>
                          <a:srgbClr val="FF0000"/>
                        </a:solidFill>
                        <a:effectLst/>
                        <a:latin typeface="Arial" panose="020B0604020202020204" pitchFamily="34" charset="0"/>
                        <a:ea typeface="Times New Roman" panose="02020603050405020304" pitchFamily="18" charset="0"/>
                      </a:endParaRP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highlight>
                            <a:srgbClr val="FFFF00"/>
                          </a:highlight>
                          <a:latin typeface="Arial" panose="020B0604020202020204" pitchFamily="34" charset="0"/>
                          <a:ea typeface="Times New Roman" panose="02020603050405020304" pitchFamily="18" charset="0"/>
                        </a:rPr>
                        <a:t>Yes</a:t>
                      </a:r>
                      <a:endParaRPr lang="en-US" sz="800" dirty="0">
                        <a:effectLst/>
                        <a:latin typeface="Arial" panose="020B0604020202020204" pitchFamily="34" charset="0"/>
                        <a:ea typeface="Times New Roman" panose="02020603050405020304" pitchFamily="18" charset="0"/>
                      </a:endParaRP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406176">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solidFill>
                            <a:srgbClr val="FF0000"/>
                          </a:solidFill>
                          <a:effectLst/>
                          <a:latin typeface="Arial" panose="020B0604020202020204" pitchFamily="34" charset="0"/>
                          <a:ea typeface="Times New Roman" panose="02020603050405020304" pitchFamily="18" charset="0"/>
                        </a:rPr>
                        <a:t>Biological</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FF0000"/>
                          </a:solidFill>
                          <a:effectLst/>
                          <a:latin typeface="Arial" panose="020B0604020202020204" pitchFamily="34" charset="0"/>
                          <a:ea typeface="Times New Roman" panose="02020603050405020304" pitchFamily="18" charset="0"/>
                        </a:rPr>
                        <a:t>Y&amp;M and pathogens such as </a:t>
                      </a:r>
                      <a:r>
                        <a:rPr lang="en-US" sz="800" dirty="0" err="1">
                          <a:solidFill>
                            <a:srgbClr val="FF0000"/>
                          </a:solidFill>
                          <a:effectLst/>
                          <a:latin typeface="Arial" panose="020B0604020202020204" pitchFamily="34" charset="0"/>
                          <a:ea typeface="Times New Roman" panose="02020603050405020304" pitchFamily="18" charset="0"/>
                        </a:rPr>
                        <a:t>coliform</a:t>
                      </a:r>
                      <a:endParaRPr lang="en-US" sz="800" dirty="0">
                        <a:solidFill>
                          <a:srgbClr val="FF0000"/>
                        </a:solidFill>
                        <a:effectLst/>
                        <a:latin typeface="Arial" panose="020B0604020202020204" pitchFamily="34" charset="0"/>
                        <a:ea typeface="Times New Roman" panose="02020603050405020304" pitchFamily="18" charset="0"/>
                      </a:endParaRP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FF0000"/>
                          </a:solidFill>
                          <a:effectLst/>
                          <a:latin typeface="Arial" panose="020B0604020202020204" pitchFamily="34" charset="0"/>
                          <a:ea typeface="Times New Roman" panose="02020603050405020304" pitchFamily="18" charset="0"/>
                        </a:rPr>
                        <a:t>High moisture levels in processing environment. Unhygienic and unclean equipment</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FF0000"/>
                          </a:solidFill>
                          <a:effectLst/>
                          <a:latin typeface="Arial" panose="020B0604020202020204" pitchFamily="34" charset="0"/>
                          <a:ea typeface="Times New Roman" panose="02020603050405020304" pitchFamily="18" charset="0"/>
                        </a:rPr>
                        <a:t>It can lead to poisoning</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FF0000"/>
                          </a:solidFill>
                          <a:effectLst/>
                          <a:latin typeface="Arial" panose="020B0604020202020204" pitchFamily="34" charset="0"/>
                          <a:ea typeface="Times New Roman" panose="02020603050405020304" pitchFamily="18" charset="0"/>
                        </a:rPr>
                        <a:t>Low</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solidFill>
                            <a:srgbClr val="FF0000"/>
                          </a:solidFill>
                          <a:effectLst/>
                          <a:latin typeface="Arial" panose="020B0604020202020204" pitchFamily="34" charset="0"/>
                          <a:ea typeface="Times New Roman" panose="02020603050405020304" pitchFamily="18" charset="0"/>
                        </a:rPr>
                        <a:t>Major</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2"/>
                  </a:ext>
                </a:extLst>
              </a:tr>
              <a:tr h="406176">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Chemical</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Hazardous chemicals</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Residual cleaning chemicals</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acute and chronic GI infections</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3"/>
                  </a:ext>
                </a:extLst>
              </a:tr>
            </a:tbl>
          </a:graphicData>
        </a:graphic>
      </p:graphicFrame>
      <p:sp>
        <p:nvSpPr>
          <p:cNvPr id="3" name="Rectangle 2"/>
          <p:cNvSpPr/>
          <p:nvPr/>
        </p:nvSpPr>
        <p:spPr>
          <a:xfrm>
            <a:off x="224644" y="908720"/>
            <a:ext cx="8694712" cy="276999"/>
          </a:xfrm>
          <a:prstGeom prst="rect">
            <a:avLst/>
          </a:prstGeom>
        </p:spPr>
        <p:txBody>
          <a:bodyPr wrap="square">
            <a:spAutoFit/>
          </a:bodyPr>
          <a:lstStyle/>
          <a:p>
            <a:r>
              <a:rPr lang="en-US" sz="1200" dirty="0"/>
              <a:t>HAZARD IDENTIFICATION SHEET OF :----------------Tablet--------------------------------------------------</a:t>
            </a:r>
          </a:p>
        </p:txBody>
      </p:sp>
      <p:sp>
        <p:nvSpPr>
          <p:cNvPr id="4" name="Slide Number Placeholder 3"/>
          <p:cNvSpPr>
            <a:spLocks noGrp="1"/>
          </p:cNvSpPr>
          <p:nvPr>
            <p:ph type="sldNum" sz="quarter" idx="12"/>
          </p:nvPr>
        </p:nvSpPr>
        <p:spPr/>
        <p:txBody>
          <a:bodyPr/>
          <a:lstStyle/>
          <a:p>
            <a:fld id="{BE2412B8-9ECE-40A4-9402-DF6152856802}" type="slidenum">
              <a:rPr lang="en-IN" smtClean="0"/>
              <a:pPr/>
              <a:t>284</a:t>
            </a:fld>
            <a:endParaRPr lang="en-IN"/>
          </a:p>
        </p:txBody>
      </p:sp>
    </p:spTree>
    <p:extLst>
      <p:ext uri="{BB962C8B-B14F-4D97-AF65-F5344CB8AC3E}">
        <p14:creationId xmlns:p14="http://schemas.microsoft.com/office/powerpoint/2010/main" val="4104626108"/>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2852936"/>
            <a:ext cx="8208912" cy="830997"/>
          </a:xfrm>
          <a:prstGeom prst="rect">
            <a:avLst/>
          </a:prstGeom>
        </p:spPr>
        <p:txBody>
          <a:bodyPr wrap="square">
            <a:spAutoFit/>
          </a:bodyPr>
          <a:lstStyle/>
          <a:p>
            <a:r>
              <a:rPr lang="en-US" sz="1200" dirty="0"/>
              <a:t>Step 2: Apply Decision Tree to process 10, 11, 13, 16 to assesses risks and identify CCPs</a:t>
            </a:r>
          </a:p>
          <a:p>
            <a:r>
              <a:rPr lang="en-US" sz="1200" dirty="0"/>
              <a:t>              Modify the process if required with additional control measures (e.g. Sifting / Screening ) and Identify CCP</a:t>
            </a:r>
          </a:p>
          <a:p>
            <a:endParaRPr lang="en-US" sz="1200" dirty="0"/>
          </a:p>
          <a:p>
            <a:r>
              <a:rPr lang="en-US" sz="1200" dirty="0"/>
              <a:t>Step 3: If identified as CCP , then prepare a HACCP Plan for each of those Processes:</a:t>
            </a:r>
          </a:p>
        </p:txBody>
      </p:sp>
      <p:graphicFrame>
        <p:nvGraphicFramePr>
          <p:cNvPr id="3" name="Table 2"/>
          <p:cNvGraphicFramePr>
            <a:graphicFrameLocks noGrp="1"/>
          </p:cNvGraphicFramePr>
          <p:nvPr>
            <p:extLst>
              <p:ext uri="{D42A27DB-BD31-4B8C-83A1-F6EECF244321}">
                <p14:modId xmlns:p14="http://schemas.microsoft.com/office/powerpoint/2010/main" val="1729586593"/>
              </p:ext>
            </p:extLst>
          </p:nvPr>
        </p:nvGraphicFramePr>
        <p:xfrm>
          <a:off x="470575" y="4218619"/>
          <a:ext cx="8229601" cy="1429082"/>
        </p:xfrm>
        <a:graphic>
          <a:graphicData uri="http://schemas.openxmlformats.org/drawingml/2006/table">
            <a:tbl>
              <a:tblPr firstRow="1" firstCol="1" bandRow="1"/>
              <a:tblGrid>
                <a:gridCol w="1071736">
                  <a:extLst>
                    <a:ext uri="{9D8B030D-6E8A-4147-A177-3AD203B41FA5}">
                      <a16:colId xmlns:a16="http://schemas.microsoft.com/office/drawing/2014/main" val="20000"/>
                    </a:ext>
                  </a:extLst>
                </a:gridCol>
                <a:gridCol w="882933">
                  <a:extLst>
                    <a:ext uri="{9D8B030D-6E8A-4147-A177-3AD203B41FA5}">
                      <a16:colId xmlns:a16="http://schemas.microsoft.com/office/drawing/2014/main" val="20001"/>
                    </a:ext>
                  </a:extLst>
                </a:gridCol>
                <a:gridCol w="721895">
                  <a:extLst>
                    <a:ext uri="{9D8B030D-6E8A-4147-A177-3AD203B41FA5}">
                      <a16:colId xmlns:a16="http://schemas.microsoft.com/office/drawing/2014/main" val="20002"/>
                    </a:ext>
                  </a:extLst>
                </a:gridCol>
                <a:gridCol w="1388259">
                  <a:extLst>
                    <a:ext uri="{9D8B030D-6E8A-4147-A177-3AD203B41FA5}">
                      <a16:colId xmlns:a16="http://schemas.microsoft.com/office/drawing/2014/main" val="20003"/>
                    </a:ext>
                  </a:extLst>
                </a:gridCol>
                <a:gridCol w="1665911">
                  <a:extLst>
                    <a:ext uri="{9D8B030D-6E8A-4147-A177-3AD203B41FA5}">
                      <a16:colId xmlns:a16="http://schemas.microsoft.com/office/drawing/2014/main" val="20004"/>
                    </a:ext>
                  </a:extLst>
                </a:gridCol>
                <a:gridCol w="1332729">
                  <a:extLst>
                    <a:ext uri="{9D8B030D-6E8A-4147-A177-3AD203B41FA5}">
                      <a16:colId xmlns:a16="http://schemas.microsoft.com/office/drawing/2014/main" val="20005"/>
                    </a:ext>
                  </a:extLst>
                </a:gridCol>
                <a:gridCol w="1166138">
                  <a:extLst>
                    <a:ext uri="{9D8B030D-6E8A-4147-A177-3AD203B41FA5}">
                      <a16:colId xmlns:a16="http://schemas.microsoft.com/office/drawing/2014/main" val="20006"/>
                    </a:ext>
                  </a:extLst>
                </a:gridCol>
              </a:tblGrid>
              <a:tr h="648072">
                <a:tc>
                  <a:txBody>
                    <a:bodyPr/>
                    <a:lstStyle/>
                    <a:p>
                      <a:pPr marL="0" marR="0">
                        <a:spcBef>
                          <a:spcPts val="0"/>
                        </a:spcBef>
                        <a:spcAft>
                          <a:spcPts val="0"/>
                        </a:spcAft>
                      </a:pPr>
                      <a:r>
                        <a:rPr lang="en-US" sz="900" b="1" dirty="0">
                          <a:effectLst/>
                          <a:latin typeface="Arial" panose="020B0604020202020204" pitchFamily="34" charset="0"/>
                          <a:ea typeface="Times New Roman" panose="02020603050405020304" pitchFamily="18" charset="0"/>
                        </a:rPr>
                        <a:t>Process Step</a:t>
                      </a:r>
                      <a:endParaRPr lang="en-US" sz="1200" dirty="0">
                        <a:effectLst/>
                        <a:latin typeface="Arial" panose="020B0604020202020204" pitchFamily="34" charset="0"/>
                        <a:ea typeface="Times New Roman" panose="02020603050405020304" pitchFamily="18" charset="0"/>
                      </a:endParaRPr>
                    </a:p>
                    <a:p>
                      <a:pPr marL="0" marR="0">
                        <a:spcBef>
                          <a:spcPts val="0"/>
                        </a:spcBef>
                        <a:spcAft>
                          <a:spcPts val="0"/>
                        </a:spcAft>
                      </a:pPr>
                      <a:r>
                        <a:rPr lang="en-US" sz="900" b="1" dirty="0">
                          <a:effectLst/>
                          <a:latin typeface="Arial" panose="020B0604020202020204" pitchFamily="34" charset="0"/>
                          <a:ea typeface="Times New Roman" panose="02020603050405020304" pitchFamily="18" charset="0"/>
                        </a:rPr>
                        <a:t>CCP  (P2)</a:t>
                      </a:r>
                      <a:endParaRPr lang="en-US" sz="1200" dirty="0">
                        <a:effectLst/>
                        <a:latin typeface="Arial" panose="020B0604020202020204" pitchFamily="34" charset="0"/>
                        <a:ea typeface="Times New Roman" panose="02020603050405020304" pitchFamily="18" charset="0"/>
                      </a:endParaRPr>
                    </a:p>
                  </a:txBody>
                  <a:tcPr marL="66636" marR="66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Hazar</a:t>
                      </a:r>
                      <a:r>
                        <a:rPr lang="en-US" sz="900" b="1" dirty="0">
                          <a:effectLst/>
                          <a:latin typeface="Arial" panose="020B0604020202020204" pitchFamily="34" charset="0"/>
                          <a:ea typeface="Times New Roman" panose="02020603050405020304" pitchFamily="18" charset="0"/>
                        </a:rPr>
                        <a:t>d &amp; Control</a:t>
                      </a:r>
                      <a:r>
                        <a:rPr lang="en-US" sz="900" b="1" baseline="0" dirty="0">
                          <a:effectLst/>
                          <a:latin typeface="Arial" panose="020B0604020202020204" pitchFamily="34" charset="0"/>
                          <a:ea typeface="Times New Roman" panose="02020603050405020304" pitchFamily="18" charset="0"/>
                        </a:rPr>
                        <a:t> Measure</a:t>
                      </a:r>
                      <a:endParaRPr lang="en-US" sz="1200" dirty="0">
                        <a:effectLst/>
                        <a:latin typeface="Arial" panose="020B0604020202020204" pitchFamily="34" charset="0"/>
                        <a:ea typeface="Times New Roman" panose="02020603050405020304" pitchFamily="18" charset="0"/>
                      </a:endParaRPr>
                    </a:p>
                  </a:txBody>
                  <a:tcPr marL="66636" marR="66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b="1" dirty="0">
                          <a:effectLst/>
                          <a:latin typeface="Arial" panose="020B0604020202020204" pitchFamily="34" charset="0"/>
                          <a:ea typeface="Times New Roman" panose="02020603050405020304" pitchFamily="18" charset="0"/>
                        </a:rPr>
                        <a:t>Critical Limit </a:t>
                      </a:r>
                      <a:endParaRPr lang="en-US" sz="1200" dirty="0">
                        <a:effectLst/>
                        <a:latin typeface="Arial" panose="020B0604020202020204" pitchFamily="34" charset="0"/>
                        <a:ea typeface="Times New Roman" panose="02020603050405020304" pitchFamily="18" charset="0"/>
                      </a:endParaRPr>
                    </a:p>
                    <a:p>
                      <a:pPr marL="0" marR="0">
                        <a:spcBef>
                          <a:spcPts val="0"/>
                        </a:spcBef>
                        <a:spcAft>
                          <a:spcPts val="0"/>
                        </a:spcAft>
                      </a:pPr>
                      <a:r>
                        <a:rPr lang="en-US" sz="900" b="1" dirty="0">
                          <a:effectLst/>
                          <a:latin typeface="Arial" panose="020B0604020202020204" pitchFamily="34" charset="0"/>
                          <a:ea typeface="Times New Roman" panose="02020603050405020304" pitchFamily="18" charset="0"/>
                        </a:rPr>
                        <a:t>(P3)</a:t>
                      </a:r>
                      <a:endParaRPr lang="en-US" sz="1200" dirty="0">
                        <a:effectLst/>
                        <a:latin typeface="Arial" panose="020B0604020202020204" pitchFamily="34" charset="0"/>
                        <a:ea typeface="Times New Roman" panose="02020603050405020304" pitchFamily="18" charset="0"/>
                      </a:endParaRPr>
                    </a:p>
                  </a:txBody>
                  <a:tcPr marL="66636" marR="66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b="1" dirty="0">
                          <a:effectLst/>
                          <a:latin typeface="Arial" panose="020B0604020202020204" pitchFamily="34" charset="0"/>
                          <a:ea typeface="Times New Roman" panose="02020603050405020304" pitchFamily="18" charset="0"/>
                        </a:rPr>
                        <a:t>Monitoring (P4)</a:t>
                      </a:r>
                      <a:endParaRPr lang="en-US" sz="1200" dirty="0">
                        <a:effectLst/>
                        <a:latin typeface="Arial" panose="020B0604020202020204" pitchFamily="34" charset="0"/>
                        <a:ea typeface="Times New Roman" panose="02020603050405020304" pitchFamily="18" charset="0"/>
                      </a:endParaRPr>
                    </a:p>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(What, Who, When , Where , How) </a:t>
                      </a:r>
                      <a:endParaRPr lang="en-US" sz="1200" dirty="0">
                        <a:effectLst/>
                        <a:latin typeface="Arial" panose="020B0604020202020204" pitchFamily="34" charset="0"/>
                        <a:ea typeface="Times New Roman" panose="02020603050405020304" pitchFamily="18" charset="0"/>
                      </a:endParaRPr>
                    </a:p>
                  </a:txBody>
                  <a:tcPr marL="66636" marR="66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b="1" dirty="0">
                          <a:effectLst/>
                          <a:latin typeface="Arial" panose="020B0604020202020204" pitchFamily="34" charset="0"/>
                          <a:ea typeface="Times New Roman" panose="02020603050405020304" pitchFamily="18" charset="0"/>
                        </a:rPr>
                        <a:t>Correction &amp; Corrective Action(P5)</a:t>
                      </a:r>
                      <a:endParaRPr lang="en-US" sz="1200" dirty="0">
                        <a:effectLst/>
                        <a:latin typeface="Arial" panose="020B0604020202020204" pitchFamily="34" charset="0"/>
                        <a:ea typeface="Times New Roman" panose="02020603050405020304" pitchFamily="18" charset="0"/>
                      </a:endParaRPr>
                    </a:p>
                  </a:txBody>
                  <a:tcPr marL="66636" marR="66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b="1" dirty="0">
                          <a:effectLst/>
                          <a:latin typeface="Arial" panose="020B0604020202020204" pitchFamily="34" charset="0"/>
                          <a:ea typeface="Times New Roman" panose="02020603050405020304" pitchFamily="18" charset="0"/>
                        </a:rPr>
                        <a:t>Verification (P6)</a:t>
                      </a:r>
                      <a:endParaRPr lang="en-US" sz="1200" dirty="0">
                        <a:effectLst/>
                        <a:latin typeface="Arial" panose="020B0604020202020204" pitchFamily="34" charset="0"/>
                        <a:ea typeface="Times New Roman" panose="02020603050405020304" pitchFamily="18" charset="0"/>
                      </a:endParaRPr>
                    </a:p>
                  </a:txBody>
                  <a:tcPr marL="66636" marR="66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b="1" dirty="0">
                          <a:effectLst/>
                          <a:latin typeface="Arial" panose="020B0604020202020204" pitchFamily="34" charset="0"/>
                          <a:ea typeface="Times New Roman" panose="02020603050405020304" pitchFamily="18" charset="0"/>
                        </a:rPr>
                        <a:t>Records</a:t>
                      </a:r>
                      <a:endParaRPr lang="en-US" sz="1200" dirty="0">
                        <a:effectLst/>
                        <a:latin typeface="Arial" panose="020B0604020202020204" pitchFamily="34" charset="0"/>
                        <a:ea typeface="Times New Roman" panose="02020603050405020304" pitchFamily="18" charset="0"/>
                      </a:endParaRPr>
                    </a:p>
                    <a:p>
                      <a:pPr marL="0" marR="0">
                        <a:spcBef>
                          <a:spcPts val="0"/>
                        </a:spcBef>
                        <a:spcAft>
                          <a:spcPts val="0"/>
                        </a:spcAft>
                      </a:pPr>
                      <a:r>
                        <a:rPr lang="en-US" sz="900" b="1" dirty="0">
                          <a:effectLst/>
                          <a:latin typeface="Arial" panose="020B0604020202020204" pitchFamily="34" charset="0"/>
                          <a:ea typeface="Times New Roman" panose="02020603050405020304" pitchFamily="18" charset="0"/>
                        </a:rPr>
                        <a:t>(P7)</a:t>
                      </a:r>
                      <a:endParaRPr lang="en-US" sz="1200" dirty="0">
                        <a:effectLst/>
                        <a:latin typeface="Arial" panose="020B0604020202020204" pitchFamily="34" charset="0"/>
                        <a:ea typeface="Times New Roman" panose="02020603050405020304" pitchFamily="18" charset="0"/>
                      </a:endParaRPr>
                    </a:p>
                  </a:txBody>
                  <a:tcPr marL="66636" marR="66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81010">
                <a:tc>
                  <a:txBody>
                    <a:bodyPr/>
                    <a:lstStyle/>
                    <a:p>
                      <a:pPr marL="0" marR="0">
                        <a:spcBef>
                          <a:spcPts val="0"/>
                        </a:spcBef>
                        <a:spcAft>
                          <a:spcPts val="0"/>
                        </a:spcAft>
                      </a:pPr>
                      <a:r>
                        <a:rPr lang="en-US" sz="1200" b="1" dirty="0">
                          <a:effectLst/>
                          <a:latin typeface="Arial" panose="020B0604020202020204" pitchFamily="34" charset="0"/>
                          <a:ea typeface="Times New Roman" panose="02020603050405020304" pitchFamily="18" charset="0"/>
                        </a:rPr>
                        <a:t> </a:t>
                      </a:r>
                      <a:endParaRPr lang="en-US" sz="1200" dirty="0">
                        <a:effectLst/>
                        <a:latin typeface="Arial" panose="020B0604020202020204" pitchFamily="34" charset="0"/>
                        <a:ea typeface="Times New Roman" panose="02020603050405020304" pitchFamily="18" charset="0"/>
                      </a:endParaRPr>
                    </a:p>
                  </a:txBody>
                  <a:tcPr marL="66636" marR="66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dirty="0">
                          <a:effectLst/>
                          <a:latin typeface="Arial" panose="020B0604020202020204" pitchFamily="34" charset="0"/>
                          <a:ea typeface="Times New Roman" panose="02020603050405020304" pitchFamily="18" charset="0"/>
                        </a:rPr>
                        <a:t> </a:t>
                      </a:r>
                      <a:endParaRPr lang="en-US" sz="1200" dirty="0">
                        <a:effectLst/>
                        <a:latin typeface="Arial" panose="020B0604020202020204" pitchFamily="34" charset="0"/>
                        <a:ea typeface="Times New Roman" panose="02020603050405020304" pitchFamily="18" charset="0"/>
                      </a:endParaRPr>
                    </a:p>
                  </a:txBody>
                  <a:tcPr marL="66636" marR="66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dirty="0">
                          <a:effectLst/>
                          <a:latin typeface="Arial" panose="020B0604020202020204" pitchFamily="34" charset="0"/>
                          <a:ea typeface="Times New Roman" panose="02020603050405020304" pitchFamily="18" charset="0"/>
                        </a:rPr>
                        <a:t> </a:t>
                      </a:r>
                      <a:endParaRPr lang="en-US" sz="1200" dirty="0">
                        <a:effectLst/>
                        <a:latin typeface="Arial" panose="020B0604020202020204" pitchFamily="34" charset="0"/>
                        <a:ea typeface="Times New Roman" panose="02020603050405020304" pitchFamily="18" charset="0"/>
                      </a:endParaRPr>
                    </a:p>
                  </a:txBody>
                  <a:tcPr marL="66636" marR="66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dirty="0">
                          <a:effectLst/>
                          <a:latin typeface="Arial" panose="020B0604020202020204" pitchFamily="34" charset="0"/>
                          <a:ea typeface="Times New Roman" panose="02020603050405020304" pitchFamily="18" charset="0"/>
                        </a:rPr>
                        <a:t> </a:t>
                      </a:r>
                      <a:endParaRPr lang="en-US" sz="1200" dirty="0">
                        <a:effectLst/>
                        <a:latin typeface="Arial" panose="020B0604020202020204" pitchFamily="34" charset="0"/>
                        <a:ea typeface="Times New Roman" panose="02020603050405020304" pitchFamily="18" charset="0"/>
                      </a:endParaRPr>
                    </a:p>
                  </a:txBody>
                  <a:tcPr marL="66636" marR="66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dirty="0">
                          <a:effectLst/>
                          <a:latin typeface="Arial" panose="020B0604020202020204" pitchFamily="34" charset="0"/>
                          <a:ea typeface="Times New Roman" panose="02020603050405020304" pitchFamily="18" charset="0"/>
                        </a:rPr>
                        <a:t> </a:t>
                      </a:r>
                      <a:endParaRPr lang="en-US" sz="1200" dirty="0">
                        <a:effectLst/>
                        <a:latin typeface="Arial" panose="020B0604020202020204" pitchFamily="34" charset="0"/>
                        <a:ea typeface="Times New Roman" panose="02020603050405020304" pitchFamily="18" charset="0"/>
                      </a:endParaRPr>
                    </a:p>
                  </a:txBody>
                  <a:tcPr marL="66636" marR="66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dirty="0">
                          <a:effectLst/>
                          <a:latin typeface="Arial" panose="020B0604020202020204" pitchFamily="34" charset="0"/>
                          <a:ea typeface="Times New Roman" panose="02020603050405020304" pitchFamily="18" charset="0"/>
                        </a:rPr>
                        <a:t> </a:t>
                      </a:r>
                      <a:endParaRPr lang="en-US" sz="1200" dirty="0">
                        <a:effectLst/>
                        <a:latin typeface="Arial" panose="020B0604020202020204" pitchFamily="34" charset="0"/>
                        <a:ea typeface="Times New Roman" panose="02020603050405020304" pitchFamily="18" charset="0"/>
                      </a:endParaRPr>
                    </a:p>
                  </a:txBody>
                  <a:tcPr marL="66636" marR="66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dirty="0">
                          <a:effectLst/>
                          <a:latin typeface="Arial" panose="020B0604020202020204" pitchFamily="34" charset="0"/>
                          <a:ea typeface="Times New Roman" panose="02020603050405020304" pitchFamily="18" charset="0"/>
                        </a:rPr>
                        <a:t> </a:t>
                      </a:r>
                      <a:endParaRPr lang="en-US" sz="1200" dirty="0">
                        <a:effectLst/>
                        <a:latin typeface="Arial" panose="020B0604020202020204" pitchFamily="34" charset="0"/>
                        <a:ea typeface="Times New Roman" panose="02020603050405020304" pitchFamily="18" charset="0"/>
                      </a:endParaRPr>
                    </a:p>
                  </a:txBody>
                  <a:tcPr marL="66636" marR="666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Oval 3"/>
          <p:cNvSpPr/>
          <p:nvPr/>
        </p:nvSpPr>
        <p:spPr>
          <a:xfrm>
            <a:off x="6948264" y="1361091"/>
            <a:ext cx="1728192" cy="1566392"/>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 </a:t>
            </a:r>
            <a:r>
              <a:rPr lang="en-US" dirty="0"/>
              <a:t> </a:t>
            </a:r>
          </a:p>
          <a:p>
            <a:pPr algn="ctr"/>
            <a:r>
              <a:rPr lang="en-US" dirty="0"/>
              <a:t>Then what is </a:t>
            </a:r>
          </a:p>
          <a:p>
            <a:pPr algn="ctr"/>
            <a:r>
              <a:rPr lang="en-US" dirty="0"/>
              <a:t>P 1</a:t>
            </a:r>
          </a:p>
        </p:txBody>
      </p:sp>
      <p:sp>
        <p:nvSpPr>
          <p:cNvPr id="5" name="Slide Number Placeholder 4"/>
          <p:cNvSpPr>
            <a:spLocks noGrp="1"/>
          </p:cNvSpPr>
          <p:nvPr>
            <p:ph type="sldNum" sz="quarter" idx="12"/>
          </p:nvPr>
        </p:nvSpPr>
        <p:spPr/>
        <p:txBody>
          <a:bodyPr/>
          <a:lstStyle/>
          <a:p>
            <a:fld id="{BE2412B8-9ECE-40A4-9402-DF6152856802}" type="slidenum">
              <a:rPr lang="en-IN" smtClean="0"/>
              <a:pPr/>
              <a:t>285</a:t>
            </a:fld>
            <a:endParaRPr lang="en-IN"/>
          </a:p>
        </p:txBody>
      </p:sp>
    </p:spTree>
    <p:extLst>
      <p:ext uri="{BB962C8B-B14F-4D97-AF65-F5344CB8AC3E}">
        <p14:creationId xmlns:p14="http://schemas.microsoft.com/office/powerpoint/2010/main" val="2231161470"/>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6185" y="899428"/>
            <a:ext cx="2671629" cy="369332"/>
          </a:xfrm>
          <a:prstGeom prst="rect">
            <a:avLst/>
          </a:prstGeom>
          <a:noFill/>
        </p:spPr>
        <p:txBody>
          <a:bodyPr wrap="none" rtlCol="0">
            <a:spAutoFit/>
          </a:bodyPr>
          <a:lstStyle/>
          <a:p>
            <a:r>
              <a:rPr lang="en-US" b="1" dirty="0"/>
              <a:t>HACCP PLAN</a:t>
            </a:r>
            <a:r>
              <a:rPr lang="en-IN" b="1" dirty="0"/>
              <a:t> (CCP)- Tablet</a:t>
            </a:r>
            <a:endParaRPr lang="en-US" b="1" dirty="0"/>
          </a:p>
        </p:txBody>
      </p:sp>
      <p:graphicFrame>
        <p:nvGraphicFramePr>
          <p:cNvPr id="4" name="Table 3"/>
          <p:cNvGraphicFramePr>
            <a:graphicFrameLocks noGrp="1"/>
          </p:cNvGraphicFramePr>
          <p:nvPr>
            <p:extLst>
              <p:ext uri="{D42A27DB-BD31-4B8C-83A1-F6EECF244321}">
                <p14:modId xmlns:p14="http://schemas.microsoft.com/office/powerpoint/2010/main" val="2655062013"/>
              </p:ext>
            </p:extLst>
          </p:nvPr>
        </p:nvGraphicFramePr>
        <p:xfrm>
          <a:off x="457198" y="1484784"/>
          <a:ext cx="8229603" cy="4608512"/>
        </p:xfrm>
        <a:graphic>
          <a:graphicData uri="http://schemas.openxmlformats.org/drawingml/2006/table">
            <a:tbl>
              <a:tblPr firstRow="1" firstCol="1" bandRow="1"/>
              <a:tblGrid>
                <a:gridCol w="380615">
                  <a:extLst>
                    <a:ext uri="{9D8B030D-6E8A-4147-A177-3AD203B41FA5}">
                      <a16:colId xmlns:a16="http://schemas.microsoft.com/office/drawing/2014/main" val="20000"/>
                    </a:ext>
                  </a:extLst>
                </a:gridCol>
                <a:gridCol w="810806">
                  <a:extLst>
                    <a:ext uri="{9D8B030D-6E8A-4147-A177-3AD203B41FA5}">
                      <a16:colId xmlns:a16="http://schemas.microsoft.com/office/drawing/2014/main" val="20001"/>
                    </a:ext>
                  </a:extLst>
                </a:gridCol>
                <a:gridCol w="538939">
                  <a:extLst>
                    <a:ext uri="{9D8B030D-6E8A-4147-A177-3AD203B41FA5}">
                      <a16:colId xmlns:a16="http://schemas.microsoft.com/office/drawing/2014/main" val="20002"/>
                    </a:ext>
                  </a:extLst>
                </a:gridCol>
                <a:gridCol w="453646">
                  <a:extLst>
                    <a:ext uri="{9D8B030D-6E8A-4147-A177-3AD203B41FA5}">
                      <a16:colId xmlns:a16="http://schemas.microsoft.com/office/drawing/2014/main" val="20003"/>
                    </a:ext>
                  </a:extLst>
                </a:gridCol>
                <a:gridCol w="680203">
                  <a:extLst>
                    <a:ext uri="{9D8B030D-6E8A-4147-A177-3AD203B41FA5}">
                      <a16:colId xmlns:a16="http://schemas.microsoft.com/office/drawing/2014/main" val="20004"/>
                    </a:ext>
                  </a:extLst>
                </a:gridCol>
                <a:gridCol w="377950">
                  <a:extLst>
                    <a:ext uri="{9D8B030D-6E8A-4147-A177-3AD203B41FA5}">
                      <a16:colId xmlns:a16="http://schemas.microsoft.com/office/drawing/2014/main" val="20005"/>
                    </a:ext>
                  </a:extLst>
                </a:gridCol>
                <a:gridCol w="528810">
                  <a:extLst>
                    <a:ext uri="{9D8B030D-6E8A-4147-A177-3AD203B41FA5}">
                      <a16:colId xmlns:a16="http://schemas.microsoft.com/office/drawing/2014/main" val="20006"/>
                    </a:ext>
                  </a:extLst>
                </a:gridCol>
                <a:gridCol w="528810">
                  <a:extLst>
                    <a:ext uri="{9D8B030D-6E8A-4147-A177-3AD203B41FA5}">
                      <a16:colId xmlns:a16="http://schemas.microsoft.com/office/drawing/2014/main" val="20007"/>
                    </a:ext>
                  </a:extLst>
                </a:gridCol>
                <a:gridCol w="490428">
                  <a:extLst>
                    <a:ext uri="{9D8B030D-6E8A-4147-A177-3AD203B41FA5}">
                      <a16:colId xmlns:a16="http://schemas.microsoft.com/office/drawing/2014/main" val="20008"/>
                    </a:ext>
                  </a:extLst>
                </a:gridCol>
                <a:gridCol w="449915">
                  <a:extLst>
                    <a:ext uri="{9D8B030D-6E8A-4147-A177-3AD203B41FA5}">
                      <a16:colId xmlns:a16="http://schemas.microsoft.com/office/drawing/2014/main" val="20009"/>
                    </a:ext>
                  </a:extLst>
                </a:gridCol>
                <a:gridCol w="674339">
                  <a:extLst>
                    <a:ext uri="{9D8B030D-6E8A-4147-A177-3AD203B41FA5}">
                      <a16:colId xmlns:a16="http://schemas.microsoft.com/office/drawing/2014/main" val="20010"/>
                    </a:ext>
                  </a:extLst>
                </a:gridCol>
                <a:gridCol w="524545">
                  <a:extLst>
                    <a:ext uri="{9D8B030D-6E8A-4147-A177-3AD203B41FA5}">
                      <a16:colId xmlns:a16="http://schemas.microsoft.com/office/drawing/2014/main" val="20011"/>
                    </a:ext>
                  </a:extLst>
                </a:gridCol>
                <a:gridCol w="449915">
                  <a:extLst>
                    <a:ext uri="{9D8B030D-6E8A-4147-A177-3AD203B41FA5}">
                      <a16:colId xmlns:a16="http://schemas.microsoft.com/office/drawing/2014/main" val="20012"/>
                    </a:ext>
                  </a:extLst>
                </a:gridCol>
                <a:gridCol w="433390">
                  <a:extLst>
                    <a:ext uri="{9D8B030D-6E8A-4147-A177-3AD203B41FA5}">
                      <a16:colId xmlns:a16="http://schemas.microsoft.com/office/drawing/2014/main" val="20013"/>
                    </a:ext>
                  </a:extLst>
                </a:gridCol>
                <a:gridCol w="453646">
                  <a:extLst>
                    <a:ext uri="{9D8B030D-6E8A-4147-A177-3AD203B41FA5}">
                      <a16:colId xmlns:a16="http://schemas.microsoft.com/office/drawing/2014/main" val="20014"/>
                    </a:ext>
                  </a:extLst>
                </a:gridCol>
                <a:gridCol w="453646">
                  <a:extLst>
                    <a:ext uri="{9D8B030D-6E8A-4147-A177-3AD203B41FA5}">
                      <a16:colId xmlns:a16="http://schemas.microsoft.com/office/drawing/2014/main" val="20015"/>
                    </a:ext>
                  </a:extLst>
                </a:gridCol>
              </a:tblGrid>
              <a:tr h="236228">
                <a:tc rowSpan="2">
                  <a:txBody>
                    <a:bodyPr/>
                    <a:lstStyle/>
                    <a:p>
                      <a:pPr marL="0" marR="0">
                        <a:spcBef>
                          <a:spcPts val="0"/>
                        </a:spcBef>
                        <a:spcAft>
                          <a:spcPts val="0"/>
                        </a:spcAft>
                      </a:pPr>
                      <a:r>
                        <a:rPr lang="en-US" sz="1000" b="1" dirty="0">
                          <a:effectLst/>
                          <a:latin typeface="Arial" panose="020B0604020202020204" pitchFamily="34" charset="0"/>
                          <a:ea typeface="Times New Roman" panose="02020603050405020304" pitchFamily="18" charset="0"/>
                        </a:rPr>
                        <a:t>CCP No.</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0"/>
                        </a:spcBef>
                        <a:spcAft>
                          <a:spcPts val="0"/>
                        </a:spcAft>
                      </a:pPr>
                      <a:r>
                        <a:rPr lang="en-US" sz="1000" b="1" dirty="0">
                          <a:effectLst/>
                          <a:latin typeface="Arial" panose="020B0604020202020204" pitchFamily="34" charset="0"/>
                          <a:ea typeface="Times New Roman" panose="02020603050405020304" pitchFamily="18" charset="0"/>
                        </a:rPr>
                        <a:t>Process Step</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0"/>
                        </a:spcBef>
                        <a:spcAft>
                          <a:spcPts val="0"/>
                        </a:spcAft>
                      </a:pPr>
                      <a:r>
                        <a:rPr lang="en-US" sz="1000" b="1" dirty="0">
                          <a:effectLst/>
                          <a:latin typeface="Arial" panose="020B0604020202020204" pitchFamily="34" charset="0"/>
                          <a:ea typeface="Times New Roman" panose="02020603050405020304" pitchFamily="18" charset="0"/>
                        </a:rPr>
                        <a:t>Hazard</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0"/>
                        </a:spcBef>
                        <a:spcAft>
                          <a:spcPts val="0"/>
                        </a:spcAft>
                      </a:pPr>
                      <a:r>
                        <a:rPr lang="en-US" sz="1000" b="1" dirty="0">
                          <a:effectLst/>
                          <a:latin typeface="Arial" panose="020B0604020202020204" pitchFamily="34" charset="0"/>
                          <a:ea typeface="Times New Roman" panose="02020603050405020304" pitchFamily="18" charset="0"/>
                        </a:rPr>
                        <a:t>CCP</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0"/>
                        </a:spcBef>
                        <a:spcAft>
                          <a:spcPts val="0"/>
                        </a:spcAft>
                      </a:pPr>
                      <a:r>
                        <a:rPr lang="en-US" sz="1000" b="1" dirty="0">
                          <a:effectLst/>
                          <a:latin typeface="Arial" panose="020B0604020202020204" pitchFamily="34" charset="0"/>
                          <a:ea typeface="Times New Roman" panose="02020603050405020304" pitchFamily="18" charset="0"/>
                        </a:rPr>
                        <a:t>Critical Limit</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marL="0" marR="0" algn="ctr">
                        <a:spcBef>
                          <a:spcPts val="1200"/>
                        </a:spcBef>
                        <a:spcAft>
                          <a:spcPts val="300"/>
                        </a:spcAft>
                      </a:pPr>
                      <a:r>
                        <a:rPr lang="en-US" sz="1000" b="1" dirty="0">
                          <a:effectLst/>
                          <a:latin typeface="Arial" panose="020B0604020202020204" pitchFamily="34" charset="0"/>
                          <a:cs typeface="Arial" panose="020B0604020202020204" pitchFamily="34" charset="0"/>
                        </a:rPr>
                        <a:t>Monitoring system</a:t>
                      </a: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gn="ctr">
                        <a:spcBef>
                          <a:spcPts val="0"/>
                        </a:spcBef>
                        <a:spcAft>
                          <a:spcPts val="0"/>
                        </a:spcAft>
                        <a:tabLst>
                          <a:tab pos="6172200" algn="l"/>
                          <a:tab pos="6286500" algn="l"/>
                        </a:tabLst>
                      </a:pPr>
                      <a:r>
                        <a:rPr lang="en-US" sz="1000" b="1" dirty="0">
                          <a:effectLst/>
                          <a:latin typeface="Arial" panose="020B0604020202020204" pitchFamily="34" charset="0"/>
                          <a:ea typeface="Times New Roman" panose="02020603050405020304" pitchFamily="18" charset="0"/>
                        </a:rPr>
                        <a:t>Corrective action plan</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1200"/>
                        </a:spcBef>
                        <a:spcAft>
                          <a:spcPts val="300"/>
                        </a:spcAft>
                      </a:pPr>
                      <a:r>
                        <a:rPr lang="en-US" sz="1000" b="1" dirty="0">
                          <a:effectLst/>
                          <a:latin typeface="Arial" panose="020B0604020202020204" pitchFamily="34" charset="0"/>
                          <a:cs typeface="Arial" panose="020B0604020202020204" pitchFamily="34" charset="0"/>
                        </a:rPr>
                        <a:t>Recording format</a:t>
                      </a: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spcBef>
                          <a:spcPts val="1200"/>
                        </a:spcBef>
                        <a:spcAft>
                          <a:spcPts val="300"/>
                        </a:spcAft>
                      </a:pPr>
                      <a:r>
                        <a:rPr lang="en-US" sz="1000" b="1" dirty="0">
                          <a:effectLst/>
                          <a:latin typeface="Arial" panose="020B0604020202020204" pitchFamily="34" charset="0"/>
                          <a:cs typeface="Arial" panose="020B0604020202020204" pitchFamily="34" charset="0"/>
                        </a:rPr>
                        <a:t>Verification system</a:t>
                      </a: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839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000" dirty="0">
                          <a:effectLst/>
                          <a:latin typeface="Arial" panose="020B0604020202020204" pitchFamily="34" charset="0"/>
                          <a:ea typeface="Times New Roman" panose="02020603050405020304" pitchFamily="18" charset="0"/>
                        </a:rPr>
                        <a:t>What</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effectLst/>
                          <a:latin typeface="Arial" panose="020B0604020202020204" pitchFamily="34" charset="0"/>
                          <a:ea typeface="Times New Roman" panose="02020603050405020304" pitchFamily="18" charset="0"/>
                        </a:rPr>
                        <a:t>Where</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effectLst/>
                          <a:latin typeface="Arial" panose="020B0604020202020204" pitchFamily="34" charset="0"/>
                          <a:ea typeface="Times New Roman" panose="02020603050405020304" pitchFamily="18" charset="0"/>
                        </a:rPr>
                        <a:t>How</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effectLst/>
                          <a:latin typeface="Arial" panose="020B0604020202020204" pitchFamily="34" charset="0"/>
                          <a:ea typeface="Times New Roman" panose="02020603050405020304" pitchFamily="18" charset="0"/>
                        </a:rPr>
                        <a:t>When</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effectLst/>
                          <a:latin typeface="Arial" panose="020B0604020202020204" pitchFamily="34" charset="0"/>
                          <a:ea typeface="Times New Roman" panose="02020603050405020304" pitchFamily="18" charset="0"/>
                        </a:rPr>
                        <a:t>Who</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000" dirty="0">
                          <a:effectLst/>
                          <a:latin typeface="Arial" panose="020B0604020202020204" pitchFamily="34" charset="0"/>
                          <a:ea typeface="Times New Roman" panose="02020603050405020304" pitchFamily="18" charset="0"/>
                        </a:rPr>
                        <a:t>What</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effectLst/>
                          <a:latin typeface="Arial" panose="020B0604020202020204" pitchFamily="34" charset="0"/>
                          <a:ea typeface="Times New Roman" panose="02020603050405020304" pitchFamily="18" charset="0"/>
                        </a:rPr>
                        <a:t>How</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effectLst/>
                          <a:latin typeface="Arial" panose="020B0604020202020204" pitchFamily="34" charset="0"/>
                          <a:ea typeface="Times New Roman" panose="02020603050405020304" pitchFamily="18" charset="0"/>
                        </a:rPr>
                        <a:t>When</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dirty="0">
                          <a:effectLst/>
                          <a:latin typeface="Arial" panose="020B0604020202020204" pitchFamily="34" charset="0"/>
                          <a:ea typeface="Times New Roman" panose="02020603050405020304" pitchFamily="18" charset="0"/>
                        </a:rPr>
                        <a:t>Who</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16876">
                <a:tc>
                  <a:txBody>
                    <a:bodyPr/>
                    <a:lstStyle/>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CCP 01</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Sifting of bulk through defined mesh size as per product nature (BMR, MFR &amp; procedures)</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Physical-Foreign matter</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Sieve integrity</a:t>
                      </a:r>
                      <a:endParaRPr lang="en-US" sz="1050" dirty="0">
                        <a:effectLst/>
                        <a:latin typeface="Arial" panose="020B0604020202020204" pitchFamily="34" charset="0"/>
                        <a:ea typeface="Times New Roman" panose="02020603050405020304" pitchFamily="18" charset="0"/>
                      </a:endParaRPr>
                    </a:p>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(final sieving)</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20/16……………………………………….</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Sieve condition</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Pre-sifting </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Visual Inspection</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Pre &amp; post sieving </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Production &amp; QA shift  i/c</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Replace the sieve and re-sift the bulk.</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Product BMR &amp; sieve monitoring record</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Sieve monitoring record</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Review of records</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8115300" algn="l"/>
                          <a:tab pos="8572500" algn="l"/>
                          <a:tab pos="8686800" algn="l"/>
                        </a:tabLst>
                      </a:pPr>
                      <a:r>
                        <a:rPr lang="en-US" sz="900" dirty="0">
                          <a:effectLst/>
                          <a:latin typeface="Arial" panose="020B0604020202020204" pitchFamily="34" charset="0"/>
                          <a:ea typeface="Times New Roman" panose="02020603050405020304" pitchFamily="18" charset="0"/>
                        </a:rPr>
                        <a:t>Twice in a year</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FSMS Team</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19074">
                <a:tc>
                  <a:txBody>
                    <a:bodyPr/>
                    <a:lstStyle/>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CCP-02</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Passing through metal detector</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1714500" algn="l"/>
                        </a:tabLst>
                      </a:pPr>
                      <a:r>
                        <a:rPr lang="en-US" sz="900" dirty="0">
                          <a:effectLst/>
                          <a:latin typeface="Arial" panose="020B0604020202020204" pitchFamily="34" charset="0"/>
                          <a:ea typeface="Times New Roman" panose="02020603050405020304" pitchFamily="18" charset="0"/>
                        </a:rPr>
                        <a:t>Physical Metal pieces   </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Metal Detector</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dirty="0">
                          <a:effectLst/>
                          <a:latin typeface="Arial" panose="020B0604020202020204" pitchFamily="34" charset="0"/>
                          <a:ea typeface="Times New Roman" panose="02020603050405020304" pitchFamily="18" charset="0"/>
                        </a:rPr>
                        <a:t>Line:1 -------------------------</a:t>
                      </a:r>
                      <a:endParaRPr lang="en-US" sz="1050" dirty="0">
                        <a:effectLst/>
                        <a:latin typeface="Arial" panose="020B0604020202020204" pitchFamily="34" charset="0"/>
                        <a:ea typeface="Times New Roman" panose="02020603050405020304" pitchFamily="18" charset="0"/>
                      </a:endParaRPr>
                    </a:p>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FE:---------       N.FE :------ SS :------</a:t>
                      </a:r>
                      <a:r>
                        <a:rPr lang="en-US" sz="900" b="1" dirty="0">
                          <a:effectLst/>
                          <a:latin typeface="Arial" panose="020B0604020202020204" pitchFamily="34" charset="0"/>
                          <a:ea typeface="Times New Roman" panose="02020603050405020304" pitchFamily="18" charset="0"/>
                        </a:rPr>
                        <a:t> </a:t>
                      </a:r>
                      <a:endParaRPr lang="en-US" sz="1050" dirty="0">
                        <a:effectLst/>
                        <a:latin typeface="Arial" panose="020B0604020202020204" pitchFamily="34" charset="0"/>
                        <a:ea typeface="Times New Roman" panose="02020603050405020304" pitchFamily="18" charset="0"/>
                      </a:endParaRPr>
                    </a:p>
                    <a:p>
                      <a:pPr marL="0" marR="0">
                        <a:lnSpc>
                          <a:spcPct val="115000"/>
                        </a:lnSpc>
                        <a:spcBef>
                          <a:spcPts val="0"/>
                        </a:spcBef>
                        <a:spcAft>
                          <a:spcPts val="0"/>
                        </a:spcAft>
                      </a:pPr>
                      <a:r>
                        <a:rPr lang="en-US" sz="900" b="1" dirty="0">
                          <a:effectLst/>
                          <a:latin typeface="Arial" panose="020B0604020202020204" pitchFamily="34" charset="0"/>
                          <a:ea typeface="Times New Roman" panose="02020603050405020304" pitchFamily="18" charset="0"/>
                        </a:rPr>
                        <a:t>Line: 2 </a:t>
                      </a:r>
                      <a:endParaRPr lang="en-US" sz="1050" dirty="0">
                        <a:effectLst/>
                        <a:latin typeface="Arial" panose="020B0604020202020204" pitchFamily="34" charset="0"/>
                        <a:ea typeface="Times New Roman" panose="02020603050405020304" pitchFamily="18" charset="0"/>
                      </a:endParaRPr>
                    </a:p>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FE- 0.8mm,</a:t>
                      </a:r>
                      <a:endParaRPr lang="en-US" sz="1050" dirty="0">
                        <a:effectLst/>
                        <a:latin typeface="Arial" panose="020B0604020202020204" pitchFamily="34" charset="0"/>
                        <a:ea typeface="Times New Roman" panose="02020603050405020304" pitchFamily="18" charset="0"/>
                      </a:endParaRPr>
                    </a:p>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N. FE.-1.0mm </a:t>
                      </a:r>
                      <a:endParaRPr lang="en-US" sz="1050" dirty="0">
                        <a:effectLst/>
                        <a:latin typeface="Arial" panose="020B0604020202020204" pitchFamily="34" charset="0"/>
                        <a:ea typeface="Times New Roman" panose="02020603050405020304" pitchFamily="18" charset="0"/>
                      </a:endParaRPr>
                    </a:p>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SS-1.2mm</a:t>
                      </a:r>
                      <a:endParaRPr lang="en-US" sz="1050" dirty="0">
                        <a:effectLst/>
                        <a:latin typeface="Arial" panose="020B0604020202020204" pitchFamily="34" charset="0"/>
                        <a:ea typeface="Times New Roman" panose="02020603050405020304" pitchFamily="18" charset="0"/>
                      </a:endParaRPr>
                    </a:p>
                    <a:p>
                      <a:pPr marL="0" marR="0">
                        <a:lnSpc>
                          <a:spcPct val="115000"/>
                        </a:lnSpc>
                        <a:spcBef>
                          <a:spcPts val="0"/>
                        </a:spcBef>
                        <a:spcAft>
                          <a:spcPts val="0"/>
                        </a:spcAft>
                      </a:pPr>
                      <a:r>
                        <a:rPr lang="en-US" sz="900" b="1" dirty="0">
                          <a:effectLst/>
                          <a:latin typeface="Arial" panose="020B0604020202020204" pitchFamily="34" charset="0"/>
                          <a:ea typeface="Times New Roman" panose="02020603050405020304" pitchFamily="18" charset="0"/>
                        </a:rPr>
                        <a:t>Line 3:</a:t>
                      </a:r>
                      <a:endParaRPr lang="en-US" sz="1050" dirty="0">
                        <a:effectLst/>
                        <a:latin typeface="Arial" panose="020B0604020202020204" pitchFamily="34" charset="0"/>
                        <a:ea typeface="Times New Roman" panose="02020603050405020304" pitchFamily="18" charset="0"/>
                      </a:endParaRPr>
                    </a:p>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FE:---------       N.FE :------ SS :------</a:t>
                      </a:r>
                      <a:r>
                        <a:rPr lang="en-US" sz="900" b="1" dirty="0">
                          <a:effectLst/>
                          <a:latin typeface="Arial" panose="020B0604020202020204" pitchFamily="34" charset="0"/>
                          <a:ea typeface="Times New Roman" panose="02020603050405020304" pitchFamily="18" charset="0"/>
                        </a:rPr>
                        <a:t> </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MD functioning </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Metal detector</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Use of standard test balls </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Once in a shift </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Production &amp; QA shift  </a:t>
                      </a:r>
                      <a:r>
                        <a:rPr lang="en-US" sz="900" dirty="0" err="1">
                          <a:effectLst/>
                          <a:latin typeface="Arial" panose="020B0604020202020204" pitchFamily="34" charset="0"/>
                          <a:ea typeface="Times New Roman" panose="02020603050405020304" pitchFamily="18" charset="0"/>
                        </a:rPr>
                        <a:t>i/c</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Re-calibrate the metal detector.</a:t>
                      </a:r>
                      <a:endParaRPr lang="en-US" sz="1050" dirty="0">
                        <a:effectLst/>
                        <a:latin typeface="Arial" panose="020B0604020202020204" pitchFamily="34" charset="0"/>
                        <a:ea typeface="Times New Roman" panose="02020603050405020304" pitchFamily="18" charset="0"/>
                      </a:endParaRPr>
                    </a:p>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Re-pass the whole lot from last reading onwards.  </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Product BMR &amp; Metal detector monitoring record. </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Metal detector monitoring record </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Review of records </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Twice in a year</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effectLst/>
                          <a:latin typeface="Arial" panose="020B0604020202020204" pitchFamily="34" charset="0"/>
                          <a:ea typeface="Times New Roman" panose="02020603050405020304" pitchFamily="18" charset="0"/>
                        </a:rPr>
                        <a:t>FSMS Team</a:t>
                      </a:r>
                      <a:endParaRPr lang="en-US" sz="105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Slide Number Placeholder 4"/>
          <p:cNvSpPr>
            <a:spLocks noGrp="1"/>
          </p:cNvSpPr>
          <p:nvPr>
            <p:ph type="sldNum" sz="quarter" idx="12"/>
          </p:nvPr>
        </p:nvSpPr>
        <p:spPr/>
        <p:txBody>
          <a:bodyPr/>
          <a:lstStyle/>
          <a:p>
            <a:fld id="{BE2412B8-9ECE-40A4-9402-DF6152856802}" type="slidenum">
              <a:rPr lang="en-IN" smtClean="0"/>
              <a:pPr/>
              <a:t>286</a:t>
            </a:fld>
            <a:endParaRPr lang="en-IN"/>
          </a:p>
        </p:txBody>
      </p:sp>
    </p:spTree>
    <p:extLst>
      <p:ext uri="{BB962C8B-B14F-4D97-AF65-F5344CB8AC3E}">
        <p14:creationId xmlns:p14="http://schemas.microsoft.com/office/powerpoint/2010/main" val="54066524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53630" y="908720"/>
            <a:ext cx="2836739" cy="369332"/>
          </a:xfrm>
          <a:prstGeom prst="rect">
            <a:avLst/>
          </a:prstGeom>
          <a:noFill/>
        </p:spPr>
        <p:txBody>
          <a:bodyPr wrap="none" rtlCol="0">
            <a:spAutoFit/>
          </a:bodyPr>
          <a:lstStyle/>
          <a:p>
            <a:r>
              <a:rPr lang="en-US" b="1" dirty="0"/>
              <a:t>HACCP PLAN</a:t>
            </a:r>
            <a:r>
              <a:rPr lang="en-IN" b="1" dirty="0"/>
              <a:t> (OPRP)- Tablet</a:t>
            </a:r>
            <a:endParaRPr lang="en-US" b="1" dirty="0"/>
          </a:p>
        </p:txBody>
      </p:sp>
      <p:graphicFrame>
        <p:nvGraphicFramePr>
          <p:cNvPr id="4" name="Table 3"/>
          <p:cNvGraphicFramePr>
            <a:graphicFrameLocks noGrp="1"/>
          </p:cNvGraphicFramePr>
          <p:nvPr>
            <p:extLst>
              <p:ext uri="{D42A27DB-BD31-4B8C-83A1-F6EECF244321}">
                <p14:modId xmlns:p14="http://schemas.microsoft.com/office/powerpoint/2010/main" val="2720535244"/>
              </p:ext>
            </p:extLst>
          </p:nvPr>
        </p:nvGraphicFramePr>
        <p:xfrm>
          <a:off x="457199" y="1457198"/>
          <a:ext cx="8229602" cy="3941826"/>
        </p:xfrm>
        <a:graphic>
          <a:graphicData uri="http://schemas.openxmlformats.org/drawingml/2006/table">
            <a:tbl>
              <a:tblPr firstRow="1" firstCol="1" bandRow="1"/>
              <a:tblGrid>
                <a:gridCol w="513186">
                  <a:extLst>
                    <a:ext uri="{9D8B030D-6E8A-4147-A177-3AD203B41FA5}">
                      <a16:colId xmlns:a16="http://schemas.microsoft.com/office/drawing/2014/main" val="20000"/>
                    </a:ext>
                  </a:extLst>
                </a:gridCol>
                <a:gridCol w="660624">
                  <a:extLst>
                    <a:ext uri="{9D8B030D-6E8A-4147-A177-3AD203B41FA5}">
                      <a16:colId xmlns:a16="http://schemas.microsoft.com/office/drawing/2014/main" val="20001"/>
                    </a:ext>
                  </a:extLst>
                </a:gridCol>
                <a:gridCol w="513186">
                  <a:extLst>
                    <a:ext uri="{9D8B030D-6E8A-4147-A177-3AD203B41FA5}">
                      <a16:colId xmlns:a16="http://schemas.microsoft.com/office/drawing/2014/main" val="20002"/>
                    </a:ext>
                  </a:extLst>
                </a:gridCol>
                <a:gridCol w="440243">
                  <a:extLst>
                    <a:ext uri="{9D8B030D-6E8A-4147-A177-3AD203B41FA5}">
                      <a16:colId xmlns:a16="http://schemas.microsoft.com/office/drawing/2014/main" val="20003"/>
                    </a:ext>
                  </a:extLst>
                </a:gridCol>
                <a:gridCol w="513186">
                  <a:extLst>
                    <a:ext uri="{9D8B030D-6E8A-4147-A177-3AD203B41FA5}">
                      <a16:colId xmlns:a16="http://schemas.microsoft.com/office/drawing/2014/main" val="20004"/>
                    </a:ext>
                  </a:extLst>
                </a:gridCol>
                <a:gridCol w="513186">
                  <a:extLst>
                    <a:ext uri="{9D8B030D-6E8A-4147-A177-3AD203B41FA5}">
                      <a16:colId xmlns:a16="http://schemas.microsoft.com/office/drawing/2014/main" val="20005"/>
                    </a:ext>
                  </a:extLst>
                </a:gridCol>
                <a:gridCol w="513186">
                  <a:extLst>
                    <a:ext uri="{9D8B030D-6E8A-4147-A177-3AD203B41FA5}">
                      <a16:colId xmlns:a16="http://schemas.microsoft.com/office/drawing/2014/main" val="20006"/>
                    </a:ext>
                  </a:extLst>
                </a:gridCol>
                <a:gridCol w="513186">
                  <a:extLst>
                    <a:ext uri="{9D8B030D-6E8A-4147-A177-3AD203B41FA5}">
                      <a16:colId xmlns:a16="http://schemas.microsoft.com/office/drawing/2014/main" val="20007"/>
                    </a:ext>
                  </a:extLst>
                </a:gridCol>
                <a:gridCol w="586647">
                  <a:extLst>
                    <a:ext uri="{9D8B030D-6E8A-4147-A177-3AD203B41FA5}">
                      <a16:colId xmlns:a16="http://schemas.microsoft.com/office/drawing/2014/main" val="20008"/>
                    </a:ext>
                  </a:extLst>
                </a:gridCol>
                <a:gridCol w="586647">
                  <a:extLst>
                    <a:ext uri="{9D8B030D-6E8A-4147-A177-3AD203B41FA5}">
                      <a16:colId xmlns:a16="http://schemas.microsoft.com/office/drawing/2014/main" val="20009"/>
                    </a:ext>
                  </a:extLst>
                </a:gridCol>
                <a:gridCol w="513704">
                  <a:extLst>
                    <a:ext uri="{9D8B030D-6E8A-4147-A177-3AD203B41FA5}">
                      <a16:colId xmlns:a16="http://schemas.microsoft.com/office/drawing/2014/main" val="20010"/>
                    </a:ext>
                  </a:extLst>
                </a:gridCol>
                <a:gridCol w="513186">
                  <a:extLst>
                    <a:ext uri="{9D8B030D-6E8A-4147-A177-3AD203B41FA5}">
                      <a16:colId xmlns:a16="http://schemas.microsoft.com/office/drawing/2014/main" val="20011"/>
                    </a:ext>
                  </a:extLst>
                </a:gridCol>
                <a:gridCol w="513186">
                  <a:extLst>
                    <a:ext uri="{9D8B030D-6E8A-4147-A177-3AD203B41FA5}">
                      <a16:colId xmlns:a16="http://schemas.microsoft.com/office/drawing/2014/main" val="20012"/>
                    </a:ext>
                  </a:extLst>
                </a:gridCol>
                <a:gridCol w="455763">
                  <a:extLst>
                    <a:ext uri="{9D8B030D-6E8A-4147-A177-3AD203B41FA5}">
                      <a16:colId xmlns:a16="http://schemas.microsoft.com/office/drawing/2014/main" val="20013"/>
                    </a:ext>
                  </a:extLst>
                </a:gridCol>
                <a:gridCol w="440243">
                  <a:extLst>
                    <a:ext uri="{9D8B030D-6E8A-4147-A177-3AD203B41FA5}">
                      <a16:colId xmlns:a16="http://schemas.microsoft.com/office/drawing/2014/main" val="20014"/>
                    </a:ext>
                  </a:extLst>
                </a:gridCol>
                <a:gridCol w="440243">
                  <a:extLst>
                    <a:ext uri="{9D8B030D-6E8A-4147-A177-3AD203B41FA5}">
                      <a16:colId xmlns:a16="http://schemas.microsoft.com/office/drawing/2014/main" val="20015"/>
                    </a:ext>
                  </a:extLst>
                </a:gridCol>
              </a:tblGrid>
              <a:tr h="236228">
                <a:tc rowSpan="2">
                  <a:txBody>
                    <a:bodyPr/>
                    <a:lstStyle/>
                    <a:p>
                      <a:pPr marL="0" marR="0" algn="ctr">
                        <a:spcBef>
                          <a:spcPts val="0"/>
                        </a:spcBef>
                        <a:spcAft>
                          <a:spcPts val="0"/>
                        </a:spcAft>
                      </a:pPr>
                      <a:r>
                        <a:rPr lang="en-US" sz="1100" dirty="0">
                          <a:effectLst/>
                          <a:latin typeface="Arial" panose="020B0604020202020204" pitchFamily="34" charset="0"/>
                          <a:ea typeface="Times New Roman" panose="02020603050405020304" pitchFamily="18" charset="0"/>
                        </a:rPr>
                        <a:t>S. No.</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100" dirty="0">
                          <a:effectLst/>
                          <a:latin typeface="Arial" panose="020B0604020202020204" pitchFamily="34" charset="0"/>
                          <a:ea typeface="Times New Roman" panose="02020603050405020304" pitchFamily="18" charset="0"/>
                        </a:rPr>
                        <a:t>Process step</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100" dirty="0">
                          <a:effectLst/>
                          <a:latin typeface="Arial" panose="020B0604020202020204" pitchFamily="34" charset="0"/>
                          <a:ea typeface="Times New Roman" panose="02020603050405020304" pitchFamily="18" charset="0"/>
                        </a:rPr>
                        <a:t>Hazard</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100" dirty="0">
                          <a:effectLst/>
                          <a:latin typeface="Arial" panose="020B0604020202020204" pitchFamily="34" charset="0"/>
                          <a:ea typeface="Times New Roman" panose="02020603050405020304" pitchFamily="18" charset="0"/>
                        </a:rPr>
                        <a:t>Control point</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100" dirty="0">
                          <a:effectLst/>
                          <a:latin typeface="Arial" panose="020B0604020202020204" pitchFamily="34" charset="0"/>
                          <a:ea typeface="Times New Roman" panose="02020603050405020304" pitchFamily="18" charset="0"/>
                        </a:rPr>
                        <a:t>Critical Limit</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marL="0" marR="0" algn="ctr">
                        <a:spcBef>
                          <a:spcPts val="1200"/>
                        </a:spcBef>
                        <a:spcAft>
                          <a:spcPts val="300"/>
                        </a:spcAft>
                      </a:pPr>
                      <a:r>
                        <a:rPr lang="en-US" sz="1100" b="0" dirty="0">
                          <a:effectLst/>
                          <a:latin typeface="Arial" panose="020B0604020202020204" pitchFamily="34" charset="0"/>
                          <a:cs typeface="Arial" panose="020B0604020202020204" pitchFamily="34" charset="0"/>
                        </a:rPr>
                        <a:t>Monitoring system</a:t>
                      </a:r>
                      <a:endParaRPr lang="en-US" sz="1100" b="1" dirty="0">
                        <a:effectLst/>
                        <a:latin typeface="Arial" panose="020B0604020202020204" pitchFamily="34" charset="0"/>
                        <a:cs typeface="Arial" panose="020B0604020202020204" pitchFamily="34"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gn="ctr">
                        <a:spcBef>
                          <a:spcPts val="0"/>
                        </a:spcBef>
                        <a:spcAft>
                          <a:spcPts val="0"/>
                        </a:spcAft>
                        <a:tabLst>
                          <a:tab pos="6172200" algn="l"/>
                          <a:tab pos="6286500" algn="l"/>
                        </a:tabLst>
                      </a:pPr>
                      <a:r>
                        <a:rPr lang="en-US" sz="1100" dirty="0">
                          <a:effectLst/>
                          <a:latin typeface="Arial" panose="020B0604020202020204" pitchFamily="34" charset="0"/>
                          <a:ea typeface="Times New Roman" panose="02020603050405020304" pitchFamily="18" charset="0"/>
                        </a:rPr>
                        <a:t>Corrective action plan</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1200"/>
                        </a:spcBef>
                        <a:spcAft>
                          <a:spcPts val="300"/>
                        </a:spcAft>
                      </a:pPr>
                      <a:r>
                        <a:rPr lang="en-US" sz="1100" b="0" dirty="0">
                          <a:effectLst/>
                          <a:latin typeface="Arial" panose="020B0604020202020204" pitchFamily="34" charset="0"/>
                          <a:cs typeface="Arial" panose="020B0604020202020204" pitchFamily="34" charset="0"/>
                        </a:rPr>
                        <a:t>Recording Format</a:t>
                      </a:r>
                      <a:endParaRPr lang="en-US" sz="1100" b="1" dirty="0">
                        <a:effectLst/>
                        <a:latin typeface="Arial" panose="020B0604020202020204" pitchFamily="34" charset="0"/>
                        <a:cs typeface="Arial" panose="020B0604020202020204" pitchFamily="34" charset="0"/>
                      </a:endParaRPr>
                    </a:p>
                    <a:p>
                      <a:pPr marL="0" marR="0" algn="ctr">
                        <a:spcBef>
                          <a:spcPts val="1200"/>
                        </a:spcBef>
                        <a:spcAft>
                          <a:spcPts val="300"/>
                        </a:spcAft>
                      </a:pPr>
                      <a:r>
                        <a:rPr lang="en-US" sz="1100" b="0" dirty="0">
                          <a:effectLst/>
                          <a:latin typeface="Arial" panose="020B0604020202020204" pitchFamily="34" charset="0"/>
                          <a:cs typeface="Arial" panose="020B0604020202020204" pitchFamily="34" charset="0"/>
                        </a:rPr>
                        <a:t> </a:t>
                      </a:r>
                      <a:endParaRPr lang="en-US" sz="1100" b="1" dirty="0">
                        <a:effectLst/>
                        <a:latin typeface="Arial" panose="020B0604020202020204" pitchFamily="34" charset="0"/>
                        <a:cs typeface="Arial" panose="020B0604020202020204" pitchFamily="34"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algn="ctr">
                        <a:spcBef>
                          <a:spcPts val="1200"/>
                        </a:spcBef>
                        <a:spcAft>
                          <a:spcPts val="300"/>
                        </a:spcAft>
                      </a:pPr>
                      <a:r>
                        <a:rPr lang="en-US" sz="1100" b="0" dirty="0">
                          <a:effectLst/>
                          <a:latin typeface="Arial" panose="020B0604020202020204" pitchFamily="34" charset="0"/>
                          <a:cs typeface="Arial" panose="020B0604020202020204" pitchFamily="34" charset="0"/>
                        </a:rPr>
                        <a:t>Verification system</a:t>
                      </a:r>
                      <a:endParaRPr lang="en-US" sz="1100" b="1" dirty="0">
                        <a:effectLst/>
                        <a:latin typeface="Arial" panose="020B0604020202020204" pitchFamily="34" charset="0"/>
                        <a:cs typeface="Arial" panose="020B0604020202020204" pitchFamily="34"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436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100" dirty="0">
                          <a:effectLst/>
                          <a:latin typeface="Arial" panose="020B0604020202020204" pitchFamily="34" charset="0"/>
                          <a:ea typeface="Times New Roman" panose="02020603050405020304" pitchFamily="18" charset="0"/>
                        </a:rPr>
                        <a:t>What</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Times New Roman" panose="02020603050405020304" pitchFamily="18" charset="0"/>
                        </a:rPr>
                        <a:t>Where</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Times New Roman" panose="02020603050405020304" pitchFamily="18" charset="0"/>
                        </a:rPr>
                        <a:t>How</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Times New Roman" panose="02020603050405020304" pitchFamily="18" charset="0"/>
                        </a:rPr>
                        <a:t>When</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Times New Roman" panose="02020603050405020304" pitchFamily="18" charset="0"/>
                        </a:rPr>
                        <a:t>Who</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100" dirty="0">
                          <a:effectLst/>
                          <a:latin typeface="Arial" panose="020B0604020202020204" pitchFamily="34" charset="0"/>
                          <a:ea typeface="Times New Roman" panose="02020603050405020304" pitchFamily="18" charset="0"/>
                        </a:rPr>
                        <a:t>What</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Times New Roman" panose="02020603050405020304" pitchFamily="18" charset="0"/>
                        </a:rPr>
                        <a:t>How</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Times New Roman" panose="02020603050405020304" pitchFamily="18" charset="0"/>
                        </a:rPr>
                        <a:t>When</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Times New Roman" panose="02020603050405020304" pitchFamily="18" charset="0"/>
                        </a:rPr>
                        <a:t>Who</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53022">
                <a:tc>
                  <a:txBody>
                    <a:bodyPr/>
                    <a:lstStyle/>
                    <a:p>
                      <a:pPr marL="0" marR="0">
                        <a:lnSpc>
                          <a:spcPct val="115000"/>
                        </a:lnSpc>
                        <a:spcBef>
                          <a:spcPts val="0"/>
                        </a:spcBef>
                        <a:spcAft>
                          <a:spcPts val="0"/>
                        </a:spcAft>
                      </a:pPr>
                      <a:r>
                        <a:rPr lang="en-US" sz="1050" dirty="0">
                          <a:effectLst/>
                          <a:latin typeface="Arial" panose="020B0604020202020204" pitchFamily="34" charset="0"/>
                          <a:ea typeface="Times New Roman" panose="02020603050405020304" pitchFamily="18" charset="0"/>
                        </a:rPr>
                        <a:t>1.</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dirty="0">
                          <a:effectLst/>
                          <a:latin typeface="Arial" panose="020B0604020202020204" pitchFamily="34" charset="0"/>
                          <a:ea typeface="Times New Roman" panose="02020603050405020304" pitchFamily="18" charset="0"/>
                        </a:rPr>
                        <a:t>Shifting of RM through defined sieve (Pre sieving)</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dirty="0">
                          <a:effectLst/>
                          <a:latin typeface="Arial" panose="020B0604020202020204" pitchFamily="34" charset="0"/>
                          <a:ea typeface="Times New Roman" panose="02020603050405020304" pitchFamily="18" charset="0"/>
                        </a:rPr>
                        <a:t>Physical</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dirty="0">
                          <a:effectLst/>
                          <a:latin typeface="Arial" panose="020B0604020202020204" pitchFamily="34" charset="0"/>
                          <a:ea typeface="Times New Roman" panose="02020603050405020304" pitchFamily="18" charset="0"/>
                        </a:rPr>
                        <a:t>OPRP</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dirty="0">
                          <a:effectLst/>
                          <a:latin typeface="Arial" panose="020B0604020202020204" pitchFamily="34" charset="0"/>
                          <a:ea typeface="Times New Roman" panose="02020603050405020304" pitchFamily="18" charset="0"/>
                        </a:rPr>
                        <a:t>Sieve integrity as defined in BMR, MFR &amp;TTD</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dirty="0">
                          <a:effectLst/>
                          <a:latin typeface="Arial" panose="020B0604020202020204" pitchFamily="34" charset="0"/>
                          <a:ea typeface="Times New Roman" panose="02020603050405020304" pitchFamily="18" charset="0"/>
                        </a:rPr>
                        <a:t>Sieve integrity</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dirty="0">
                          <a:effectLst/>
                          <a:latin typeface="Arial" panose="020B0604020202020204" pitchFamily="34" charset="0"/>
                          <a:ea typeface="Times New Roman" panose="02020603050405020304" pitchFamily="18" charset="0"/>
                        </a:rPr>
                        <a:t>Shifter assembly</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dirty="0">
                          <a:effectLst/>
                          <a:latin typeface="Arial" panose="020B0604020202020204" pitchFamily="34" charset="0"/>
                          <a:ea typeface="Times New Roman" panose="02020603050405020304" pitchFamily="18" charset="0"/>
                        </a:rPr>
                        <a:t>Visual Inspection</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dirty="0">
                          <a:effectLst/>
                          <a:latin typeface="Arial" panose="020B0604020202020204" pitchFamily="34" charset="0"/>
                          <a:ea typeface="Times New Roman" panose="02020603050405020304" pitchFamily="18" charset="0"/>
                        </a:rPr>
                        <a:t>Pre &amp; post sieving </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dirty="0">
                          <a:effectLst/>
                          <a:latin typeface="Arial" panose="020B0604020202020204" pitchFamily="34" charset="0"/>
                          <a:ea typeface="Times New Roman" panose="02020603050405020304" pitchFamily="18" charset="0"/>
                        </a:rPr>
                        <a:t>Production &amp; QA shift  i/c</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dirty="0">
                          <a:effectLst/>
                          <a:latin typeface="Arial" panose="020B0604020202020204" pitchFamily="34" charset="0"/>
                          <a:ea typeface="Times New Roman" panose="02020603050405020304" pitchFamily="18" charset="0"/>
                        </a:rPr>
                        <a:t>Replacement of damaged sieve.</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dirty="0">
                          <a:effectLst/>
                          <a:latin typeface="Arial" panose="020B0604020202020204" pitchFamily="34" charset="0"/>
                          <a:ea typeface="Times New Roman" panose="02020603050405020304" pitchFamily="18" charset="0"/>
                        </a:rPr>
                        <a:t>Product BMR</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dirty="0">
                          <a:effectLst/>
                          <a:latin typeface="Arial" panose="020B0604020202020204" pitchFamily="34" charset="0"/>
                          <a:ea typeface="Times New Roman" panose="02020603050405020304" pitchFamily="18" charset="0"/>
                        </a:rPr>
                        <a:t>Sieve Monitoring record</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dirty="0">
                          <a:effectLst/>
                          <a:latin typeface="Arial" panose="020B0604020202020204" pitchFamily="34" charset="0"/>
                          <a:ea typeface="Times New Roman" panose="02020603050405020304" pitchFamily="18" charset="0"/>
                        </a:rPr>
                        <a:t>Review of records</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8115300" algn="l"/>
                          <a:tab pos="8572500" algn="l"/>
                          <a:tab pos="8686800" algn="l"/>
                        </a:tabLst>
                      </a:pPr>
                      <a:r>
                        <a:rPr lang="en-US" sz="1050" dirty="0">
                          <a:effectLst/>
                          <a:latin typeface="Arial" panose="020B0604020202020204" pitchFamily="34" charset="0"/>
                          <a:ea typeface="Times New Roman" panose="02020603050405020304" pitchFamily="18" charset="0"/>
                        </a:rPr>
                        <a:t>Once in six month</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dirty="0">
                          <a:effectLst/>
                          <a:latin typeface="Arial" panose="020B0604020202020204" pitchFamily="34" charset="0"/>
                          <a:ea typeface="Times New Roman" panose="02020603050405020304" pitchFamily="18" charset="0"/>
                        </a:rPr>
                        <a:t>FSMS Team</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10327">
                <a:tc>
                  <a:txBody>
                    <a:bodyPr/>
                    <a:lstStyle/>
                    <a:p>
                      <a:pPr marL="0" marR="0">
                        <a:lnSpc>
                          <a:spcPct val="115000"/>
                        </a:lnSpc>
                        <a:spcBef>
                          <a:spcPts val="0"/>
                        </a:spcBef>
                        <a:spcAft>
                          <a:spcPts val="0"/>
                        </a:spcAft>
                      </a:pPr>
                      <a:r>
                        <a:rPr lang="en-US" sz="1050" dirty="0">
                          <a:effectLst/>
                          <a:latin typeface="Arial" panose="020B0604020202020204" pitchFamily="34" charset="0"/>
                          <a:ea typeface="Times New Roman" panose="02020603050405020304" pitchFamily="18" charset="0"/>
                        </a:rPr>
                        <a:t>2.</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dirty="0">
                          <a:effectLst/>
                          <a:latin typeface="Arial" panose="020B0604020202020204" pitchFamily="34" charset="0"/>
                          <a:ea typeface="Times New Roman" panose="02020603050405020304" pitchFamily="18" charset="0"/>
                        </a:rPr>
                        <a:t>Passing of tin/jar/bottle through UV tunnel.</a:t>
                      </a:r>
                      <a:endParaRPr lang="en-US" sz="1200" dirty="0">
                        <a:effectLst/>
                        <a:latin typeface="Arial" panose="020B0604020202020204" pitchFamily="34" charset="0"/>
                        <a:ea typeface="Times New Roman" panose="02020603050405020304" pitchFamily="18" charset="0"/>
                      </a:endParaRPr>
                    </a:p>
                    <a:p>
                      <a:pPr marL="0" marR="0">
                        <a:lnSpc>
                          <a:spcPct val="115000"/>
                        </a:lnSpc>
                        <a:spcBef>
                          <a:spcPts val="0"/>
                        </a:spcBef>
                        <a:spcAft>
                          <a:spcPts val="0"/>
                        </a:spcAft>
                      </a:pPr>
                      <a:r>
                        <a:rPr lang="en-US" sz="1050" dirty="0">
                          <a:effectLst/>
                          <a:latin typeface="Arial" panose="020B0604020202020204" pitchFamily="34" charset="0"/>
                          <a:ea typeface="Times New Roman" panose="02020603050405020304" pitchFamily="18" charset="0"/>
                        </a:rPr>
                        <a:t> </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1714500" algn="l"/>
                        </a:tabLst>
                      </a:pPr>
                      <a:r>
                        <a:rPr lang="en-US" sz="1050" dirty="0">
                          <a:effectLst/>
                          <a:latin typeface="Arial" panose="020B0604020202020204" pitchFamily="34" charset="0"/>
                          <a:ea typeface="Times New Roman" panose="02020603050405020304" pitchFamily="18" charset="0"/>
                        </a:rPr>
                        <a:t>Microbiological</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dirty="0">
                          <a:effectLst/>
                          <a:latin typeface="Arial" panose="020B0604020202020204" pitchFamily="34" charset="0"/>
                          <a:ea typeface="Times New Roman" panose="02020603050405020304" pitchFamily="18" charset="0"/>
                        </a:rPr>
                        <a:t>OPRP</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dirty="0">
                          <a:effectLst/>
                          <a:latin typeface="Arial" panose="020B0604020202020204" pitchFamily="34" charset="0"/>
                          <a:ea typeface="Times New Roman" panose="02020603050405020304" pitchFamily="18" charset="0"/>
                        </a:rPr>
                        <a:t>Intensity of UV light</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dirty="0">
                          <a:effectLst/>
                          <a:latin typeface="Arial" panose="020B0604020202020204" pitchFamily="34" charset="0"/>
                          <a:ea typeface="Times New Roman" panose="02020603050405020304" pitchFamily="18" charset="0"/>
                        </a:rPr>
                        <a:t>Any breakage or damage in UV lamp</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dirty="0">
                          <a:effectLst/>
                          <a:latin typeface="Arial" panose="020B0604020202020204" pitchFamily="34" charset="0"/>
                          <a:ea typeface="Times New Roman" panose="02020603050405020304" pitchFamily="18" charset="0"/>
                        </a:rPr>
                        <a:t>inspection </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dirty="0">
                          <a:effectLst/>
                          <a:latin typeface="Arial" panose="020B0604020202020204" pitchFamily="34" charset="0"/>
                          <a:ea typeface="Times New Roman" panose="02020603050405020304" pitchFamily="18" charset="0"/>
                        </a:rPr>
                        <a:t>Visual inspection </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dirty="0">
                          <a:effectLst/>
                          <a:latin typeface="Arial" panose="020B0604020202020204" pitchFamily="34" charset="0"/>
                          <a:ea typeface="Times New Roman" panose="02020603050405020304" pitchFamily="18" charset="0"/>
                        </a:rPr>
                        <a:t>Once in a shift</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dirty="0">
                          <a:effectLst/>
                          <a:latin typeface="Arial" panose="020B0604020202020204" pitchFamily="34" charset="0"/>
                          <a:ea typeface="Times New Roman" panose="02020603050405020304" pitchFamily="18" charset="0"/>
                        </a:rPr>
                        <a:t>Production &amp; QA shift  i/c</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dirty="0">
                          <a:effectLst/>
                          <a:latin typeface="Arial" panose="020B0604020202020204" pitchFamily="34" charset="0"/>
                          <a:ea typeface="Times New Roman" panose="02020603050405020304" pitchFamily="18" charset="0"/>
                        </a:rPr>
                        <a:t>Replacement of lamp</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dirty="0">
                          <a:effectLst/>
                          <a:latin typeface="Arial" panose="020B0604020202020204" pitchFamily="34" charset="0"/>
                          <a:ea typeface="Times New Roman" panose="02020603050405020304" pitchFamily="18" charset="0"/>
                        </a:rPr>
                        <a:t>Product BMR</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dirty="0">
                          <a:effectLst/>
                          <a:latin typeface="Arial" panose="020B0604020202020204" pitchFamily="34" charset="0"/>
                          <a:ea typeface="Times New Roman" panose="02020603050405020304" pitchFamily="18" charset="0"/>
                        </a:rPr>
                        <a:t>Scrutiny  of records</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dirty="0">
                          <a:effectLst/>
                          <a:latin typeface="Arial" panose="020B0604020202020204" pitchFamily="34" charset="0"/>
                          <a:ea typeface="Times New Roman" panose="02020603050405020304" pitchFamily="18" charset="0"/>
                        </a:rPr>
                        <a:t>Review of records</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8115300" algn="l"/>
                          <a:tab pos="8572500" algn="l"/>
                          <a:tab pos="8686800" algn="l"/>
                        </a:tabLst>
                      </a:pPr>
                      <a:r>
                        <a:rPr lang="en-US" sz="1050" dirty="0">
                          <a:effectLst/>
                          <a:latin typeface="Arial" panose="020B0604020202020204" pitchFamily="34" charset="0"/>
                          <a:ea typeface="Times New Roman" panose="02020603050405020304" pitchFamily="18" charset="0"/>
                        </a:rPr>
                        <a:t>Once in six month</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dirty="0">
                          <a:effectLst/>
                          <a:latin typeface="Arial" panose="020B0604020202020204" pitchFamily="34" charset="0"/>
                          <a:ea typeface="Times New Roman" panose="02020603050405020304" pitchFamily="18" charset="0"/>
                        </a:rPr>
                        <a:t>FSMS Team</a:t>
                      </a:r>
                      <a:endParaRPr lang="en-US" sz="1200" dirty="0">
                        <a:effectLst/>
                        <a:latin typeface="Arial" panose="020B0604020202020204" pitchFamily="34" charset="0"/>
                        <a:ea typeface="Times New Roman" panose="02020603050405020304" pitchFamily="18" charset="0"/>
                      </a:endParaRPr>
                    </a:p>
                  </a:txBody>
                  <a:tcPr marL="59194" marR="59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Slide Number Placeholder 4"/>
          <p:cNvSpPr>
            <a:spLocks noGrp="1"/>
          </p:cNvSpPr>
          <p:nvPr>
            <p:ph type="sldNum" sz="quarter" idx="12"/>
          </p:nvPr>
        </p:nvSpPr>
        <p:spPr/>
        <p:txBody>
          <a:bodyPr/>
          <a:lstStyle/>
          <a:p>
            <a:fld id="{BE2412B8-9ECE-40A4-9402-DF6152856802}" type="slidenum">
              <a:rPr lang="en-IN" smtClean="0"/>
              <a:pPr/>
              <a:t>287</a:t>
            </a:fld>
            <a:endParaRPr lang="en-IN"/>
          </a:p>
        </p:txBody>
      </p:sp>
    </p:spTree>
    <p:extLst>
      <p:ext uri="{BB962C8B-B14F-4D97-AF65-F5344CB8AC3E}">
        <p14:creationId xmlns:p14="http://schemas.microsoft.com/office/powerpoint/2010/main" val="2412522395"/>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708920"/>
            <a:ext cx="8229600" cy="1143000"/>
          </a:xfrm>
        </p:spPr>
        <p:txBody>
          <a:bodyPr>
            <a:normAutofit/>
          </a:bodyPr>
          <a:lstStyle/>
          <a:p>
            <a:r>
              <a:rPr lang="en-US" sz="6000" dirty="0">
                <a:latin typeface="Arial Black" pitchFamily="34" charset="0"/>
              </a:rPr>
              <a:t>Thank You</a:t>
            </a:r>
            <a:endParaRPr lang="en-IN" sz="6000" dirty="0">
              <a:latin typeface="Arial Black" pitchFamily="34" charset="0"/>
            </a:endParaRPr>
          </a:p>
        </p:txBody>
      </p:sp>
      <p:sp>
        <p:nvSpPr>
          <p:cNvPr id="3" name="Slide Number Placeholder 2"/>
          <p:cNvSpPr>
            <a:spLocks noGrp="1"/>
          </p:cNvSpPr>
          <p:nvPr>
            <p:ph type="sldNum" sz="quarter" idx="12"/>
          </p:nvPr>
        </p:nvSpPr>
        <p:spPr/>
        <p:txBody>
          <a:bodyPr/>
          <a:lstStyle/>
          <a:p>
            <a:fld id="{BE2412B8-9ECE-40A4-9402-DF6152856802}" type="slidenum">
              <a:rPr lang="en-IN" smtClean="0"/>
              <a:pPr/>
              <a:t>288</a:t>
            </a:fld>
            <a:endParaRPr lang="en-IN"/>
          </a:p>
        </p:txBody>
      </p:sp>
    </p:spTree>
    <p:extLst>
      <p:ext uri="{BB962C8B-B14F-4D97-AF65-F5344CB8AC3E}">
        <p14:creationId xmlns:p14="http://schemas.microsoft.com/office/powerpoint/2010/main" val="535899039"/>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3114341"/>
            <a:ext cx="7126560" cy="1362075"/>
          </a:xfrm>
        </p:spPr>
        <p:txBody>
          <a:bodyPr>
            <a:normAutofit/>
          </a:bodyPr>
          <a:lstStyle/>
          <a:p>
            <a:r>
              <a:rPr lang="en-US" sz="6000" b="1" dirty="0"/>
              <a:t>Annexure</a:t>
            </a:r>
          </a:p>
        </p:txBody>
      </p:sp>
      <p:sp>
        <p:nvSpPr>
          <p:cNvPr id="3" name="Slide Number Placeholder 2"/>
          <p:cNvSpPr>
            <a:spLocks noGrp="1"/>
          </p:cNvSpPr>
          <p:nvPr>
            <p:ph type="sldNum" sz="quarter" idx="12"/>
          </p:nvPr>
        </p:nvSpPr>
        <p:spPr/>
        <p:txBody>
          <a:bodyPr/>
          <a:lstStyle/>
          <a:p>
            <a:fld id="{BE2412B8-9ECE-40A4-9402-DF6152856802}" type="slidenum">
              <a:rPr lang="en-IN" smtClean="0"/>
              <a:pPr/>
              <a:t>289</a:t>
            </a:fld>
            <a:endParaRPr lang="en-IN"/>
          </a:p>
        </p:txBody>
      </p:sp>
    </p:spTree>
    <p:extLst>
      <p:ext uri="{BB962C8B-B14F-4D97-AF65-F5344CB8AC3E}">
        <p14:creationId xmlns:p14="http://schemas.microsoft.com/office/powerpoint/2010/main" val="2314894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364" y="1346202"/>
            <a:ext cx="8363272" cy="864096"/>
          </a:xfrm>
          <a:noFill/>
          <a:scene3d>
            <a:camera prst="orthographicFront"/>
            <a:lightRig rig="threePt" dir="t"/>
          </a:scene3d>
          <a:sp3d>
            <a:bevelT w="114300" prst="artDeco"/>
          </a:sp3d>
        </p:spPr>
        <p:txBody>
          <a:bodyPr>
            <a:noAutofit/>
          </a:bodyPr>
          <a:lstStyle/>
          <a:p>
            <a:r>
              <a:rPr lang="en-IN" sz="2100" b="1" dirty="0">
                <a:solidFill>
                  <a:srgbClr val="000000"/>
                </a:solidFill>
                <a:effectLst>
                  <a:outerShdw blurRad="38100" dist="38100" dir="2700000" algn="tl">
                    <a:srgbClr val="000000">
                      <a:alpha val="43137"/>
                    </a:srgbClr>
                  </a:outerShdw>
                </a:effectLst>
              </a:rPr>
              <a:t>1.0 Location, Layout &amp; Facilities</a:t>
            </a:r>
            <a:br>
              <a:rPr lang="en-IN" sz="2100" b="1" dirty="0">
                <a:solidFill>
                  <a:srgbClr val="000000"/>
                </a:solidFill>
                <a:effectLst>
                  <a:outerShdw blurRad="38100" dist="38100" dir="2700000" algn="tl">
                    <a:srgbClr val="000000">
                      <a:alpha val="43137"/>
                    </a:srgbClr>
                  </a:outerShdw>
                </a:effectLst>
              </a:rPr>
            </a:br>
            <a:r>
              <a:rPr lang="en-US" sz="2100" b="1" dirty="0"/>
              <a:t>1.3  </a:t>
            </a:r>
            <a:r>
              <a:rPr lang="en-IN" sz="2100" b="1" dirty="0"/>
              <a:t>Equipment  Design  &amp; Installation</a:t>
            </a:r>
            <a:endParaRPr lang="en-IN" sz="2100" dirty="0"/>
          </a:p>
        </p:txBody>
      </p:sp>
      <p:sp>
        <p:nvSpPr>
          <p:cNvPr id="3" name="Content Placeholder 2"/>
          <p:cNvSpPr>
            <a:spLocks noGrp="1"/>
          </p:cNvSpPr>
          <p:nvPr>
            <p:ph idx="1"/>
          </p:nvPr>
        </p:nvSpPr>
        <p:spPr>
          <a:xfrm>
            <a:off x="500962" y="2420888"/>
            <a:ext cx="8142076" cy="3312368"/>
          </a:xfrm>
          <a:ln w="19050">
            <a:solidFill>
              <a:schemeClr val="accent3">
                <a:lumMod val="75000"/>
              </a:schemeClr>
            </a:solidFill>
          </a:ln>
        </p:spPr>
        <p:txBody>
          <a:bodyPr>
            <a:noAutofit/>
          </a:bodyPr>
          <a:lstStyle/>
          <a:p>
            <a:pPr lvl="0" algn="just">
              <a:spcAft>
                <a:spcPts val="600"/>
              </a:spcAft>
            </a:pPr>
            <a:r>
              <a:rPr lang="en-IN" sz="1800" dirty="0">
                <a:latin typeface="Arial" panose="020B0604020202020204" pitchFamily="34" charset="0"/>
                <a:cs typeface="Arial" panose="020B0604020202020204" pitchFamily="34" charset="0"/>
              </a:rPr>
              <a:t>Flexible hoses with smooth internal surface for easy cleaning &amp; sanitary  fittings easy to connect / disconnect hoppers.</a:t>
            </a:r>
          </a:p>
          <a:p>
            <a:pPr algn="just">
              <a:spcAft>
                <a:spcPts val="600"/>
              </a:spcAft>
            </a:pPr>
            <a:r>
              <a:rPr lang="en-IN" sz="1800" dirty="0">
                <a:latin typeface="Arial" panose="020B0604020202020204" pitchFamily="34" charset="0"/>
                <a:cs typeface="Arial" panose="020B0604020202020204" pitchFamily="34" charset="0"/>
              </a:rPr>
              <a:t>Adequate control measures and appropriate facilities for cleaning, disinfecting &amp; sanitizing.</a:t>
            </a:r>
          </a:p>
          <a:p>
            <a:pPr algn="just">
              <a:spcAft>
                <a:spcPts val="600"/>
              </a:spcAft>
            </a:pPr>
            <a:r>
              <a:rPr lang="en-IN" sz="1800" dirty="0">
                <a:latin typeface="Arial" panose="020B0604020202020204" pitchFamily="34" charset="0"/>
                <a:cs typeface="Arial" panose="020B0604020202020204" pitchFamily="34" charset="0"/>
              </a:rPr>
              <a:t>Clean-In-Place (CIP) to be adopted, wherever possible.</a:t>
            </a:r>
          </a:p>
          <a:p>
            <a:pPr algn="just">
              <a:spcAft>
                <a:spcPts val="600"/>
              </a:spcAft>
            </a:pPr>
            <a:r>
              <a:rPr lang="en-IN" sz="1800" dirty="0">
                <a:latin typeface="Arial" panose="020B0604020202020204" pitchFamily="34" charset="0"/>
                <a:cs typeface="Arial" panose="020B0604020202020204" pitchFamily="34" charset="0"/>
              </a:rPr>
              <a:t>Remove Defective equipment</a:t>
            </a:r>
          </a:p>
          <a:p>
            <a:pPr algn="just">
              <a:spcAft>
                <a:spcPts val="600"/>
              </a:spcAft>
            </a:pPr>
            <a:r>
              <a:rPr lang="en-IN" sz="1800" dirty="0">
                <a:latin typeface="Arial" panose="020B0604020202020204" pitchFamily="34" charset="0"/>
                <a:cs typeface="Arial" panose="020B0604020202020204" pitchFamily="34" charset="0"/>
              </a:rPr>
              <a:t>Clear identification with Status if  any equipment  cannot be removed</a:t>
            </a:r>
          </a:p>
        </p:txBody>
      </p:sp>
      <p:sp>
        <p:nvSpPr>
          <p:cNvPr id="4" name="Slide Number Placeholder 1">
            <a:extLst>
              <a:ext uri="{FF2B5EF4-FFF2-40B4-BE49-F238E27FC236}">
                <a16:creationId xmlns:a16="http://schemas.microsoft.com/office/drawing/2014/main" id="{26AF50AD-ECCB-42D1-BDCE-77E3EBFA7231}"/>
              </a:ext>
            </a:extLst>
          </p:cNvPr>
          <p:cNvSpPr>
            <a:spLocks noGrp="1"/>
          </p:cNvSpPr>
          <p:nvPr>
            <p:ph type="sldNum" sz="quarter" idx="12"/>
          </p:nvPr>
        </p:nvSpPr>
        <p:spPr>
          <a:xfrm>
            <a:off x="3203848" y="6421921"/>
            <a:ext cx="2133600" cy="365125"/>
          </a:xfrm>
        </p:spPr>
        <p:txBody>
          <a:bodyPr/>
          <a:lstStyle/>
          <a:p>
            <a:fld id="{9B441236-4707-B342-88D0-23B2CF2BA6BC}" type="slidenum">
              <a:rPr lang="en-US" smtClean="0"/>
              <a:pPr/>
              <a:t>29</a:t>
            </a:fld>
            <a:endParaRPr lang="en-US"/>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28272" y="929610"/>
            <a:ext cx="4287456" cy="369332"/>
          </a:xfrm>
          <a:prstGeom prst="rect">
            <a:avLst/>
          </a:prstGeom>
        </p:spPr>
        <p:txBody>
          <a:bodyPr wrap="none">
            <a:spAutoFit/>
          </a:bodyPr>
          <a:lstStyle/>
          <a:p>
            <a:pPr algn="ctr"/>
            <a:r>
              <a:rPr lang="en-US" b="1" dirty="0"/>
              <a:t>HAZARD IDNETIFICATION SHEET OF TABLET</a:t>
            </a:r>
          </a:p>
        </p:txBody>
      </p:sp>
      <p:graphicFrame>
        <p:nvGraphicFramePr>
          <p:cNvPr id="4" name="Table 3"/>
          <p:cNvGraphicFramePr>
            <a:graphicFrameLocks noGrp="1"/>
          </p:cNvGraphicFramePr>
          <p:nvPr>
            <p:extLst>
              <p:ext uri="{D42A27DB-BD31-4B8C-83A1-F6EECF244321}">
                <p14:modId xmlns:p14="http://schemas.microsoft.com/office/powerpoint/2010/main" val="3641248867"/>
              </p:ext>
            </p:extLst>
          </p:nvPr>
        </p:nvGraphicFramePr>
        <p:xfrm>
          <a:off x="359533" y="1639089"/>
          <a:ext cx="8424934" cy="4742239"/>
        </p:xfrm>
        <a:graphic>
          <a:graphicData uri="http://schemas.openxmlformats.org/drawingml/2006/table">
            <a:tbl>
              <a:tblPr firstRow="1" firstCol="1" lastRow="1" lastCol="1" bandRow="1" bandCol="1"/>
              <a:tblGrid>
                <a:gridCol w="452341">
                  <a:extLst>
                    <a:ext uri="{9D8B030D-6E8A-4147-A177-3AD203B41FA5}">
                      <a16:colId xmlns:a16="http://schemas.microsoft.com/office/drawing/2014/main" val="20000"/>
                    </a:ext>
                  </a:extLst>
                </a:gridCol>
                <a:gridCol w="878069">
                  <a:extLst>
                    <a:ext uri="{9D8B030D-6E8A-4147-A177-3AD203B41FA5}">
                      <a16:colId xmlns:a16="http://schemas.microsoft.com/office/drawing/2014/main" val="20001"/>
                    </a:ext>
                  </a:extLst>
                </a:gridCol>
                <a:gridCol w="487815">
                  <a:extLst>
                    <a:ext uri="{9D8B030D-6E8A-4147-A177-3AD203B41FA5}">
                      <a16:colId xmlns:a16="http://schemas.microsoft.com/office/drawing/2014/main" val="20002"/>
                    </a:ext>
                  </a:extLst>
                </a:gridCol>
                <a:gridCol w="842593">
                  <a:extLst>
                    <a:ext uri="{9D8B030D-6E8A-4147-A177-3AD203B41FA5}">
                      <a16:colId xmlns:a16="http://schemas.microsoft.com/office/drawing/2014/main" val="20003"/>
                    </a:ext>
                  </a:extLst>
                </a:gridCol>
                <a:gridCol w="1119601">
                  <a:extLst>
                    <a:ext uri="{9D8B030D-6E8A-4147-A177-3AD203B41FA5}">
                      <a16:colId xmlns:a16="http://schemas.microsoft.com/office/drawing/2014/main" val="20004"/>
                    </a:ext>
                  </a:extLst>
                </a:gridCol>
                <a:gridCol w="864096">
                  <a:extLst>
                    <a:ext uri="{9D8B030D-6E8A-4147-A177-3AD203B41FA5}">
                      <a16:colId xmlns:a16="http://schemas.microsoft.com/office/drawing/2014/main" val="20005"/>
                    </a:ext>
                  </a:extLst>
                </a:gridCol>
                <a:gridCol w="648072">
                  <a:extLst>
                    <a:ext uri="{9D8B030D-6E8A-4147-A177-3AD203B41FA5}">
                      <a16:colId xmlns:a16="http://schemas.microsoft.com/office/drawing/2014/main" val="20006"/>
                    </a:ext>
                  </a:extLst>
                </a:gridCol>
                <a:gridCol w="1036709">
                  <a:extLst>
                    <a:ext uri="{9D8B030D-6E8A-4147-A177-3AD203B41FA5}">
                      <a16:colId xmlns:a16="http://schemas.microsoft.com/office/drawing/2014/main" val="20007"/>
                    </a:ext>
                  </a:extLst>
                </a:gridCol>
                <a:gridCol w="1593040">
                  <a:extLst>
                    <a:ext uri="{9D8B030D-6E8A-4147-A177-3AD203B41FA5}">
                      <a16:colId xmlns:a16="http://schemas.microsoft.com/office/drawing/2014/main" val="20008"/>
                    </a:ext>
                  </a:extLst>
                </a:gridCol>
                <a:gridCol w="502598">
                  <a:extLst>
                    <a:ext uri="{9D8B030D-6E8A-4147-A177-3AD203B41FA5}">
                      <a16:colId xmlns:a16="http://schemas.microsoft.com/office/drawing/2014/main" val="20009"/>
                    </a:ext>
                  </a:extLst>
                </a:gridCol>
              </a:tblGrid>
              <a:tr h="70487">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Process step No.</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Process step</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800" dirty="0">
                          <a:effectLst/>
                          <a:latin typeface="Arial" panose="020B0604020202020204" pitchFamily="34" charset="0"/>
                          <a:ea typeface="Times New Roman" panose="02020603050405020304" pitchFamily="18" charset="0"/>
                        </a:rPr>
                        <a:t>Hazard</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Why it is an hazard</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(Likelihood of Occurrence)</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Severity</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Preventive Measures</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Is further HACCP study required</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61979">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Type</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Hazard</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Source</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732141">
                <a:tc rowSpan="3">
                  <a:txBody>
                    <a:bodyPr/>
                    <a:lstStyle/>
                    <a:p>
                      <a:pPr marL="0" marR="0" algn="l">
                        <a:spcBef>
                          <a:spcPts val="0"/>
                        </a:spcBef>
                        <a:spcAft>
                          <a:spcPts val="0"/>
                        </a:spcAft>
                      </a:pPr>
                      <a:r>
                        <a:rPr lang="en-US" sz="800" b="1" dirty="0">
                          <a:effectLst/>
                          <a:latin typeface="Arial" panose="020B0604020202020204" pitchFamily="34" charset="0"/>
                          <a:ea typeface="Times New Roman" panose="02020603050405020304" pitchFamily="18" charset="0"/>
                        </a:rPr>
                        <a:t>1</a:t>
                      </a:r>
                      <a:endParaRPr lang="en-US" sz="800" dirty="0">
                        <a:effectLst/>
                        <a:latin typeface="Arial" panose="020B0604020202020204" pitchFamily="34" charset="0"/>
                        <a:ea typeface="Times New Roman" panose="02020603050405020304" pitchFamily="18" charset="0"/>
                      </a:endParaRP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Receiving of raw materials, ingredients in lorry/truck </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Physical</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Foreign matter such as dust</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Improper vehicle covering during transportation, RM bag bursting. Packing integrity compromised</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dental &amp;GI injuries</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Physical inspection of each consignment &amp; reject if not satisfactory use approved lot only. Vehicle suitability monitoring prior to unloading. </a:t>
                      </a:r>
                      <a:r>
                        <a:rPr lang="en-US" sz="800" dirty="0" err="1">
                          <a:effectLst/>
                          <a:latin typeface="Arial" panose="020B0604020202020204" pitchFamily="34" charset="0"/>
                          <a:ea typeface="Times New Roman" panose="02020603050405020304" pitchFamily="18" charset="0"/>
                        </a:rPr>
                        <a:t>Dedusting</a:t>
                      </a:r>
                      <a:r>
                        <a:rPr lang="en-US" sz="800" dirty="0">
                          <a:effectLst/>
                          <a:latin typeface="Arial" panose="020B0604020202020204" pitchFamily="34" charset="0"/>
                          <a:ea typeface="Times New Roman" panose="02020603050405020304" pitchFamily="18" charset="0"/>
                        </a:rPr>
                        <a:t> of unloaded material. </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65908">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Chemical</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Hazardous chemicals</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Transport vehicle when used for carrying chemicals. Chemical spillage.</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poisoning</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Vehicle suitability monitoring prior to unloading.</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 </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65908">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Biological</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Y&amp;M and pathogens</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Wet/torn bags, High moisture content due to improper covering of vehicle</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acute and chronic GI infections</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Vehicle suitability monitoring prior to unloading. Microbiology of RM/PM on receipt.</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 </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33117">
                <a:tc rowSpan="3">
                  <a:txBody>
                    <a:bodyPr/>
                    <a:lstStyle/>
                    <a:p>
                      <a:pPr marL="0" marR="0" algn="l">
                        <a:spcBef>
                          <a:spcPts val="0"/>
                        </a:spcBef>
                        <a:spcAft>
                          <a:spcPts val="0"/>
                        </a:spcAft>
                      </a:pPr>
                      <a:r>
                        <a:rPr lang="en-US" sz="800" b="1" dirty="0">
                          <a:effectLst/>
                          <a:latin typeface="Arial" panose="020B0604020202020204" pitchFamily="34" charset="0"/>
                          <a:ea typeface="Times New Roman" panose="02020603050405020304" pitchFamily="18" charset="0"/>
                        </a:rPr>
                        <a:t>2</a:t>
                      </a:r>
                      <a:endParaRPr lang="en-US" sz="800" dirty="0">
                        <a:effectLst/>
                        <a:latin typeface="Arial" panose="020B0604020202020204" pitchFamily="34" charset="0"/>
                        <a:ea typeface="Times New Roman" panose="02020603050405020304" pitchFamily="18" charset="0"/>
                      </a:endParaRP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Vehicle suitability inspection prior to un-loading</a:t>
                      </a:r>
                    </a:p>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 </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Physical</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None</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33117">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Chemical</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None</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133117">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Biological</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None</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332791">
                <a:tc rowSpan="3">
                  <a:txBody>
                    <a:bodyPr/>
                    <a:lstStyle/>
                    <a:p>
                      <a:pPr marL="0" marR="0" algn="l">
                        <a:spcBef>
                          <a:spcPts val="0"/>
                        </a:spcBef>
                        <a:spcAft>
                          <a:spcPts val="0"/>
                        </a:spcAft>
                      </a:pPr>
                      <a:r>
                        <a:rPr lang="en-US" sz="800" b="1" dirty="0">
                          <a:effectLst/>
                          <a:latin typeface="Arial" panose="020B0604020202020204" pitchFamily="34" charset="0"/>
                          <a:ea typeface="Times New Roman" panose="02020603050405020304" pitchFamily="18" charset="0"/>
                        </a:rPr>
                        <a:t>3</a:t>
                      </a:r>
                      <a:endParaRPr lang="en-US" sz="800" dirty="0">
                        <a:effectLst/>
                        <a:latin typeface="Arial" panose="020B0604020202020204" pitchFamily="34" charset="0"/>
                        <a:ea typeface="Times New Roman" panose="02020603050405020304" pitchFamily="18" charset="0"/>
                      </a:endParaRP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Manual unloading of material in cage lifts for transfer to designated store</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Physical</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Foreign matter such as dust</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Due to unhygienic and unclean cage lift</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dental &amp;GI injuries</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House keeping &amp; personal hygiene procedures</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 </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33117">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Chemical</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None</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9"/>
                  </a:ext>
                </a:extLst>
              </a:tr>
              <a:tr h="133117">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Biological</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None</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0"/>
                  </a:ext>
                </a:extLst>
              </a:tr>
              <a:tr h="532466">
                <a:tc rowSpan="3">
                  <a:txBody>
                    <a:bodyPr/>
                    <a:lstStyle/>
                    <a:p>
                      <a:pPr marL="0" marR="0" algn="l">
                        <a:spcBef>
                          <a:spcPts val="0"/>
                        </a:spcBef>
                        <a:spcAft>
                          <a:spcPts val="0"/>
                        </a:spcAft>
                      </a:pPr>
                      <a:r>
                        <a:rPr lang="en-US" sz="800" b="1" dirty="0">
                          <a:effectLst/>
                          <a:latin typeface="Arial" panose="020B0604020202020204" pitchFamily="34" charset="0"/>
                          <a:ea typeface="Times New Roman" panose="02020603050405020304" pitchFamily="18" charset="0"/>
                        </a:rPr>
                        <a:t>4</a:t>
                      </a:r>
                      <a:endParaRPr lang="en-US" sz="800" dirty="0">
                        <a:effectLst/>
                        <a:latin typeface="Arial" panose="020B0604020202020204" pitchFamily="34" charset="0"/>
                        <a:ea typeface="Times New Roman" panose="02020603050405020304" pitchFamily="18" charset="0"/>
                      </a:endParaRP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Transfer of material from cage lift to designated storage areas as per storage requirement (environmental condition).</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Physical</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Foreign matter such as dust, pest</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Due to unhygienic and improper storage conditions and practices.</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dental &amp;GI injuries</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House keeping &amp; personal hygiene procedures</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 </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66233">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Chemical</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Pest infestation</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Pest presence in stores</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poisoning</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Pest control procedure in place</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 </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532466">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Biological</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Y&amp;M and pathogens</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Due to improper environmental control for biologically sensitive material</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acute and chronic GI infections</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Biologically sensitive materials stored in environmentally controlled conditions</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 </a:t>
                      </a:r>
                    </a:p>
                  </a:txBody>
                  <a:tcPr marL="24959" marR="24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5" name="Slide Number Placeholder 4"/>
          <p:cNvSpPr>
            <a:spLocks noGrp="1"/>
          </p:cNvSpPr>
          <p:nvPr>
            <p:ph type="sldNum" sz="quarter" idx="12"/>
          </p:nvPr>
        </p:nvSpPr>
        <p:spPr/>
        <p:txBody>
          <a:bodyPr/>
          <a:lstStyle/>
          <a:p>
            <a:fld id="{BE2412B8-9ECE-40A4-9402-DF6152856802}" type="slidenum">
              <a:rPr lang="en-IN" smtClean="0"/>
              <a:pPr/>
              <a:t>290</a:t>
            </a:fld>
            <a:endParaRPr lang="en-IN"/>
          </a:p>
        </p:txBody>
      </p:sp>
    </p:spTree>
    <p:extLst>
      <p:ext uri="{BB962C8B-B14F-4D97-AF65-F5344CB8AC3E}">
        <p14:creationId xmlns:p14="http://schemas.microsoft.com/office/powerpoint/2010/main" val="243959707"/>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01603917"/>
              </p:ext>
            </p:extLst>
          </p:nvPr>
        </p:nvGraphicFramePr>
        <p:xfrm>
          <a:off x="395535" y="1898811"/>
          <a:ext cx="8352930" cy="4626533"/>
        </p:xfrm>
        <a:graphic>
          <a:graphicData uri="http://schemas.openxmlformats.org/drawingml/2006/table">
            <a:tbl>
              <a:tblPr firstRow="1" firstCol="1" lastRow="1" lastCol="1" bandRow="1" bandCol="1"/>
              <a:tblGrid>
                <a:gridCol w="448473">
                  <a:extLst>
                    <a:ext uri="{9D8B030D-6E8A-4147-A177-3AD203B41FA5}">
                      <a16:colId xmlns:a16="http://schemas.microsoft.com/office/drawing/2014/main" val="20000"/>
                    </a:ext>
                  </a:extLst>
                </a:gridCol>
                <a:gridCol w="870565">
                  <a:extLst>
                    <a:ext uri="{9D8B030D-6E8A-4147-A177-3AD203B41FA5}">
                      <a16:colId xmlns:a16="http://schemas.microsoft.com/office/drawing/2014/main" val="20001"/>
                    </a:ext>
                  </a:extLst>
                </a:gridCol>
                <a:gridCol w="483647">
                  <a:extLst>
                    <a:ext uri="{9D8B030D-6E8A-4147-A177-3AD203B41FA5}">
                      <a16:colId xmlns:a16="http://schemas.microsoft.com/office/drawing/2014/main" val="20002"/>
                    </a:ext>
                  </a:extLst>
                </a:gridCol>
                <a:gridCol w="835391">
                  <a:extLst>
                    <a:ext uri="{9D8B030D-6E8A-4147-A177-3AD203B41FA5}">
                      <a16:colId xmlns:a16="http://schemas.microsoft.com/office/drawing/2014/main" val="20003"/>
                    </a:ext>
                  </a:extLst>
                </a:gridCol>
                <a:gridCol w="835391">
                  <a:extLst>
                    <a:ext uri="{9D8B030D-6E8A-4147-A177-3AD203B41FA5}">
                      <a16:colId xmlns:a16="http://schemas.microsoft.com/office/drawing/2014/main" val="20004"/>
                    </a:ext>
                  </a:extLst>
                </a:gridCol>
                <a:gridCol w="694692">
                  <a:extLst>
                    <a:ext uri="{9D8B030D-6E8A-4147-A177-3AD203B41FA5}">
                      <a16:colId xmlns:a16="http://schemas.microsoft.com/office/drawing/2014/main" val="20005"/>
                    </a:ext>
                  </a:extLst>
                </a:gridCol>
                <a:gridCol w="527616">
                  <a:extLst>
                    <a:ext uri="{9D8B030D-6E8A-4147-A177-3AD203B41FA5}">
                      <a16:colId xmlns:a16="http://schemas.microsoft.com/office/drawing/2014/main" val="20006"/>
                    </a:ext>
                  </a:extLst>
                </a:gridCol>
                <a:gridCol w="848842">
                  <a:extLst>
                    <a:ext uri="{9D8B030D-6E8A-4147-A177-3AD203B41FA5}">
                      <a16:colId xmlns:a16="http://schemas.microsoft.com/office/drawing/2014/main" val="20007"/>
                    </a:ext>
                  </a:extLst>
                </a:gridCol>
                <a:gridCol w="2310010">
                  <a:extLst>
                    <a:ext uri="{9D8B030D-6E8A-4147-A177-3AD203B41FA5}">
                      <a16:colId xmlns:a16="http://schemas.microsoft.com/office/drawing/2014/main" val="20008"/>
                    </a:ext>
                  </a:extLst>
                </a:gridCol>
                <a:gridCol w="498303">
                  <a:extLst>
                    <a:ext uri="{9D8B030D-6E8A-4147-A177-3AD203B41FA5}">
                      <a16:colId xmlns:a16="http://schemas.microsoft.com/office/drawing/2014/main" val="20009"/>
                    </a:ext>
                  </a:extLst>
                </a:gridCol>
              </a:tblGrid>
              <a:tr h="63908">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Process step No.</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Process step</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800" dirty="0">
                          <a:effectLst/>
                          <a:latin typeface="Arial" panose="020B0604020202020204" pitchFamily="34" charset="0"/>
                          <a:ea typeface="Times New Roman" panose="02020603050405020304" pitchFamily="18" charset="0"/>
                        </a:rPr>
                        <a:t>Hazard</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Why it is the hazard</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(Likelihood of Occurrence)</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Severity</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Preventive Measures</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Is further HACCP study required</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18861">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Type</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Hazard</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Source</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120692">
                <a:tc rowSpan="3">
                  <a:txBody>
                    <a:bodyPr/>
                    <a:lstStyle/>
                    <a:p>
                      <a:pPr marL="0" marR="0" algn="l">
                        <a:spcBef>
                          <a:spcPts val="0"/>
                        </a:spcBef>
                        <a:spcAft>
                          <a:spcPts val="0"/>
                        </a:spcAft>
                      </a:pPr>
                      <a:r>
                        <a:rPr lang="en-US" sz="800" b="1" dirty="0">
                          <a:effectLst/>
                          <a:latin typeface="Arial" panose="020B0604020202020204" pitchFamily="34" charset="0"/>
                          <a:ea typeface="Times New Roman" panose="02020603050405020304" pitchFamily="18" charset="0"/>
                        </a:rPr>
                        <a:t>5</a:t>
                      </a:r>
                      <a:endParaRPr lang="en-US" sz="800" dirty="0">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800" b="1" dirty="0">
                          <a:effectLst/>
                          <a:latin typeface="Arial" panose="020B0604020202020204" pitchFamily="34" charset="0"/>
                          <a:ea typeface="Times New Roman" panose="02020603050405020304" pitchFamily="18" charset="0"/>
                        </a:rPr>
                        <a:t> </a:t>
                      </a:r>
                      <a:endParaRPr lang="en-US" sz="800" dirty="0">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800" b="1" dirty="0">
                          <a:effectLst/>
                          <a:latin typeface="Arial" panose="020B0604020202020204" pitchFamily="34" charset="0"/>
                          <a:ea typeface="Times New Roman" panose="02020603050405020304" pitchFamily="18" charset="0"/>
                        </a:rPr>
                        <a:t> </a:t>
                      </a:r>
                      <a:endParaRPr lang="en-US" sz="800" dirty="0">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 </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Material identification</a:t>
                      </a:r>
                    </a:p>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 </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Physical</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None</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 </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0692">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Chemical</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None</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 </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7622">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Biological</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None</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 </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1731">
                <a:tc rowSpan="3">
                  <a:txBody>
                    <a:bodyPr/>
                    <a:lstStyle/>
                    <a:p>
                      <a:pPr marL="0" marR="0" algn="l">
                        <a:spcBef>
                          <a:spcPts val="0"/>
                        </a:spcBef>
                        <a:spcAft>
                          <a:spcPts val="0"/>
                        </a:spcAft>
                      </a:pPr>
                      <a:r>
                        <a:rPr lang="en-US" sz="800" b="1" dirty="0">
                          <a:effectLst/>
                          <a:latin typeface="Arial" panose="020B0604020202020204" pitchFamily="34" charset="0"/>
                          <a:ea typeface="Times New Roman" panose="02020603050405020304" pitchFamily="18" charset="0"/>
                        </a:rPr>
                        <a:t>6</a:t>
                      </a:r>
                      <a:endParaRPr lang="en-US" sz="800" dirty="0">
                        <a:effectLst/>
                        <a:latin typeface="Arial" panose="020B0604020202020204" pitchFamily="34" charset="0"/>
                        <a:ea typeface="Times New Roman" panose="02020603050405020304" pitchFamily="18" charset="0"/>
                      </a:endParaRP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QC sampling in sampling booth </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Physical</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Foreign matter such as dust, glass, metal</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During sampling due to poor personal, equipment and environment hygiene practices. Poor re-packing of material after sampling.</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dental &amp;GI injuries</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Personal hygiene, medical screening, equipment &amp; sampling booth sanitation procedure in place.</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41385">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Chemical</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Hazardous chemicals</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poisoning</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As a policy, material spilled on floor is to be discarded.</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 </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22423">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Biological</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Y&amp;M and pathogens such as coliform</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acute and chronic GI infections</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Personal &amp; equipment hygiene and microbiological verification of sanitation procedures. Use of protective clothing and gloves. </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 </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20692">
                <a:tc rowSpan="3">
                  <a:txBody>
                    <a:bodyPr/>
                    <a:lstStyle/>
                    <a:p>
                      <a:pPr marL="0" marR="0" algn="l">
                        <a:spcBef>
                          <a:spcPts val="0"/>
                        </a:spcBef>
                        <a:spcAft>
                          <a:spcPts val="0"/>
                        </a:spcAft>
                      </a:pPr>
                      <a:r>
                        <a:rPr lang="en-US" sz="800" b="1" dirty="0">
                          <a:effectLst/>
                          <a:latin typeface="Arial" panose="020B0604020202020204" pitchFamily="34" charset="0"/>
                          <a:ea typeface="Times New Roman" panose="02020603050405020304" pitchFamily="18" charset="0"/>
                        </a:rPr>
                        <a:t>7</a:t>
                      </a:r>
                      <a:endParaRPr lang="en-US" sz="800" dirty="0">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800" b="1" dirty="0">
                          <a:effectLst/>
                          <a:latin typeface="Arial" panose="020B0604020202020204" pitchFamily="34" charset="0"/>
                          <a:ea typeface="Times New Roman" panose="02020603050405020304" pitchFamily="18" charset="0"/>
                        </a:rPr>
                        <a:t> </a:t>
                      </a:r>
                      <a:endParaRPr lang="en-US" sz="800" dirty="0">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800" b="1" dirty="0">
                          <a:effectLst/>
                          <a:latin typeface="Arial" panose="020B0604020202020204" pitchFamily="34" charset="0"/>
                          <a:ea typeface="Times New Roman" panose="02020603050405020304" pitchFamily="18" charset="0"/>
                        </a:rPr>
                        <a:t> </a:t>
                      </a:r>
                      <a:endParaRPr lang="en-US" sz="800" dirty="0">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800" b="1" dirty="0">
                          <a:effectLst/>
                          <a:latin typeface="Arial" panose="020B0604020202020204" pitchFamily="34" charset="0"/>
                          <a:ea typeface="Times New Roman" panose="02020603050405020304" pitchFamily="18" charset="0"/>
                        </a:rPr>
                        <a:t> </a:t>
                      </a:r>
                      <a:endParaRPr lang="en-US" sz="800" dirty="0">
                        <a:effectLst/>
                        <a:latin typeface="Arial" panose="020B0604020202020204" pitchFamily="34" charset="0"/>
                        <a:ea typeface="Times New Roman" panose="02020603050405020304" pitchFamily="18" charset="0"/>
                      </a:endParaRP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QC testing</a:t>
                      </a:r>
                    </a:p>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 </a:t>
                      </a:r>
                    </a:p>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 </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Physical</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None</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 </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20692">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Chemical</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None</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9"/>
                  </a:ext>
                </a:extLst>
              </a:tr>
              <a:tr h="282450">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Biological</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None</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0"/>
                  </a:ext>
                </a:extLst>
              </a:tr>
              <a:tr h="482769">
                <a:tc rowSpan="3">
                  <a:txBody>
                    <a:bodyPr/>
                    <a:lstStyle/>
                    <a:p>
                      <a:pPr marL="0" marR="0" algn="l">
                        <a:spcBef>
                          <a:spcPts val="0"/>
                        </a:spcBef>
                        <a:spcAft>
                          <a:spcPts val="0"/>
                        </a:spcAft>
                      </a:pPr>
                      <a:r>
                        <a:rPr lang="en-US" sz="800" b="1" dirty="0">
                          <a:effectLst/>
                          <a:latin typeface="Arial" panose="020B0604020202020204" pitchFamily="34" charset="0"/>
                          <a:ea typeface="Times New Roman" panose="02020603050405020304" pitchFamily="18" charset="0"/>
                        </a:rPr>
                        <a:t>8</a:t>
                      </a:r>
                      <a:endParaRPr lang="en-US" sz="800" dirty="0">
                        <a:effectLst/>
                        <a:latin typeface="Arial" panose="020B0604020202020204" pitchFamily="34" charset="0"/>
                        <a:ea typeface="Times New Roman" panose="02020603050405020304" pitchFamily="18" charset="0"/>
                      </a:endParaRP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Dispensing of raw material and ingredients in double </a:t>
                      </a:r>
                      <a:r>
                        <a:rPr lang="en-US" sz="800" dirty="0" err="1">
                          <a:effectLst/>
                          <a:latin typeface="Arial" panose="020B0604020202020204" pitchFamily="34" charset="0"/>
                          <a:ea typeface="Times New Roman" panose="02020603050405020304" pitchFamily="18" charset="0"/>
                        </a:rPr>
                        <a:t>polyliners</a:t>
                      </a:r>
                      <a:r>
                        <a:rPr lang="en-US" sz="800" dirty="0">
                          <a:effectLst/>
                          <a:latin typeface="Arial" panose="020B0604020202020204" pitchFamily="34" charset="0"/>
                          <a:ea typeface="Times New Roman" panose="02020603050405020304" pitchFamily="18" charset="0"/>
                        </a:rPr>
                        <a:t> in dispensing booth</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Physical</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Foreign matter such as dust, plastic string, glass, metal</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During dispensing due to poor personal, equipment and environment hygiene practices. Spillage due to poor dispensing &amp; re-packing techniques. Use of plastic strings for tying </a:t>
                      </a:r>
                      <a:r>
                        <a:rPr lang="en-US" sz="800" dirty="0" err="1">
                          <a:effectLst/>
                          <a:latin typeface="Arial" panose="020B0604020202020204" pitchFamily="34" charset="0"/>
                          <a:ea typeface="Times New Roman" panose="02020603050405020304" pitchFamily="18" charset="0"/>
                        </a:rPr>
                        <a:t>polyliners</a:t>
                      </a:r>
                      <a:r>
                        <a:rPr lang="en-US" sz="800" dirty="0">
                          <a:effectLst/>
                          <a:latin typeface="Arial" panose="020B0604020202020204" pitchFamily="34" charset="0"/>
                          <a:ea typeface="Times New Roman" panose="02020603050405020304" pitchFamily="18" charset="0"/>
                        </a:rPr>
                        <a:t>.</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dental &amp;GI injuries</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Personal hygiene, medical screening, equipment &amp; sampling booth sanitation procedure in place.  As a policy, material spilled on floor is to be discarded.</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 </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724154">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Biological</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Y&amp;M and pathogens such as coliform</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acute and chronic GI infections</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Personal &amp; equipment hygiene and microbiological verification of sanitation procedures. Use of protective clothing and gloves. </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 </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20692">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Chemical</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None</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 </a:t>
                      </a:r>
                    </a:p>
                  </a:txBody>
                  <a:tcPr marL="22630" marR="226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5" name="Slide Number Placeholder 4"/>
          <p:cNvSpPr>
            <a:spLocks noGrp="1"/>
          </p:cNvSpPr>
          <p:nvPr>
            <p:ph type="sldNum" sz="quarter" idx="12"/>
          </p:nvPr>
        </p:nvSpPr>
        <p:spPr/>
        <p:txBody>
          <a:bodyPr/>
          <a:lstStyle/>
          <a:p>
            <a:fld id="{BE2412B8-9ECE-40A4-9402-DF6152856802}" type="slidenum">
              <a:rPr lang="en-IN" smtClean="0"/>
              <a:pPr/>
              <a:t>291</a:t>
            </a:fld>
            <a:endParaRPr lang="en-IN"/>
          </a:p>
        </p:txBody>
      </p:sp>
      <p:sp>
        <p:nvSpPr>
          <p:cNvPr id="7" name="Rectangle 6"/>
          <p:cNvSpPr/>
          <p:nvPr/>
        </p:nvSpPr>
        <p:spPr>
          <a:xfrm>
            <a:off x="395534" y="904514"/>
            <a:ext cx="8694712" cy="276999"/>
          </a:xfrm>
          <a:prstGeom prst="rect">
            <a:avLst/>
          </a:prstGeom>
        </p:spPr>
        <p:txBody>
          <a:bodyPr wrap="square">
            <a:spAutoFit/>
          </a:bodyPr>
          <a:lstStyle/>
          <a:p>
            <a:r>
              <a:rPr lang="en-US" sz="1200" dirty="0"/>
              <a:t>HAZARD IDENTIFICATION SHEET OF :------------------------------------------------------------------</a:t>
            </a:r>
          </a:p>
        </p:txBody>
      </p:sp>
    </p:spTree>
    <p:extLst>
      <p:ext uri="{BB962C8B-B14F-4D97-AF65-F5344CB8AC3E}">
        <p14:creationId xmlns:p14="http://schemas.microsoft.com/office/powerpoint/2010/main" val="3245614492"/>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4644" y="908720"/>
            <a:ext cx="8694712" cy="276999"/>
          </a:xfrm>
          <a:prstGeom prst="rect">
            <a:avLst/>
          </a:prstGeom>
        </p:spPr>
        <p:txBody>
          <a:bodyPr wrap="square">
            <a:spAutoFit/>
          </a:bodyPr>
          <a:lstStyle/>
          <a:p>
            <a:r>
              <a:rPr lang="en-US" sz="1200" dirty="0"/>
              <a:t>HAZARD IDENTIFICATION SHEET OF :------------------------------------------------------------------</a:t>
            </a:r>
          </a:p>
        </p:txBody>
      </p:sp>
      <p:graphicFrame>
        <p:nvGraphicFramePr>
          <p:cNvPr id="8" name="Table 7"/>
          <p:cNvGraphicFramePr>
            <a:graphicFrameLocks noGrp="1"/>
          </p:cNvGraphicFramePr>
          <p:nvPr>
            <p:extLst>
              <p:ext uri="{D42A27DB-BD31-4B8C-83A1-F6EECF244321}">
                <p14:modId xmlns:p14="http://schemas.microsoft.com/office/powerpoint/2010/main" val="133992961"/>
              </p:ext>
            </p:extLst>
          </p:nvPr>
        </p:nvGraphicFramePr>
        <p:xfrm>
          <a:off x="395536" y="1485077"/>
          <a:ext cx="8352928" cy="4968259"/>
        </p:xfrm>
        <a:graphic>
          <a:graphicData uri="http://schemas.openxmlformats.org/drawingml/2006/table">
            <a:tbl>
              <a:tblPr firstRow="1" firstCol="1" lastRow="1" lastCol="1" bandRow="1" bandCol="1"/>
              <a:tblGrid>
                <a:gridCol w="509152">
                  <a:extLst>
                    <a:ext uri="{9D8B030D-6E8A-4147-A177-3AD203B41FA5}">
                      <a16:colId xmlns:a16="http://schemas.microsoft.com/office/drawing/2014/main" val="20000"/>
                    </a:ext>
                  </a:extLst>
                </a:gridCol>
                <a:gridCol w="865560">
                  <a:extLst>
                    <a:ext uri="{9D8B030D-6E8A-4147-A177-3AD203B41FA5}">
                      <a16:colId xmlns:a16="http://schemas.microsoft.com/office/drawing/2014/main" val="20001"/>
                    </a:ext>
                  </a:extLst>
                </a:gridCol>
                <a:gridCol w="712813">
                  <a:extLst>
                    <a:ext uri="{9D8B030D-6E8A-4147-A177-3AD203B41FA5}">
                      <a16:colId xmlns:a16="http://schemas.microsoft.com/office/drawing/2014/main" val="20002"/>
                    </a:ext>
                  </a:extLst>
                </a:gridCol>
                <a:gridCol w="967390">
                  <a:extLst>
                    <a:ext uri="{9D8B030D-6E8A-4147-A177-3AD203B41FA5}">
                      <a16:colId xmlns:a16="http://schemas.microsoft.com/office/drawing/2014/main" val="20003"/>
                    </a:ext>
                  </a:extLst>
                </a:gridCol>
                <a:gridCol w="967390">
                  <a:extLst>
                    <a:ext uri="{9D8B030D-6E8A-4147-A177-3AD203B41FA5}">
                      <a16:colId xmlns:a16="http://schemas.microsoft.com/office/drawing/2014/main" val="20004"/>
                    </a:ext>
                  </a:extLst>
                </a:gridCol>
                <a:gridCol w="804461">
                  <a:extLst>
                    <a:ext uri="{9D8B030D-6E8A-4147-A177-3AD203B41FA5}">
                      <a16:colId xmlns:a16="http://schemas.microsoft.com/office/drawing/2014/main" val="20005"/>
                    </a:ext>
                  </a:extLst>
                </a:gridCol>
                <a:gridCol w="610983">
                  <a:extLst>
                    <a:ext uri="{9D8B030D-6E8A-4147-A177-3AD203B41FA5}">
                      <a16:colId xmlns:a16="http://schemas.microsoft.com/office/drawing/2014/main" val="20006"/>
                    </a:ext>
                  </a:extLst>
                </a:gridCol>
                <a:gridCol w="509152">
                  <a:extLst>
                    <a:ext uri="{9D8B030D-6E8A-4147-A177-3AD203B41FA5}">
                      <a16:colId xmlns:a16="http://schemas.microsoft.com/office/drawing/2014/main" val="20007"/>
                    </a:ext>
                  </a:extLst>
                </a:gridCol>
                <a:gridCol w="1828988">
                  <a:extLst>
                    <a:ext uri="{9D8B030D-6E8A-4147-A177-3AD203B41FA5}">
                      <a16:colId xmlns:a16="http://schemas.microsoft.com/office/drawing/2014/main" val="20008"/>
                    </a:ext>
                  </a:extLst>
                </a:gridCol>
                <a:gridCol w="577039">
                  <a:extLst>
                    <a:ext uri="{9D8B030D-6E8A-4147-A177-3AD203B41FA5}">
                      <a16:colId xmlns:a16="http://schemas.microsoft.com/office/drawing/2014/main" val="20009"/>
                    </a:ext>
                  </a:extLst>
                </a:gridCol>
              </a:tblGrid>
              <a:tr h="90336">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Process step No.</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Process step</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800" dirty="0">
                          <a:effectLst/>
                          <a:latin typeface="Arial" panose="020B0604020202020204" pitchFamily="34" charset="0"/>
                          <a:ea typeface="Times New Roman" panose="02020603050405020304" pitchFamily="18" charset="0"/>
                        </a:rPr>
                        <a:t>Hazard</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Why it is an hazard</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(Likelihood of Occurrence)</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Severity</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Preventive Measures</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Is further HACCP study required</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21468">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Type</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Hazard</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Source</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426503">
                <a:tc rowSpan="3">
                  <a:txBody>
                    <a:bodyPr/>
                    <a:lstStyle/>
                    <a:p>
                      <a:pPr marL="0" marR="0" algn="l">
                        <a:spcBef>
                          <a:spcPts val="0"/>
                        </a:spcBef>
                        <a:spcAft>
                          <a:spcPts val="0"/>
                        </a:spcAft>
                      </a:pPr>
                      <a:r>
                        <a:rPr lang="en-US" sz="800" b="1" dirty="0">
                          <a:effectLst/>
                          <a:latin typeface="Arial" panose="020B0604020202020204" pitchFamily="34" charset="0"/>
                          <a:ea typeface="Times New Roman" panose="02020603050405020304" pitchFamily="18" charset="0"/>
                        </a:rPr>
                        <a:t>9</a:t>
                      </a:r>
                      <a:endParaRPr lang="en-US" sz="800" dirty="0">
                        <a:effectLst/>
                        <a:latin typeface="Arial" panose="020B0604020202020204" pitchFamily="34" charset="0"/>
                        <a:ea typeface="Times New Roman" panose="02020603050405020304" pitchFamily="18" charset="0"/>
                      </a:endParaRP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Rechecking of weight of dispensed material</a:t>
                      </a:r>
                    </a:p>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 </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Physical</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Foreign matter-Dust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Bag bursting, spillage due to improper handling</a:t>
                      </a:r>
                    </a:p>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 </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dental &amp;GI injuries</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Maintain positive pressure and Proper functioning of AHU class 1 lack clean room environment. Temperature less than 25°C and Humidity less than 50% RH. Plant and personal hygiene. Use of double </a:t>
                      </a:r>
                      <a:r>
                        <a:rPr lang="en-US" sz="800" dirty="0" err="1">
                          <a:effectLst/>
                          <a:latin typeface="Arial" panose="020B0604020202020204" pitchFamily="34" charset="0"/>
                          <a:ea typeface="Times New Roman" panose="02020603050405020304" pitchFamily="18" charset="0"/>
                        </a:rPr>
                        <a:t>polyliner</a:t>
                      </a:r>
                      <a:r>
                        <a:rPr lang="en-US" sz="800" dirty="0">
                          <a:effectLst/>
                          <a:latin typeface="Arial" panose="020B0604020202020204" pitchFamily="34" charset="0"/>
                          <a:ea typeface="Times New Roman" panose="02020603050405020304" pitchFamily="18" charset="0"/>
                        </a:rPr>
                        <a:t> to prevent bursting of bags. Use of food grade </a:t>
                      </a:r>
                      <a:r>
                        <a:rPr lang="en-US" sz="800" dirty="0" err="1">
                          <a:effectLst/>
                          <a:latin typeface="Arial" panose="020B0604020202020204" pitchFamily="34" charset="0"/>
                          <a:ea typeface="Times New Roman" panose="02020603050405020304" pitchFamily="18" charset="0"/>
                        </a:rPr>
                        <a:t>polyliners</a:t>
                      </a:r>
                      <a:endParaRPr lang="en-US" sz="800" dirty="0">
                        <a:effectLst/>
                        <a:latin typeface="Arial" panose="020B0604020202020204" pitchFamily="34" charset="0"/>
                        <a:ea typeface="Times New Roman" panose="02020603050405020304" pitchFamily="18" charset="0"/>
                      </a:endParaRP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 </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0336">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Chemical</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None</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426503">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Biological</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Y&amp;M and pathogens such as coliform</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Due to high RH &amp;  environment biological load</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acute and chronic GI infections</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426503">
                <a:tc rowSpan="3">
                  <a:txBody>
                    <a:bodyPr/>
                    <a:lstStyle/>
                    <a:p>
                      <a:pPr marL="0" marR="0" algn="l">
                        <a:spcBef>
                          <a:spcPts val="0"/>
                        </a:spcBef>
                        <a:spcAft>
                          <a:spcPts val="0"/>
                        </a:spcAft>
                      </a:pPr>
                      <a:r>
                        <a:rPr lang="en-US" sz="800" dirty="0"/>
                        <a:t>10</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t>Shifting of material in double </a:t>
                      </a:r>
                      <a:r>
                        <a:rPr lang="en-US" sz="800" dirty="0" err="1"/>
                        <a:t>polyliner</a:t>
                      </a:r>
                      <a:r>
                        <a:rPr lang="en-US" sz="800" dirty="0"/>
                        <a:t> from dispensing area to day store</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t>Physical</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t>Foreign matter such as dust, glass, metal</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t>Bag bursting, spillage due to improper handling</a:t>
                      </a:r>
                    </a:p>
                    <a:p>
                      <a:pPr marL="0" marR="0" algn="l">
                        <a:spcBef>
                          <a:spcPts val="0"/>
                        </a:spcBef>
                        <a:spcAft>
                          <a:spcPts val="0"/>
                        </a:spcAft>
                      </a:pPr>
                      <a:r>
                        <a:rPr lang="en-US" sz="800" dirty="0"/>
                        <a:t> </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t>It can lead to dental &amp;GI injuries</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t>Low</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t>Critical</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t>Maintain positive pressure and Proper functioning of AHU class 1 lack clean room environment. Temperature less than 25°C and Humidity less than 50% RH. Plant and personal hygiene. Use of double </a:t>
                      </a:r>
                      <a:r>
                        <a:rPr lang="en-US" sz="800" dirty="0" err="1"/>
                        <a:t>polyliner</a:t>
                      </a:r>
                      <a:r>
                        <a:rPr lang="en-US" sz="800" dirty="0"/>
                        <a:t> to prevent bursting of bags.  Use of food grade </a:t>
                      </a:r>
                      <a:r>
                        <a:rPr lang="en-US" sz="800" dirty="0" err="1"/>
                        <a:t>polyliners</a:t>
                      </a:r>
                      <a:endParaRPr lang="en-US" sz="800" dirty="0"/>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t>Yes</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85301">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a:t>Chemical</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a:t>None</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426503">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a:t>Biological</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a:t>Y&amp;M and pathogens such as coliform</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a:t>Due to high RH &amp;  environment biological load</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t>It can lead to acute and chronic GI infections</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t>Low</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t>Minor</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426503">
                <a:tc rowSpan="3">
                  <a:txBody>
                    <a:bodyPr/>
                    <a:lstStyle/>
                    <a:p>
                      <a:pPr marL="0" marR="0" algn="l">
                        <a:spcBef>
                          <a:spcPts val="0"/>
                        </a:spcBef>
                        <a:spcAft>
                          <a:spcPts val="0"/>
                        </a:spcAft>
                      </a:pPr>
                      <a:r>
                        <a:rPr lang="en-US" sz="800" dirty="0"/>
                        <a:t>11</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t>Shifting of material in double </a:t>
                      </a:r>
                      <a:r>
                        <a:rPr lang="en-US" sz="800" dirty="0" err="1"/>
                        <a:t>polyliner</a:t>
                      </a:r>
                      <a:r>
                        <a:rPr lang="en-US" sz="800" dirty="0"/>
                        <a:t> from day store to manufacturing area</a:t>
                      </a:r>
                    </a:p>
                    <a:p>
                      <a:pPr marL="0" marR="0" algn="l">
                        <a:spcBef>
                          <a:spcPts val="0"/>
                        </a:spcBef>
                        <a:spcAft>
                          <a:spcPts val="0"/>
                        </a:spcAft>
                      </a:pPr>
                      <a:endParaRPr lang="en-US" sz="800" dirty="0"/>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a:t>Physical</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a:t>Foreign matter such as dust, glass, metal</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a:t>Bag bursting, spillage due to improper handling</a:t>
                      </a:r>
                    </a:p>
                    <a:p>
                      <a:pPr marL="0" marR="0" algn="l">
                        <a:spcBef>
                          <a:spcPts val="0"/>
                        </a:spcBef>
                        <a:spcAft>
                          <a:spcPts val="0"/>
                        </a:spcAft>
                      </a:pPr>
                      <a:r>
                        <a:rPr lang="en-US" sz="800"/>
                        <a:t> </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t>It can lead to dental &amp;GI injuries</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a:t>Low</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a:t>Critical</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t>Maintain positive pressure and Proper functioning of AHU class 1 lack clean room environment. Temperature less than 25°C and Humidity less than 50% RH. Plant and personal hygiene. Use of double </a:t>
                      </a:r>
                      <a:r>
                        <a:rPr lang="en-US" sz="800" dirty="0" err="1"/>
                        <a:t>polyliner</a:t>
                      </a:r>
                      <a:r>
                        <a:rPr lang="en-US" sz="800" dirty="0"/>
                        <a:t> to prevent bursting of bags.  Use of food grade </a:t>
                      </a:r>
                      <a:r>
                        <a:rPr lang="en-US" sz="800" dirty="0" err="1"/>
                        <a:t>polyliners</a:t>
                      </a:r>
                      <a:endParaRPr lang="en-US" sz="800" dirty="0"/>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t>yes </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85301">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a:t>Chemical</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a:t>None</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9"/>
                  </a:ext>
                </a:extLst>
              </a:tr>
              <a:tr h="597104">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a:t>Biological</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a:t>Y&amp;M and pathogens such as coliform</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a:t>Due to high RH &amp;  environment biological load</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a:t>It can lead to acute and chronic GI infections</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a:t>Low</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t>Minor</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0"/>
                  </a:ext>
                </a:extLst>
              </a:tr>
              <a:tr h="426503">
                <a:tc rowSpan="3">
                  <a:txBody>
                    <a:bodyPr/>
                    <a:lstStyle/>
                    <a:p>
                      <a:pPr marL="0" marR="0" algn="l">
                        <a:spcBef>
                          <a:spcPts val="0"/>
                        </a:spcBef>
                        <a:spcAft>
                          <a:spcPts val="0"/>
                        </a:spcAft>
                      </a:pPr>
                      <a:r>
                        <a:rPr lang="en-US" sz="800" b="1" dirty="0">
                          <a:effectLst/>
                          <a:latin typeface="Arial" panose="020B0604020202020204" pitchFamily="34" charset="0"/>
                          <a:ea typeface="Times New Roman" panose="02020603050405020304" pitchFamily="18" charset="0"/>
                        </a:rPr>
                        <a:t>12</a:t>
                      </a:r>
                      <a:endParaRPr lang="en-US" sz="800" dirty="0">
                        <a:effectLst/>
                        <a:latin typeface="Arial" panose="020B0604020202020204" pitchFamily="34" charset="0"/>
                        <a:ea typeface="Times New Roman" panose="02020603050405020304" pitchFamily="18" charset="0"/>
                      </a:endParaRP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Re-verification of weight of dispensed material</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Physical</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Foreign matter such as dust, glass, metal</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Bag bursting, spillage due to improper handling</a:t>
                      </a:r>
                    </a:p>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 </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dental &amp;GI injuries</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Maintain positive pressure and Proper functioning of AHU class 1 lack clean room environment. Temperature less than 25°C and Humidity less than 50% RH. Plant and personal hygiene. Use of double </a:t>
                      </a:r>
                      <a:r>
                        <a:rPr lang="en-US" sz="800" dirty="0" err="1">
                          <a:effectLst/>
                          <a:latin typeface="Arial" panose="020B0604020202020204" pitchFamily="34" charset="0"/>
                          <a:ea typeface="Times New Roman" panose="02020603050405020304" pitchFamily="18" charset="0"/>
                        </a:rPr>
                        <a:t>polyliner</a:t>
                      </a:r>
                      <a:r>
                        <a:rPr lang="en-US" sz="800" dirty="0">
                          <a:effectLst/>
                          <a:latin typeface="Arial" panose="020B0604020202020204" pitchFamily="34" charset="0"/>
                          <a:ea typeface="Times New Roman" panose="02020603050405020304" pitchFamily="18" charset="0"/>
                        </a:rPr>
                        <a:t> to prevent bursting of bags.  Use of food grade </a:t>
                      </a:r>
                      <a:r>
                        <a:rPr lang="en-US" sz="800" dirty="0" err="1">
                          <a:effectLst/>
                          <a:latin typeface="Arial" panose="020B0604020202020204" pitchFamily="34" charset="0"/>
                          <a:ea typeface="Times New Roman" panose="02020603050405020304" pitchFamily="18" charset="0"/>
                        </a:rPr>
                        <a:t>polyliners</a:t>
                      </a:r>
                      <a:endParaRPr lang="en-US" sz="800" dirty="0">
                        <a:effectLst/>
                        <a:latin typeface="Arial" panose="020B0604020202020204" pitchFamily="34" charset="0"/>
                        <a:ea typeface="Times New Roman" panose="02020603050405020304" pitchFamily="18" charset="0"/>
                      </a:endParaRPr>
                    </a:p>
                    <a:p>
                      <a:pPr marL="0" marR="0" algn="ctr">
                        <a:spcBef>
                          <a:spcPts val="0"/>
                        </a:spcBef>
                        <a:spcAft>
                          <a:spcPts val="0"/>
                        </a:spcAft>
                      </a:pPr>
                      <a:r>
                        <a:rPr lang="en-US" sz="800" dirty="0">
                          <a:effectLst/>
                          <a:latin typeface="Arial" panose="020B0604020202020204" pitchFamily="34" charset="0"/>
                          <a:ea typeface="Times New Roman" panose="02020603050405020304" pitchFamily="18" charset="0"/>
                        </a:rPr>
                        <a:t> </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 </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426503">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Biological</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Y&amp;M and pathogens such as coliform</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Due to high RH &amp;  environment biological load</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poisoning</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2"/>
                  </a:ext>
                </a:extLst>
              </a:tr>
              <a:tr h="170601">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Chemical</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None</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31988" marR="319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3"/>
                  </a:ext>
                </a:extLst>
              </a:tr>
            </a:tbl>
          </a:graphicData>
        </a:graphic>
      </p:graphicFrame>
      <p:sp>
        <p:nvSpPr>
          <p:cNvPr id="4" name="Slide Number Placeholder 3"/>
          <p:cNvSpPr>
            <a:spLocks noGrp="1"/>
          </p:cNvSpPr>
          <p:nvPr>
            <p:ph type="sldNum" sz="quarter" idx="12"/>
          </p:nvPr>
        </p:nvSpPr>
        <p:spPr/>
        <p:txBody>
          <a:bodyPr/>
          <a:lstStyle/>
          <a:p>
            <a:fld id="{BE2412B8-9ECE-40A4-9402-DF6152856802}" type="slidenum">
              <a:rPr lang="en-IN" smtClean="0"/>
              <a:pPr/>
              <a:t>292</a:t>
            </a:fld>
            <a:endParaRPr lang="en-IN"/>
          </a:p>
        </p:txBody>
      </p:sp>
    </p:spTree>
    <p:extLst>
      <p:ext uri="{BB962C8B-B14F-4D97-AF65-F5344CB8AC3E}">
        <p14:creationId xmlns:p14="http://schemas.microsoft.com/office/powerpoint/2010/main" val="437721073"/>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08757873"/>
              </p:ext>
            </p:extLst>
          </p:nvPr>
        </p:nvGraphicFramePr>
        <p:xfrm>
          <a:off x="395534" y="1311153"/>
          <a:ext cx="8424938" cy="5142183"/>
        </p:xfrm>
        <a:graphic>
          <a:graphicData uri="http://schemas.openxmlformats.org/drawingml/2006/table">
            <a:tbl>
              <a:tblPr firstRow="1" firstCol="1" lastRow="1" lastCol="1" bandRow="1" bandCol="1"/>
              <a:tblGrid>
                <a:gridCol w="504320">
                  <a:extLst>
                    <a:ext uri="{9D8B030D-6E8A-4147-A177-3AD203B41FA5}">
                      <a16:colId xmlns:a16="http://schemas.microsoft.com/office/drawing/2014/main" val="20000"/>
                    </a:ext>
                  </a:extLst>
                </a:gridCol>
                <a:gridCol w="857344">
                  <a:extLst>
                    <a:ext uri="{9D8B030D-6E8A-4147-A177-3AD203B41FA5}">
                      <a16:colId xmlns:a16="http://schemas.microsoft.com/office/drawing/2014/main" val="20001"/>
                    </a:ext>
                  </a:extLst>
                </a:gridCol>
                <a:gridCol w="706045">
                  <a:extLst>
                    <a:ext uri="{9D8B030D-6E8A-4147-A177-3AD203B41FA5}">
                      <a16:colId xmlns:a16="http://schemas.microsoft.com/office/drawing/2014/main" val="20002"/>
                    </a:ext>
                  </a:extLst>
                </a:gridCol>
                <a:gridCol w="1109504">
                  <a:extLst>
                    <a:ext uri="{9D8B030D-6E8A-4147-A177-3AD203B41FA5}">
                      <a16:colId xmlns:a16="http://schemas.microsoft.com/office/drawing/2014/main" val="20003"/>
                    </a:ext>
                  </a:extLst>
                </a:gridCol>
                <a:gridCol w="1109504">
                  <a:extLst>
                    <a:ext uri="{9D8B030D-6E8A-4147-A177-3AD203B41FA5}">
                      <a16:colId xmlns:a16="http://schemas.microsoft.com/office/drawing/2014/main" val="20004"/>
                    </a:ext>
                  </a:extLst>
                </a:gridCol>
                <a:gridCol w="706045">
                  <a:extLst>
                    <a:ext uri="{9D8B030D-6E8A-4147-A177-3AD203B41FA5}">
                      <a16:colId xmlns:a16="http://schemas.microsoft.com/office/drawing/2014/main" val="20005"/>
                    </a:ext>
                  </a:extLst>
                </a:gridCol>
                <a:gridCol w="544666">
                  <a:extLst>
                    <a:ext uri="{9D8B030D-6E8A-4147-A177-3AD203B41FA5}">
                      <a16:colId xmlns:a16="http://schemas.microsoft.com/office/drawing/2014/main" val="20006"/>
                    </a:ext>
                  </a:extLst>
                </a:gridCol>
                <a:gridCol w="504320">
                  <a:extLst>
                    <a:ext uri="{9D8B030D-6E8A-4147-A177-3AD203B41FA5}">
                      <a16:colId xmlns:a16="http://schemas.microsoft.com/office/drawing/2014/main" val="20007"/>
                    </a:ext>
                  </a:extLst>
                </a:gridCol>
                <a:gridCol w="1811628">
                  <a:extLst>
                    <a:ext uri="{9D8B030D-6E8A-4147-A177-3AD203B41FA5}">
                      <a16:colId xmlns:a16="http://schemas.microsoft.com/office/drawing/2014/main" val="20008"/>
                    </a:ext>
                  </a:extLst>
                </a:gridCol>
                <a:gridCol w="571562">
                  <a:extLst>
                    <a:ext uri="{9D8B030D-6E8A-4147-A177-3AD203B41FA5}">
                      <a16:colId xmlns:a16="http://schemas.microsoft.com/office/drawing/2014/main" val="20009"/>
                    </a:ext>
                  </a:extLst>
                </a:gridCol>
              </a:tblGrid>
              <a:tr h="61450">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Process step No.</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Process step</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800" dirty="0">
                          <a:effectLst/>
                          <a:latin typeface="Arial" panose="020B0604020202020204" pitchFamily="34" charset="0"/>
                          <a:ea typeface="Times New Roman" panose="02020603050405020304" pitchFamily="18" charset="0"/>
                        </a:rPr>
                        <a:t>Hazard</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Why it is an hazard</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(Likelihood of Occurrence)</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Severity</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Preventive Measures</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Is further HACCP study required</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6701">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Type</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Hazard</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Source</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290126">
                <a:tc rowSpan="3">
                  <a:txBody>
                    <a:bodyPr/>
                    <a:lstStyle/>
                    <a:p>
                      <a:pPr marL="0" marR="0" algn="l">
                        <a:spcBef>
                          <a:spcPts val="0"/>
                        </a:spcBef>
                        <a:spcAft>
                          <a:spcPts val="0"/>
                        </a:spcAft>
                      </a:pPr>
                      <a:r>
                        <a:rPr lang="en-US" sz="800" dirty="0"/>
                        <a:t>13</a:t>
                      </a:r>
                    </a:p>
                    <a:p>
                      <a:pPr marL="0" marR="0" algn="l">
                        <a:spcBef>
                          <a:spcPts val="0"/>
                        </a:spcBef>
                        <a:spcAft>
                          <a:spcPts val="0"/>
                        </a:spcAft>
                      </a:pPr>
                      <a:r>
                        <a:rPr lang="en-US" sz="800" dirty="0"/>
                        <a:t> </a:t>
                      </a:r>
                    </a:p>
                    <a:p>
                      <a:pPr marL="0" marR="0" algn="l">
                        <a:spcBef>
                          <a:spcPts val="0"/>
                        </a:spcBef>
                        <a:spcAft>
                          <a:spcPts val="0"/>
                        </a:spcAft>
                      </a:pPr>
                      <a:r>
                        <a:rPr lang="en-US" sz="800" dirty="0"/>
                        <a:t> </a:t>
                      </a:r>
                    </a:p>
                    <a:p>
                      <a:pPr marL="0" marR="0" algn="l">
                        <a:spcBef>
                          <a:spcPts val="0"/>
                        </a:spcBef>
                        <a:spcAft>
                          <a:spcPts val="0"/>
                        </a:spcAft>
                      </a:pPr>
                      <a:r>
                        <a:rPr lang="en-US" sz="800" dirty="0"/>
                        <a:t> </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t>Passing through 20/30# sieve (as per batch manufacturing record) and collection in double </a:t>
                      </a:r>
                      <a:r>
                        <a:rPr lang="en-US" sz="800" dirty="0" err="1"/>
                        <a:t>polyliner</a:t>
                      </a:r>
                      <a:r>
                        <a:rPr lang="en-US" sz="800" dirty="0"/>
                        <a:t> </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t>Physical</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t>Foreign matter  metal from sieve</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t>Damaged Sieve mesh </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t>It can lead to dental &amp;GI injuries</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t>Low</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t>Major</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t>Maintain positive pressure and Proper functioning of AHU class 1 lack clean room environment. Temperature less than 25°C and Humidity less than 50% RH. Plant , equipment and personal hygiene. Use of double </a:t>
                      </a:r>
                      <a:r>
                        <a:rPr lang="en-US" sz="800" dirty="0" err="1"/>
                        <a:t>polyliner</a:t>
                      </a:r>
                      <a:r>
                        <a:rPr lang="en-US" sz="800" dirty="0"/>
                        <a:t> to prevent bursting of bags.  Use of food grade </a:t>
                      </a:r>
                      <a:r>
                        <a:rPr lang="en-US" sz="800" dirty="0" err="1"/>
                        <a:t>polyliners</a:t>
                      </a:r>
                      <a:r>
                        <a:rPr lang="en-US" sz="800" dirty="0"/>
                        <a:t>. Sieve integrity check. Rinse water test after cleaning of equipment</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t>Yes</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2101">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Chemical</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Hazardous chemicals</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Residual cleaning chemicals.</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poisoning</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565639">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Biological</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Y&amp;M and pathogens such as coliform</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High moisture levels during sifting. Unhygienic and unclean equipment</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acute and chronic GI infections</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290126">
                <a:tc rowSpan="3">
                  <a:txBody>
                    <a:bodyPr/>
                    <a:lstStyle/>
                    <a:p>
                      <a:pPr marL="0" marR="0" algn="l">
                        <a:spcBef>
                          <a:spcPts val="0"/>
                        </a:spcBef>
                        <a:spcAft>
                          <a:spcPts val="0"/>
                        </a:spcAft>
                      </a:pPr>
                      <a:r>
                        <a:rPr lang="en-US" sz="800" b="1" dirty="0">
                          <a:effectLst/>
                          <a:latin typeface="Arial" panose="020B0604020202020204" pitchFamily="34" charset="0"/>
                          <a:ea typeface="Times New Roman" panose="02020603050405020304" pitchFamily="18" charset="0"/>
                        </a:rPr>
                        <a:t>14</a:t>
                      </a:r>
                      <a:endParaRPr lang="en-US" sz="800" dirty="0">
                        <a:effectLst/>
                        <a:latin typeface="Arial" panose="020B0604020202020204" pitchFamily="34" charset="0"/>
                        <a:ea typeface="Times New Roman" panose="02020603050405020304" pitchFamily="18" charset="0"/>
                      </a:endParaRP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Manual transfer of sifted bulk material from double </a:t>
                      </a:r>
                      <a:r>
                        <a:rPr lang="en-US" sz="800" dirty="0" err="1">
                          <a:effectLst/>
                          <a:latin typeface="Arial" panose="020B0604020202020204" pitchFamily="34" charset="0"/>
                          <a:ea typeface="Times New Roman" panose="02020603050405020304" pitchFamily="18" charset="0"/>
                        </a:rPr>
                        <a:t>polyliner</a:t>
                      </a:r>
                      <a:r>
                        <a:rPr lang="en-US" sz="800" dirty="0">
                          <a:effectLst/>
                          <a:latin typeface="Arial" panose="020B0604020202020204" pitchFamily="34" charset="0"/>
                          <a:ea typeface="Times New Roman" panose="02020603050405020304" pitchFamily="18" charset="0"/>
                        </a:rPr>
                        <a:t> to R.M.G</a:t>
                      </a:r>
                    </a:p>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 </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Physical</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Foreign matter such as dust, glass, metal</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Un cleaned machine</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dental &amp;GI injuries</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Maintain positive pressure and Proper functioning of AHU class 1 lack clean room environment. Temperature less than 25°C and Humidity less than 50% RH. Plant, equipment and personal hygiene. Use of double </a:t>
                      </a:r>
                      <a:r>
                        <a:rPr lang="en-US" sz="800" dirty="0" err="1">
                          <a:effectLst/>
                          <a:latin typeface="Arial" panose="020B0604020202020204" pitchFamily="34" charset="0"/>
                          <a:ea typeface="Times New Roman" panose="02020603050405020304" pitchFamily="18" charset="0"/>
                        </a:rPr>
                        <a:t>polyliner</a:t>
                      </a:r>
                      <a:r>
                        <a:rPr lang="en-US" sz="800" dirty="0">
                          <a:effectLst/>
                          <a:latin typeface="Arial" panose="020B0604020202020204" pitchFamily="34" charset="0"/>
                          <a:ea typeface="Times New Roman" panose="02020603050405020304" pitchFamily="18" charset="0"/>
                        </a:rPr>
                        <a:t> to prevent bursting of bags.  Use of food grade </a:t>
                      </a:r>
                      <a:r>
                        <a:rPr lang="en-US" sz="800" dirty="0" err="1">
                          <a:effectLst/>
                          <a:latin typeface="Arial" panose="020B0604020202020204" pitchFamily="34" charset="0"/>
                          <a:ea typeface="Times New Roman" panose="02020603050405020304" pitchFamily="18" charset="0"/>
                        </a:rPr>
                        <a:t>polyliners</a:t>
                      </a:r>
                      <a:r>
                        <a:rPr lang="en-US" sz="800" dirty="0">
                          <a:effectLst/>
                          <a:latin typeface="Arial" panose="020B0604020202020204" pitchFamily="34" charset="0"/>
                          <a:ea typeface="Times New Roman" panose="02020603050405020304" pitchFamily="18" charset="0"/>
                        </a:rPr>
                        <a:t>. . Rinse water test after cleaning of equipment</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 </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2101">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Chemical</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Hazardous chemicals</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Residual cleaning chemicals</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poisoning</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348151">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Biological</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Y&amp;M and pathogens such as coliform</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High moisture levels in processing environment. Unhygienic equipment</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GI infections</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290126">
                <a:tc rowSpan="3">
                  <a:txBody>
                    <a:bodyPr/>
                    <a:lstStyle/>
                    <a:p>
                      <a:pPr marL="0" marR="0" algn="l">
                        <a:spcBef>
                          <a:spcPts val="0"/>
                        </a:spcBef>
                        <a:spcAft>
                          <a:spcPts val="0"/>
                        </a:spcAft>
                      </a:pPr>
                      <a:r>
                        <a:rPr lang="en-US" sz="800" b="1" dirty="0">
                          <a:effectLst/>
                          <a:latin typeface="Arial" panose="020B0604020202020204" pitchFamily="34" charset="0"/>
                          <a:ea typeface="Times New Roman" panose="02020603050405020304" pitchFamily="18" charset="0"/>
                        </a:rPr>
                        <a:t>15</a:t>
                      </a:r>
                      <a:endParaRPr lang="en-US" sz="800" dirty="0">
                        <a:effectLst/>
                        <a:latin typeface="Arial" panose="020B0604020202020204" pitchFamily="34" charset="0"/>
                        <a:ea typeface="Times New Roman" panose="02020603050405020304" pitchFamily="18" charset="0"/>
                      </a:endParaRPr>
                    </a:p>
                    <a:p>
                      <a:pPr marL="0" marR="0" algn="l">
                        <a:spcBef>
                          <a:spcPts val="0"/>
                        </a:spcBef>
                        <a:spcAft>
                          <a:spcPts val="0"/>
                        </a:spcAft>
                      </a:pPr>
                      <a:endParaRPr lang="en-US" sz="800" dirty="0">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 </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Shifting of material from R.M.G to F.B.D.</a:t>
                      </a:r>
                    </a:p>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 </a:t>
                      </a:r>
                    </a:p>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 </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Physical</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Foreign matter such as dust, glass, metal</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Un cleaned machine</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dental &amp;GI injuries</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 Equipment and personal hygiene. Rinse water test after cleaning of equipment.</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 </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58025">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Chemical</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9"/>
                  </a:ext>
                </a:extLst>
              </a:tr>
              <a:tr h="431264">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Biological</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Y&amp;M and pathogens such as coliform</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High moisture levels in unloading bowl. Unhygienic equipment</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GI infections</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 </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 </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0"/>
                  </a:ext>
                </a:extLst>
              </a:tr>
              <a:tr h="290126">
                <a:tc rowSpan="3">
                  <a:txBody>
                    <a:bodyPr/>
                    <a:lstStyle/>
                    <a:p>
                      <a:pPr marL="0" marR="0" algn="l">
                        <a:spcBef>
                          <a:spcPts val="0"/>
                        </a:spcBef>
                        <a:spcAft>
                          <a:spcPts val="0"/>
                        </a:spcAft>
                      </a:pPr>
                      <a:r>
                        <a:rPr lang="en-US" sz="800" dirty="0"/>
                        <a:t>16</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t>Passing through sieve  on sifter (as per batch manufacturing record) and collection in double </a:t>
                      </a:r>
                      <a:r>
                        <a:rPr lang="en-US" sz="800" dirty="0" err="1"/>
                        <a:t>polyliner</a:t>
                      </a:r>
                      <a:endParaRPr lang="en-US" sz="800" dirty="0"/>
                    </a:p>
                    <a:p>
                      <a:pPr marL="0" marR="0" algn="l">
                        <a:spcBef>
                          <a:spcPts val="0"/>
                        </a:spcBef>
                        <a:spcAft>
                          <a:spcPts val="0"/>
                        </a:spcAft>
                      </a:pPr>
                      <a:r>
                        <a:rPr lang="en-US" sz="800" dirty="0"/>
                        <a:t>record</a:t>
                      </a:r>
                    </a:p>
                    <a:p>
                      <a:pPr marL="0" marR="0" algn="l">
                        <a:spcBef>
                          <a:spcPts val="0"/>
                        </a:spcBef>
                        <a:spcAft>
                          <a:spcPts val="0"/>
                        </a:spcAft>
                      </a:pPr>
                      <a:r>
                        <a:rPr lang="en-US" sz="800" dirty="0"/>
                        <a:t> </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a:t>Physical</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a:t>Foreign matter  metal from sieve</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t>Damaged Sieve mesh</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t>It can lead to dental &amp;GI injuries</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t>Low</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a:t>Minor</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t>Maintain positive pressure and Proper functioning of AHU class 1 lack clean room environment. Temperature less than 25°C and Humidity less than 50% RH. Plant and personal hygiene. Use of double </a:t>
                      </a:r>
                      <a:r>
                        <a:rPr lang="en-US" sz="800" dirty="0" err="1"/>
                        <a:t>polyliner</a:t>
                      </a:r>
                      <a:r>
                        <a:rPr lang="en-US" sz="800" dirty="0"/>
                        <a:t> to prevent bursting of bags.  Use of food grade </a:t>
                      </a:r>
                      <a:r>
                        <a:rPr lang="en-US" sz="800" dirty="0" err="1"/>
                        <a:t>polyliners</a:t>
                      </a:r>
                      <a:r>
                        <a:rPr lang="en-US" sz="800" dirty="0"/>
                        <a:t>. Sieve integrity check.. . Rinse water test after cleaning of equipment</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t>Yes</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406176">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Biological</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Y&amp;M and pathogens such as coliform</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High moisture levels in processing environment. Unhygienic and unclean equipment</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poisoning</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Major</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2"/>
                  </a:ext>
                </a:extLst>
              </a:tr>
              <a:tr h="406176">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Chemical</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Hazardous chemicals</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Residual cleaning chemicals</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acute and chronic GI infections</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21759" marR="217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3"/>
                  </a:ext>
                </a:extLst>
              </a:tr>
            </a:tbl>
          </a:graphicData>
        </a:graphic>
      </p:graphicFrame>
      <p:sp>
        <p:nvSpPr>
          <p:cNvPr id="3" name="Rectangle 2"/>
          <p:cNvSpPr/>
          <p:nvPr/>
        </p:nvSpPr>
        <p:spPr>
          <a:xfrm>
            <a:off x="395534" y="904514"/>
            <a:ext cx="8694712" cy="276999"/>
          </a:xfrm>
          <a:prstGeom prst="rect">
            <a:avLst/>
          </a:prstGeom>
        </p:spPr>
        <p:txBody>
          <a:bodyPr wrap="square">
            <a:spAutoFit/>
          </a:bodyPr>
          <a:lstStyle/>
          <a:p>
            <a:r>
              <a:rPr lang="en-US" sz="1200" dirty="0"/>
              <a:t>HAZARD IDENTIFICATION SHEET OF :------------------------------------------------------------------</a:t>
            </a:r>
          </a:p>
        </p:txBody>
      </p:sp>
      <p:sp>
        <p:nvSpPr>
          <p:cNvPr id="4" name="Slide Number Placeholder 3"/>
          <p:cNvSpPr>
            <a:spLocks noGrp="1"/>
          </p:cNvSpPr>
          <p:nvPr>
            <p:ph type="sldNum" sz="quarter" idx="12"/>
          </p:nvPr>
        </p:nvSpPr>
        <p:spPr/>
        <p:txBody>
          <a:bodyPr/>
          <a:lstStyle/>
          <a:p>
            <a:fld id="{BE2412B8-9ECE-40A4-9402-DF6152856802}" type="slidenum">
              <a:rPr lang="en-IN" smtClean="0"/>
              <a:pPr/>
              <a:t>293</a:t>
            </a:fld>
            <a:endParaRPr lang="en-IN"/>
          </a:p>
        </p:txBody>
      </p:sp>
    </p:spTree>
    <p:extLst>
      <p:ext uri="{BB962C8B-B14F-4D97-AF65-F5344CB8AC3E}">
        <p14:creationId xmlns:p14="http://schemas.microsoft.com/office/powerpoint/2010/main" val="2166532232"/>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73491595"/>
              </p:ext>
            </p:extLst>
          </p:nvPr>
        </p:nvGraphicFramePr>
        <p:xfrm>
          <a:off x="359532" y="1628800"/>
          <a:ext cx="8435280" cy="2412004"/>
        </p:xfrm>
        <a:graphic>
          <a:graphicData uri="http://schemas.openxmlformats.org/drawingml/2006/table">
            <a:tbl>
              <a:tblPr firstRow="1" firstCol="1" lastRow="1" lastCol="1" bandRow="1" bandCol="1"/>
              <a:tblGrid>
                <a:gridCol w="488726">
                  <a:extLst>
                    <a:ext uri="{9D8B030D-6E8A-4147-A177-3AD203B41FA5}">
                      <a16:colId xmlns:a16="http://schemas.microsoft.com/office/drawing/2014/main" val="20000"/>
                    </a:ext>
                  </a:extLst>
                </a:gridCol>
                <a:gridCol w="830833">
                  <a:extLst>
                    <a:ext uri="{9D8B030D-6E8A-4147-A177-3AD203B41FA5}">
                      <a16:colId xmlns:a16="http://schemas.microsoft.com/office/drawing/2014/main" val="20001"/>
                    </a:ext>
                  </a:extLst>
                </a:gridCol>
                <a:gridCol w="684216">
                  <a:extLst>
                    <a:ext uri="{9D8B030D-6E8A-4147-A177-3AD203B41FA5}">
                      <a16:colId xmlns:a16="http://schemas.microsoft.com/office/drawing/2014/main" val="20002"/>
                    </a:ext>
                  </a:extLst>
                </a:gridCol>
                <a:gridCol w="1075197">
                  <a:extLst>
                    <a:ext uri="{9D8B030D-6E8A-4147-A177-3AD203B41FA5}">
                      <a16:colId xmlns:a16="http://schemas.microsoft.com/office/drawing/2014/main" val="20003"/>
                    </a:ext>
                  </a:extLst>
                </a:gridCol>
                <a:gridCol w="891812">
                  <a:extLst>
                    <a:ext uri="{9D8B030D-6E8A-4147-A177-3AD203B41FA5}">
                      <a16:colId xmlns:a16="http://schemas.microsoft.com/office/drawing/2014/main" val="20004"/>
                    </a:ext>
                  </a:extLst>
                </a:gridCol>
                <a:gridCol w="808954">
                  <a:extLst>
                    <a:ext uri="{9D8B030D-6E8A-4147-A177-3AD203B41FA5}">
                      <a16:colId xmlns:a16="http://schemas.microsoft.com/office/drawing/2014/main" val="20005"/>
                    </a:ext>
                  </a:extLst>
                </a:gridCol>
                <a:gridCol w="586471">
                  <a:extLst>
                    <a:ext uri="{9D8B030D-6E8A-4147-A177-3AD203B41FA5}">
                      <a16:colId xmlns:a16="http://schemas.microsoft.com/office/drawing/2014/main" val="20006"/>
                    </a:ext>
                  </a:extLst>
                </a:gridCol>
                <a:gridCol w="553890">
                  <a:extLst>
                    <a:ext uri="{9D8B030D-6E8A-4147-A177-3AD203B41FA5}">
                      <a16:colId xmlns:a16="http://schemas.microsoft.com/office/drawing/2014/main" val="20007"/>
                    </a:ext>
                  </a:extLst>
                </a:gridCol>
                <a:gridCol w="1755611">
                  <a:extLst>
                    <a:ext uri="{9D8B030D-6E8A-4147-A177-3AD203B41FA5}">
                      <a16:colId xmlns:a16="http://schemas.microsoft.com/office/drawing/2014/main" val="20008"/>
                    </a:ext>
                  </a:extLst>
                </a:gridCol>
                <a:gridCol w="759570">
                  <a:extLst>
                    <a:ext uri="{9D8B030D-6E8A-4147-A177-3AD203B41FA5}">
                      <a16:colId xmlns:a16="http://schemas.microsoft.com/office/drawing/2014/main" val="20009"/>
                    </a:ext>
                  </a:extLst>
                </a:gridCol>
              </a:tblGrid>
              <a:tr h="181886">
                <a:tc rowSpan="2">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Process step No.</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Process step</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900" dirty="0">
                          <a:effectLst/>
                          <a:latin typeface="Arial" panose="020B0604020202020204" pitchFamily="34" charset="0"/>
                          <a:ea typeface="Times New Roman" panose="02020603050405020304" pitchFamily="18" charset="0"/>
                        </a:rPr>
                        <a:t>Hazard</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Why it is an hazard</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Risk</a:t>
                      </a:r>
                    </a:p>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(Likelihood)</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Severity</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Preventive Measures</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Is further HACCP study required</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10202">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Type</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Hazard</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Source</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683812">
                <a:tc rowSpan="5">
                  <a:txBody>
                    <a:bodyPr/>
                    <a:lstStyle/>
                    <a:p>
                      <a:pPr marL="0" marR="0" algn="l">
                        <a:spcBef>
                          <a:spcPts val="0"/>
                        </a:spcBef>
                        <a:spcAft>
                          <a:spcPts val="0"/>
                        </a:spcAft>
                      </a:pPr>
                      <a:r>
                        <a:rPr lang="en-US" sz="900" b="1" dirty="0">
                          <a:effectLst/>
                          <a:latin typeface="Arial" panose="020B0604020202020204" pitchFamily="34" charset="0"/>
                          <a:ea typeface="Times New Roman" panose="02020603050405020304" pitchFamily="18" charset="0"/>
                        </a:rPr>
                        <a:t>17</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Blending for time specified in batch manufacturing record</a:t>
                      </a:r>
                    </a:p>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 </a:t>
                      </a:r>
                    </a:p>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 </a:t>
                      </a:r>
                    </a:p>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 </a:t>
                      </a:r>
                    </a:p>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 </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Physical</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Foreign matter such as dust, glass, metal</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Bag bursting, spillage due to improper handling</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It can lead to dental &amp;GI injuries</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Low</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Minor</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Maintain positive pressure and Proper functioning of AHU class 1 lack clean room environment. Temperature less than 25°C and Humidity less than 50% RH. Plant, equipment and personal hygiene.  Use of food grade </a:t>
                      </a:r>
                      <a:r>
                        <a:rPr lang="en-US" sz="900" dirty="0" err="1">
                          <a:effectLst/>
                          <a:latin typeface="Arial" panose="020B0604020202020204" pitchFamily="34" charset="0"/>
                          <a:ea typeface="Times New Roman" panose="02020603050405020304" pitchFamily="18" charset="0"/>
                        </a:rPr>
                        <a:t>polyliners</a:t>
                      </a:r>
                      <a:r>
                        <a:rPr lang="en-US" sz="900" dirty="0">
                          <a:effectLst/>
                          <a:latin typeface="Arial" panose="020B0604020202020204" pitchFamily="34" charset="0"/>
                          <a:ea typeface="Times New Roman" panose="02020603050405020304" pitchFamily="18" charset="0"/>
                        </a:rPr>
                        <a:t>. . Rinse water test after cleaning of equipment.</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No </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74929">
                <a:tc vMerge="1">
                  <a:txBody>
                    <a:bodyPr/>
                    <a:lstStyle/>
                    <a:p>
                      <a:endParaRPr lang="en-US"/>
                    </a:p>
                  </a:txBody>
                  <a:tcPr/>
                </a:tc>
                <a:tc vMerge="1">
                  <a:txBody>
                    <a:bodyPr/>
                    <a:lstStyle/>
                    <a:p>
                      <a:endParaRPr lang="en-US"/>
                    </a:p>
                  </a:txBody>
                  <a:tcPr/>
                </a:tc>
                <a:tc rowSpan="2">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Chemical</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Hazardous chemicals</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Residual cleaning chemicals</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It can lead to poisoning</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Low</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Minor</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6"/>
                  </a:ext>
                </a:extLst>
              </a:tr>
              <a:tr h="257119">
                <a:tc vMerge="1">
                  <a:txBody>
                    <a:bodyPr/>
                    <a:lstStyle/>
                    <a:p>
                      <a:endParaRPr lang="en-US"/>
                    </a:p>
                  </a:txBody>
                  <a:tcPr/>
                </a:tc>
                <a:tc vMerge="1">
                  <a:txBody>
                    <a:bodyPr/>
                    <a:lstStyle/>
                    <a:p>
                      <a:endParaRPr lang="en-US"/>
                    </a:p>
                  </a:txBody>
                  <a:tcPr/>
                </a:tc>
                <a:tc vMerge="1">
                  <a:txBody>
                    <a:bodyPr/>
                    <a:lstStyle/>
                    <a:p>
                      <a:pPr marL="0" marR="0" algn="l">
                        <a:spcBef>
                          <a:spcPts val="0"/>
                        </a:spcBef>
                        <a:spcAft>
                          <a:spcPts val="0"/>
                        </a:spcAft>
                      </a:pP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spcBef>
                          <a:spcPts val="0"/>
                        </a:spcBef>
                        <a:spcAft>
                          <a:spcPts val="0"/>
                        </a:spcAft>
                      </a:pP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spcBef>
                          <a:spcPts val="0"/>
                        </a:spcBef>
                        <a:spcAft>
                          <a:spcPts val="0"/>
                        </a:spcAft>
                      </a:pP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spcBef>
                          <a:spcPts val="0"/>
                        </a:spcBef>
                        <a:spcAft>
                          <a:spcPts val="0"/>
                        </a:spcAft>
                      </a:pP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spcBef>
                          <a:spcPts val="0"/>
                        </a:spcBef>
                        <a:spcAft>
                          <a:spcPts val="0"/>
                        </a:spcAft>
                      </a:pP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spcBef>
                          <a:spcPts val="0"/>
                        </a:spcBef>
                        <a:spcAft>
                          <a:spcPts val="0"/>
                        </a:spcAft>
                      </a:pP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rowSpan="2">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77582">
                <a:tc vMerge="1">
                  <a:txBody>
                    <a:bodyPr/>
                    <a:lstStyle/>
                    <a:p>
                      <a:endParaRPr lang="en-US"/>
                    </a:p>
                  </a:txBody>
                  <a:tcPr/>
                </a:tc>
                <a:tc vMerge="1">
                  <a:txBody>
                    <a:bodyPr/>
                    <a:lstStyle/>
                    <a:p>
                      <a:endParaRPr lang="en-US"/>
                    </a:p>
                  </a:txBody>
                  <a:tcPr/>
                </a:tc>
                <a:tc rowSpan="2">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Biological</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Y&amp;M and pathogens </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Unhygienic and unclean equipment</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It can lead to  GI infections</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Low</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Minor</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326474">
                <a:tc vMerge="1">
                  <a:txBody>
                    <a:bodyPr/>
                    <a:lstStyle/>
                    <a:p>
                      <a:endParaRPr lang="en-US"/>
                    </a:p>
                  </a:txBody>
                  <a:tcPr/>
                </a:tc>
                <a:tc vMerge="1">
                  <a:txBody>
                    <a:bodyPr/>
                    <a:lstStyle/>
                    <a:p>
                      <a:endParaRPr lang="en-US"/>
                    </a:p>
                  </a:txBody>
                  <a:tcPr/>
                </a:tc>
                <a:tc vMerge="1">
                  <a:txBody>
                    <a:bodyPr/>
                    <a:lstStyle/>
                    <a:p>
                      <a:pPr marL="0" marR="0" algn="l">
                        <a:spcBef>
                          <a:spcPts val="0"/>
                        </a:spcBef>
                        <a:spcAft>
                          <a:spcPts val="0"/>
                        </a:spcAft>
                      </a:pPr>
                      <a:endParaRPr lang="en-US" sz="1100">
                        <a:effectLst/>
                        <a:latin typeface="Times New Roman" panose="02020603050405020304" pitchFamily="18"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spcBef>
                          <a:spcPts val="0"/>
                        </a:spcBef>
                        <a:spcAft>
                          <a:spcPts val="0"/>
                        </a:spcAft>
                      </a:pPr>
                      <a:endParaRPr lang="en-US" sz="1100">
                        <a:effectLst/>
                        <a:latin typeface="Times New Roman" panose="02020603050405020304" pitchFamily="18"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spcBef>
                          <a:spcPts val="0"/>
                        </a:spcBef>
                        <a:spcAft>
                          <a:spcPts val="0"/>
                        </a:spcAft>
                      </a:pPr>
                      <a:endParaRPr lang="en-US" sz="1100" dirty="0">
                        <a:effectLst/>
                        <a:latin typeface="Times New Roman" panose="02020603050405020304" pitchFamily="18"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spcBef>
                          <a:spcPts val="0"/>
                        </a:spcBef>
                        <a:spcAft>
                          <a:spcPts val="0"/>
                        </a:spcAft>
                      </a:pPr>
                      <a:endParaRPr lang="en-US" sz="1100">
                        <a:effectLst/>
                        <a:latin typeface="Times New Roman" panose="02020603050405020304" pitchFamily="18"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spcBef>
                          <a:spcPts val="0"/>
                        </a:spcBef>
                        <a:spcAft>
                          <a:spcPts val="0"/>
                        </a:spcAft>
                      </a:pPr>
                      <a:endParaRPr lang="en-US" sz="1100">
                        <a:effectLst/>
                        <a:latin typeface="Times New Roman" panose="02020603050405020304" pitchFamily="18"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spcBef>
                          <a:spcPts val="0"/>
                        </a:spcBef>
                        <a:spcAft>
                          <a:spcPts val="0"/>
                        </a:spcAft>
                      </a:pPr>
                      <a:endParaRPr lang="en-US" sz="1100">
                        <a:effectLst/>
                        <a:latin typeface="Times New Roman" panose="02020603050405020304" pitchFamily="18"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No </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591455661"/>
              </p:ext>
            </p:extLst>
          </p:nvPr>
        </p:nvGraphicFramePr>
        <p:xfrm>
          <a:off x="359532" y="4073098"/>
          <a:ext cx="8424935" cy="2088232"/>
        </p:xfrm>
        <a:graphic>
          <a:graphicData uri="http://schemas.openxmlformats.org/drawingml/2006/table">
            <a:tbl>
              <a:tblPr firstRow="1" firstCol="1" lastRow="1" lastCol="1" bandRow="1" bandCol="1"/>
              <a:tblGrid>
                <a:gridCol w="432048">
                  <a:extLst>
                    <a:ext uri="{9D8B030D-6E8A-4147-A177-3AD203B41FA5}">
                      <a16:colId xmlns:a16="http://schemas.microsoft.com/office/drawing/2014/main" val="20000"/>
                    </a:ext>
                  </a:extLst>
                </a:gridCol>
                <a:gridCol w="864096">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1080120">
                  <a:extLst>
                    <a:ext uri="{9D8B030D-6E8A-4147-A177-3AD203B41FA5}">
                      <a16:colId xmlns:a16="http://schemas.microsoft.com/office/drawing/2014/main" val="20003"/>
                    </a:ext>
                  </a:extLst>
                </a:gridCol>
                <a:gridCol w="936104">
                  <a:extLst>
                    <a:ext uri="{9D8B030D-6E8A-4147-A177-3AD203B41FA5}">
                      <a16:colId xmlns:a16="http://schemas.microsoft.com/office/drawing/2014/main" val="20004"/>
                    </a:ext>
                  </a:extLst>
                </a:gridCol>
                <a:gridCol w="792088">
                  <a:extLst>
                    <a:ext uri="{9D8B030D-6E8A-4147-A177-3AD203B41FA5}">
                      <a16:colId xmlns:a16="http://schemas.microsoft.com/office/drawing/2014/main" val="20005"/>
                    </a:ext>
                  </a:extLst>
                </a:gridCol>
                <a:gridCol w="576064">
                  <a:extLst>
                    <a:ext uri="{9D8B030D-6E8A-4147-A177-3AD203B41FA5}">
                      <a16:colId xmlns:a16="http://schemas.microsoft.com/office/drawing/2014/main" val="20006"/>
                    </a:ext>
                  </a:extLst>
                </a:gridCol>
                <a:gridCol w="576064">
                  <a:extLst>
                    <a:ext uri="{9D8B030D-6E8A-4147-A177-3AD203B41FA5}">
                      <a16:colId xmlns:a16="http://schemas.microsoft.com/office/drawing/2014/main" val="20007"/>
                    </a:ext>
                  </a:extLst>
                </a:gridCol>
                <a:gridCol w="1800200">
                  <a:extLst>
                    <a:ext uri="{9D8B030D-6E8A-4147-A177-3AD203B41FA5}">
                      <a16:colId xmlns:a16="http://schemas.microsoft.com/office/drawing/2014/main" val="20008"/>
                    </a:ext>
                  </a:extLst>
                </a:gridCol>
                <a:gridCol w="720079">
                  <a:extLst>
                    <a:ext uri="{9D8B030D-6E8A-4147-A177-3AD203B41FA5}">
                      <a16:colId xmlns:a16="http://schemas.microsoft.com/office/drawing/2014/main" val="20009"/>
                    </a:ext>
                  </a:extLst>
                </a:gridCol>
              </a:tblGrid>
              <a:tr h="576064">
                <a:tc rowSpan="4">
                  <a:txBody>
                    <a:bodyPr/>
                    <a:lstStyle/>
                    <a:p>
                      <a:pPr marL="0" marR="0" algn="l">
                        <a:spcBef>
                          <a:spcPts val="0"/>
                        </a:spcBef>
                        <a:spcAft>
                          <a:spcPts val="0"/>
                        </a:spcAft>
                      </a:pPr>
                      <a:r>
                        <a:rPr lang="en-US" sz="800" b="1" dirty="0">
                          <a:effectLst/>
                          <a:latin typeface="Arial" panose="020B0604020202020204" pitchFamily="34" charset="0"/>
                          <a:ea typeface="Times New Roman" panose="02020603050405020304" pitchFamily="18" charset="0"/>
                        </a:rPr>
                        <a:t>18</a:t>
                      </a:r>
                      <a:endParaRPr lang="en-US" sz="800" dirty="0">
                        <a:effectLst/>
                        <a:latin typeface="Arial" panose="020B0604020202020204" pitchFamily="34" charset="0"/>
                        <a:ea typeface="Times New Roman" panose="02020603050405020304" pitchFamily="18" charset="0"/>
                      </a:endParaRP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Compression  at different station machine.</a:t>
                      </a:r>
                    </a:p>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 </a:t>
                      </a:r>
                    </a:p>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Feed to hopper </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Physical</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Foreign matter-Dust of previous product</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spillage due to improper cleaning. </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dental &amp;GI injuries</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Maintain positive pressure and Proper functioning of AHU class 1 lack clean room environment. Temperature less than 25°C and Humidity less than 50% RH. Plant and personal hygiene check. </a:t>
                      </a:r>
                    </a:p>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Rinse Analysis </a:t>
                      </a:r>
                    </a:p>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Periodical Swab test </a:t>
                      </a:r>
                    </a:p>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ALC</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 </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8449">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Chemical</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Presence of previous traces</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err="1">
                          <a:effectLst/>
                          <a:latin typeface="Arial" panose="020B0604020202020204" pitchFamily="34" charset="0"/>
                          <a:ea typeface="Times New Roman" panose="02020603050405020304" pitchFamily="18" charset="0"/>
                        </a:rPr>
                        <a:t>Unclearned</a:t>
                      </a:r>
                      <a:r>
                        <a:rPr lang="en-US" sz="800" dirty="0">
                          <a:effectLst/>
                          <a:latin typeface="Arial" panose="020B0604020202020204" pitchFamily="34" charset="0"/>
                          <a:ea typeface="Times New Roman" panose="02020603050405020304" pitchFamily="18" charset="0"/>
                        </a:rPr>
                        <a:t> </a:t>
                      </a:r>
                      <a:r>
                        <a:rPr lang="en-US" sz="800" dirty="0" err="1">
                          <a:effectLst/>
                          <a:latin typeface="Arial" panose="020B0604020202020204" pitchFamily="34" charset="0"/>
                          <a:ea typeface="Times New Roman" panose="02020603050405020304" pitchFamily="18" charset="0"/>
                        </a:rPr>
                        <a:t>Equipments</a:t>
                      </a:r>
                      <a:r>
                        <a:rPr lang="en-US" sz="800" dirty="0">
                          <a:effectLst/>
                          <a:latin typeface="Arial" panose="020B0604020202020204" pitchFamily="34" charset="0"/>
                          <a:ea typeface="Times New Roman" panose="02020603050405020304" pitchFamily="18" charset="0"/>
                        </a:rPr>
                        <a:t> </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poisoning</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332224">
                <a:tc vMerge="1">
                  <a:txBody>
                    <a:bodyPr/>
                    <a:lstStyle/>
                    <a:p>
                      <a:endParaRPr lang="en-US"/>
                    </a:p>
                  </a:txBody>
                  <a:tcPr/>
                </a:tc>
                <a:tc vMerge="1">
                  <a:txBody>
                    <a:bodyPr/>
                    <a:lstStyle/>
                    <a:p>
                      <a:endParaRPr lang="en-US"/>
                    </a:p>
                  </a:txBody>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Biological</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Presence of micro flora</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High moisture levels in processing environment. </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It can lead to dental &amp;GI injuries</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6654">
                <a:tc vMerge="1">
                  <a:txBody>
                    <a:bodyPr/>
                    <a:lstStyle/>
                    <a:p>
                      <a:endParaRPr lang="en-US"/>
                    </a:p>
                  </a:txBody>
                  <a:tcPr/>
                </a:tc>
                <a:tc vMerge="1">
                  <a:txBody>
                    <a:bodyPr/>
                    <a:lstStyle/>
                    <a:p>
                      <a:endParaRPr lang="en-US"/>
                    </a:p>
                  </a:txBody>
                  <a:tcPr/>
                </a:tc>
                <a:tc vMerge="1">
                  <a:txBody>
                    <a:bodyPr/>
                    <a:lstStyle/>
                    <a:p>
                      <a:pPr marL="0" marR="0" algn="l">
                        <a:spcBef>
                          <a:spcPts val="0"/>
                        </a:spcBef>
                        <a:spcAft>
                          <a:spcPts val="0"/>
                        </a:spcAft>
                      </a:pPr>
                      <a:endParaRPr lang="en-US" sz="1000">
                        <a:effectLst/>
                        <a:latin typeface="Times New Roman" panose="02020603050405020304" pitchFamily="18" charset="0"/>
                        <a:ea typeface="Times New Roman" panose="02020603050405020304" pitchFamily="18" charset="0"/>
                      </a:endParaRP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spcBef>
                          <a:spcPts val="0"/>
                        </a:spcBef>
                        <a:spcAft>
                          <a:spcPts val="0"/>
                        </a:spcAft>
                      </a:pPr>
                      <a:endParaRPr lang="en-US" sz="1000">
                        <a:effectLst/>
                        <a:latin typeface="Times New Roman" panose="02020603050405020304" pitchFamily="18" charset="0"/>
                        <a:ea typeface="Times New Roman" panose="02020603050405020304" pitchFamily="18" charset="0"/>
                      </a:endParaRP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spcBef>
                          <a:spcPts val="0"/>
                        </a:spcBef>
                        <a:spcAft>
                          <a:spcPts val="0"/>
                        </a:spcAft>
                      </a:pPr>
                      <a:endParaRPr lang="en-US" sz="1000">
                        <a:effectLst/>
                        <a:latin typeface="Times New Roman" panose="02020603050405020304" pitchFamily="18" charset="0"/>
                        <a:ea typeface="Times New Roman" panose="02020603050405020304" pitchFamily="18" charset="0"/>
                      </a:endParaRP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spcBef>
                          <a:spcPts val="0"/>
                        </a:spcBef>
                        <a:spcAft>
                          <a:spcPts val="0"/>
                        </a:spcAft>
                      </a:pPr>
                      <a:endParaRPr lang="en-US" sz="1000">
                        <a:effectLst/>
                        <a:latin typeface="Times New Roman" panose="02020603050405020304" pitchFamily="18" charset="0"/>
                        <a:ea typeface="Times New Roman" panose="02020603050405020304" pitchFamily="18" charset="0"/>
                      </a:endParaRP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spcBef>
                          <a:spcPts val="0"/>
                        </a:spcBef>
                        <a:spcAft>
                          <a:spcPts val="0"/>
                        </a:spcAft>
                      </a:pPr>
                      <a:endParaRPr lang="en-US" sz="1000">
                        <a:effectLst/>
                        <a:latin typeface="Times New Roman" panose="02020603050405020304" pitchFamily="18" charset="0"/>
                        <a:ea typeface="Times New Roman" panose="02020603050405020304" pitchFamily="18" charset="0"/>
                      </a:endParaRP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spcBef>
                          <a:spcPts val="0"/>
                        </a:spcBef>
                        <a:spcAft>
                          <a:spcPts val="0"/>
                        </a:spcAft>
                      </a:pPr>
                      <a:endParaRPr lang="en-US" sz="1000">
                        <a:effectLst/>
                        <a:latin typeface="Times New Roman" panose="02020603050405020304" pitchFamily="18" charset="0"/>
                        <a:ea typeface="Times New Roman" panose="02020603050405020304" pitchFamily="18" charset="0"/>
                      </a:endParaRP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 </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92616">
                <a:tc rowSpan="3">
                  <a:txBody>
                    <a:bodyPr/>
                    <a:lstStyle/>
                    <a:p>
                      <a:pPr marL="0" marR="0" algn="l">
                        <a:spcBef>
                          <a:spcPts val="0"/>
                        </a:spcBef>
                        <a:spcAft>
                          <a:spcPts val="0"/>
                        </a:spcAft>
                      </a:pPr>
                      <a:r>
                        <a:rPr lang="en-US" sz="800" b="1" dirty="0">
                          <a:effectLst/>
                          <a:latin typeface="Arial" panose="020B0604020202020204" pitchFamily="34" charset="0"/>
                          <a:ea typeface="Times New Roman" panose="02020603050405020304" pitchFamily="18" charset="0"/>
                        </a:rPr>
                        <a:t>19</a:t>
                      </a:r>
                      <a:endParaRPr lang="en-US" sz="800" dirty="0">
                        <a:effectLst/>
                        <a:latin typeface="Arial" panose="020B0604020202020204" pitchFamily="34" charset="0"/>
                        <a:ea typeface="Times New Roman" panose="02020603050405020304" pitchFamily="18" charset="0"/>
                      </a:endParaRP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Parameter setting as per BMR</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Physical</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Checking of thickness, DT, Friability, Hardness, weight</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err="1">
                          <a:effectLst/>
                          <a:latin typeface="Arial" panose="020B0604020202020204" pitchFamily="34" charset="0"/>
                          <a:ea typeface="Times New Roman" panose="02020603050405020304" pitchFamily="18" charset="0"/>
                        </a:rPr>
                        <a:t>Uncaliberated</a:t>
                      </a:r>
                      <a:r>
                        <a:rPr lang="en-US" sz="800" dirty="0">
                          <a:effectLst/>
                          <a:latin typeface="Arial" panose="020B0604020202020204" pitchFamily="34" charset="0"/>
                          <a:ea typeface="Times New Roman" panose="02020603050405020304" pitchFamily="18" charset="0"/>
                        </a:rPr>
                        <a:t> instruments ,</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err="1">
                          <a:effectLst/>
                          <a:latin typeface="Arial" panose="020B0604020202020204" pitchFamily="34" charset="0"/>
                          <a:ea typeface="Times New Roman" panose="02020603050405020304" pitchFamily="18" charset="0"/>
                        </a:rPr>
                        <a:t>Unpetability</a:t>
                      </a:r>
                      <a:r>
                        <a:rPr lang="en-US" sz="800" dirty="0">
                          <a:effectLst/>
                          <a:latin typeface="Arial" panose="020B0604020202020204" pitchFamily="34" charset="0"/>
                          <a:ea typeface="Times New Roman" panose="02020603050405020304" pitchFamily="18" charset="0"/>
                        </a:rPr>
                        <a:t> </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Low</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Minor</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In process calibrated instruments </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No </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46441">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Chemical</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41591">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Biological</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l">
                        <a:spcBef>
                          <a:spcPts val="0"/>
                        </a:spcBef>
                        <a:spcAft>
                          <a:spcPts val="0"/>
                        </a:spcAft>
                      </a:pPr>
                      <a:r>
                        <a:rPr lang="en-US" sz="800" dirty="0">
                          <a:effectLst/>
                          <a:latin typeface="Arial" panose="020B0604020202020204" pitchFamily="34" charset="0"/>
                          <a:ea typeface="Times New Roman" panose="02020603050405020304" pitchFamily="18" charset="0"/>
                        </a:rPr>
                        <a:t> </a:t>
                      </a:r>
                    </a:p>
                  </a:txBody>
                  <a:tcPr marL="59588" marR="59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4" name="Slide Number Placeholder 3"/>
          <p:cNvSpPr>
            <a:spLocks noGrp="1"/>
          </p:cNvSpPr>
          <p:nvPr>
            <p:ph type="sldNum" sz="quarter" idx="12"/>
          </p:nvPr>
        </p:nvSpPr>
        <p:spPr/>
        <p:txBody>
          <a:bodyPr/>
          <a:lstStyle/>
          <a:p>
            <a:fld id="{BE2412B8-9ECE-40A4-9402-DF6152856802}" type="slidenum">
              <a:rPr lang="en-IN" smtClean="0"/>
              <a:pPr/>
              <a:t>294</a:t>
            </a:fld>
            <a:endParaRPr lang="en-IN"/>
          </a:p>
        </p:txBody>
      </p:sp>
      <p:sp>
        <p:nvSpPr>
          <p:cNvPr id="7" name="Rectangle 6"/>
          <p:cNvSpPr/>
          <p:nvPr/>
        </p:nvSpPr>
        <p:spPr>
          <a:xfrm>
            <a:off x="395534" y="904514"/>
            <a:ext cx="8694712" cy="276999"/>
          </a:xfrm>
          <a:prstGeom prst="rect">
            <a:avLst/>
          </a:prstGeom>
        </p:spPr>
        <p:txBody>
          <a:bodyPr wrap="square">
            <a:spAutoFit/>
          </a:bodyPr>
          <a:lstStyle/>
          <a:p>
            <a:r>
              <a:rPr lang="en-US" sz="1200" dirty="0"/>
              <a:t>HAZARD IDENTIFICATION SHEET OF :------------------------------------------------------------------</a:t>
            </a:r>
          </a:p>
        </p:txBody>
      </p:sp>
    </p:spTree>
    <p:extLst>
      <p:ext uri="{BB962C8B-B14F-4D97-AF65-F5344CB8AC3E}">
        <p14:creationId xmlns:p14="http://schemas.microsoft.com/office/powerpoint/2010/main" val="1383813303"/>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68450916"/>
              </p:ext>
            </p:extLst>
          </p:nvPr>
        </p:nvGraphicFramePr>
        <p:xfrm>
          <a:off x="395536" y="1628800"/>
          <a:ext cx="8352927" cy="4583635"/>
        </p:xfrm>
        <a:graphic>
          <a:graphicData uri="http://schemas.openxmlformats.org/drawingml/2006/table">
            <a:tbl>
              <a:tblPr firstRow="1" firstCol="1" lastRow="1" lastCol="1" bandRow="1" bandCol="1"/>
              <a:tblGrid>
                <a:gridCol w="495461">
                  <a:extLst>
                    <a:ext uri="{9D8B030D-6E8A-4147-A177-3AD203B41FA5}">
                      <a16:colId xmlns:a16="http://schemas.microsoft.com/office/drawing/2014/main" val="20000"/>
                    </a:ext>
                  </a:extLst>
                </a:gridCol>
                <a:gridCol w="842284">
                  <a:extLst>
                    <a:ext uri="{9D8B030D-6E8A-4147-A177-3AD203B41FA5}">
                      <a16:colId xmlns:a16="http://schemas.microsoft.com/office/drawing/2014/main" val="20001"/>
                    </a:ext>
                  </a:extLst>
                </a:gridCol>
                <a:gridCol w="693646">
                  <a:extLst>
                    <a:ext uri="{9D8B030D-6E8A-4147-A177-3AD203B41FA5}">
                      <a16:colId xmlns:a16="http://schemas.microsoft.com/office/drawing/2014/main" val="20002"/>
                    </a:ext>
                  </a:extLst>
                </a:gridCol>
                <a:gridCol w="1090015">
                  <a:extLst>
                    <a:ext uri="{9D8B030D-6E8A-4147-A177-3AD203B41FA5}">
                      <a16:colId xmlns:a16="http://schemas.microsoft.com/office/drawing/2014/main" val="20003"/>
                    </a:ext>
                  </a:extLst>
                </a:gridCol>
                <a:gridCol w="1090015">
                  <a:extLst>
                    <a:ext uri="{9D8B030D-6E8A-4147-A177-3AD203B41FA5}">
                      <a16:colId xmlns:a16="http://schemas.microsoft.com/office/drawing/2014/main" val="20004"/>
                    </a:ext>
                  </a:extLst>
                </a:gridCol>
                <a:gridCol w="743192">
                  <a:extLst>
                    <a:ext uri="{9D8B030D-6E8A-4147-A177-3AD203B41FA5}">
                      <a16:colId xmlns:a16="http://schemas.microsoft.com/office/drawing/2014/main" val="20005"/>
                    </a:ext>
                  </a:extLst>
                </a:gridCol>
                <a:gridCol w="495461">
                  <a:extLst>
                    <a:ext uri="{9D8B030D-6E8A-4147-A177-3AD203B41FA5}">
                      <a16:colId xmlns:a16="http://schemas.microsoft.com/office/drawing/2014/main" val="20006"/>
                    </a:ext>
                  </a:extLst>
                </a:gridCol>
                <a:gridCol w="561523">
                  <a:extLst>
                    <a:ext uri="{9D8B030D-6E8A-4147-A177-3AD203B41FA5}">
                      <a16:colId xmlns:a16="http://schemas.microsoft.com/office/drawing/2014/main" val="20007"/>
                    </a:ext>
                  </a:extLst>
                </a:gridCol>
                <a:gridCol w="1779807">
                  <a:extLst>
                    <a:ext uri="{9D8B030D-6E8A-4147-A177-3AD203B41FA5}">
                      <a16:colId xmlns:a16="http://schemas.microsoft.com/office/drawing/2014/main" val="20008"/>
                    </a:ext>
                  </a:extLst>
                </a:gridCol>
                <a:gridCol w="561523">
                  <a:extLst>
                    <a:ext uri="{9D8B030D-6E8A-4147-A177-3AD203B41FA5}">
                      <a16:colId xmlns:a16="http://schemas.microsoft.com/office/drawing/2014/main" val="20009"/>
                    </a:ext>
                  </a:extLst>
                </a:gridCol>
              </a:tblGrid>
              <a:tr h="419867">
                <a:tc rowSpan="3">
                  <a:txBody>
                    <a:bodyPr/>
                    <a:lstStyle/>
                    <a:p>
                      <a:pPr marL="0" marR="0" algn="l">
                        <a:spcBef>
                          <a:spcPts val="0"/>
                        </a:spcBef>
                        <a:spcAft>
                          <a:spcPts val="0"/>
                        </a:spcAft>
                      </a:pPr>
                      <a:r>
                        <a:rPr lang="en-US" sz="900" b="1" dirty="0">
                          <a:effectLst/>
                          <a:latin typeface="Arial" panose="020B0604020202020204" pitchFamily="34" charset="0"/>
                          <a:ea typeface="Times New Roman" panose="02020603050405020304" pitchFamily="18" charset="0"/>
                        </a:rPr>
                        <a:t>20</a:t>
                      </a:r>
                      <a:endParaRPr lang="en-US" sz="900" dirty="0">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900" b="1" dirty="0">
                          <a:effectLst/>
                          <a:latin typeface="Arial" panose="020B0604020202020204" pitchFamily="34" charset="0"/>
                          <a:ea typeface="Times New Roman" panose="02020603050405020304" pitchFamily="18" charset="0"/>
                        </a:rPr>
                        <a:t> </a:t>
                      </a:r>
                      <a:r>
                        <a:rPr lang="en-US" sz="900" dirty="0">
                          <a:effectLst/>
                          <a:latin typeface="Arial" panose="020B0604020202020204" pitchFamily="34" charset="0"/>
                          <a:ea typeface="Times New Roman" panose="02020603050405020304" pitchFamily="18" charset="0"/>
                        </a:rPr>
                        <a:t> </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Collect compressed tablets &amp; label it.</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Physical</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Foreign matter-Dust and Label</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err="1">
                          <a:effectLst/>
                          <a:latin typeface="Arial" panose="020B0604020202020204" pitchFamily="34" charset="0"/>
                          <a:ea typeface="Times New Roman" panose="02020603050405020304" pitchFamily="18" charset="0"/>
                        </a:rPr>
                        <a:t>Uncleaned</a:t>
                      </a:r>
                      <a:r>
                        <a:rPr lang="en-US" sz="900" dirty="0">
                          <a:effectLst/>
                          <a:latin typeface="Arial" panose="020B0604020202020204" pitchFamily="34" charset="0"/>
                          <a:ea typeface="Times New Roman" panose="02020603050405020304" pitchFamily="18" charset="0"/>
                        </a:rPr>
                        <a:t> drums and improper labelling</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It can be lead to dental. </a:t>
                      </a:r>
                      <a:r>
                        <a:rPr lang="en-US" sz="900" dirty="0" err="1">
                          <a:effectLst/>
                          <a:latin typeface="Arial" panose="020B0604020202020204" pitchFamily="34" charset="0"/>
                          <a:ea typeface="Times New Roman" panose="02020603050405020304" pitchFamily="18" charset="0"/>
                        </a:rPr>
                        <a:t>Gi</a:t>
                      </a:r>
                      <a:r>
                        <a:rPr lang="en-US" sz="900" dirty="0">
                          <a:effectLst/>
                          <a:latin typeface="Arial" panose="020B0604020202020204" pitchFamily="34" charset="0"/>
                          <a:ea typeface="Times New Roman" panose="02020603050405020304" pitchFamily="18" charset="0"/>
                        </a:rPr>
                        <a:t> injuries </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Low</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Minor</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Proper </a:t>
                      </a:r>
                      <a:r>
                        <a:rPr lang="en-US" sz="900" dirty="0" err="1">
                          <a:effectLst/>
                          <a:latin typeface="Arial" panose="020B0604020202020204" pitchFamily="34" charset="0"/>
                          <a:ea typeface="Times New Roman" panose="02020603050405020304" pitchFamily="18" charset="0"/>
                        </a:rPr>
                        <a:t>cleaing</a:t>
                      </a:r>
                      <a:r>
                        <a:rPr lang="en-US" sz="900" dirty="0">
                          <a:effectLst/>
                          <a:latin typeface="Arial" panose="020B0604020202020204" pitchFamily="34" charset="0"/>
                          <a:ea typeface="Times New Roman" panose="02020603050405020304" pitchFamily="18" charset="0"/>
                        </a:rPr>
                        <a:t> of drums and identification of labels–</a:t>
                      </a:r>
                    </a:p>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Reanalysis and packing within 90 days </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No </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14900">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Chemical</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-Keeping quality for 90 days</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Difference in Assay </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Less effective to body </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Low</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Minor</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No</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4571">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Biological</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Keeping quality for 90 days</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Increase in micro flora </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Less immunity </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Low</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Minor</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No </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14900">
                <a:tc rowSpan="3">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21</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Coating </a:t>
                      </a:r>
                    </a:p>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 </a:t>
                      </a:r>
                    </a:p>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Weigh the tablets</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Physical</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In proper gross weight</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Improper balance calibration. </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Improper  coating</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Low</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Minor</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Balance calibration . </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No </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1163">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Chemical</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No</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09934">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Biological</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 -</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No </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19867">
                <a:tc rowSpan="3">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22</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Coating </a:t>
                      </a:r>
                    </a:p>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 </a:t>
                      </a:r>
                    </a:p>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Set the parameters for coating</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Physical</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Foreign matter-Dust of previous product</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err="1">
                          <a:effectLst/>
                          <a:latin typeface="Arial" panose="020B0604020202020204" pitchFamily="34" charset="0"/>
                          <a:ea typeface="Times New Roman" panose="02020603050405020304" pitchFamily="18" charset="0"/>
                        </a:rPr>
                        <a:t>Unclearned</a:t>
                      </a:r>
                      <a:r>
                        <a:rPr lang="en-US" sz="900" dirty="0">
                          <a:effectLst/>
                          <a:latin typeface="Arial" panose="020B0604020202020204" pitchFamily="34" charset="0"/>
                          <a:ea typeface="Times New Roman" panose="02020603050405020304" pitchFamily="18" charset="0"/>
                        </a:rPr>
                        <a:t> </a:t>
                      </a:r>
                      <a:r>
                        <a:rPr lang="en-US" sz="900" dirty="0" err="1">
                          <a:effectLst/>
                          <a:latin typeface="Arial" panose="020B0604020202020204" pitchFamily="34" charset="0"/>
                          <a:ea typeface="Times New Roman" panose="02020603050405020304" pitchFamily="18" charset="0"/>
                        </a:rPr>
                        <a:t>Equipments</a:t>
                      </a:r>
                      <a:endParaRPr lang="en-US" sz="900" dirty="0">
                        <a:effectLst/>
                        <a:latin typeface="Arial" panose="020B0604020202020204" pitchFamily="34" charset="0"/>
                        <a:ea typeface="Times New Roman" panose="02020603050405020304" pitchFamily="18" charset="0"/>
                      </a:endParaRP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err="1">
                          <a:effectLst/>
                          <a:latin typeface="Arial" panose="020B0604020202020204" pitchFamily="34" charset="0"/>
                          <a:ea typeface="Times New Roman" panose="02020603050405020304" pitchFamily="18" charset="0"/>
                        </a:rPr>
                        <a:t>Unpetability</a:t>
                      </a:r>
                      <a:r>
                        <a:rPr lang="en-US" sz="900" dirty="0">
                          <a:effectLst/>
                          <a:latin typeface="Arial" panose="020B0604020202020204" pitchFamily="34" charset="0"/>
                          <a:ea typeface="Times New Roman" panose="02020603050405020304" pitchFamily="18" charset="0"/>
                        </a:rPr>
                        <a:t> </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Low</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Minor</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In process calibrated instruments </a:t>
                      </a:r>
                    </a:p>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Maintain positive pressure and Proper functioning of AHU class 1 lack clean room environment. Temperature less than 25°C and Humidity less than 50% RH. Plant and personal hygiene check. </a:t>
                      </a:r>
                    </a:p>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Rinse Analysis </a:t>
                      </a:r>
                    </a:p>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Periodical Swab test</a:t>
                      </a:r>
                    </a:p>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ALC </a:t>
                      </a:r>
                      <a:r>
                        <a:rPr lang="en-US" sz="900" dirty="0" err="1">
                          <a:effectLst/>
                          <a:latin typeface="Arial" panose="020B0604020202020204" pitchFamily="34" charset="0"/>
                          <a:ea typeface="Times New Roman" panose="02020603050405020304" pitchFamily="18" charset="0"/>
                        </a:rPr>
                        <a:t>calebrated</a:t>
                      </a:r>
                      <a:r>
                        <a:rPr lang="en-US" sz="900" dirty="0">
                          <a:effectLst/>
                          <a:latin typeface="Arial" panose="020B0604020202020204" pitchFamily="34" charset="0"/>
                          <a:ea typeface="Times New Roman" panose="02020603050405020304" pitchFamily="18" charset="0"/>
                        </a:rPr>
                        <a:t> instruments</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No </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09934">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Chemical</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Presence of previous traces</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Unlearned </a:t>
                      </a:r>
                      <a:r>
                        <a:rPr lang="en-US" sz="900" dirty="0" err="1">
                          <a:effectLst/>
                          <a:latin typeface="Arial" panose="020B0604020202020204" pitchFamily="34" charset="0"/>
                          <a:ea typeface="Times New Roman" panose="02020603050405020304" pitchFamily="18" charset="0"/>
                        </a:rPr>
                        <a:t>Equipments</a:t>
                      </a:r>
                      <a:r>
                        <a:rPr lang="en-US" sz="900" dirty="0">
                          <a:effectLst/>
                          <a:latin typeface="Arial" panose="020B0604020202020204" pitchFamily="34" charset="0"/>
                          <a:ea typeface="Times New Roman" panose="02020603050405020304" pitchFamily="18" charset="0"/>
                        </a:rPr>
                        <a:t> </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Contamination</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Low</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Minor</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734767">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Biological</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Presence of micro flora</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Unlearned Instruments. </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It can lead to acute and chronic GI infections</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Low</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Minor</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No </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14900">
                <a:tc rowSpan="3">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23</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Coating </a:t>
                      </a:r>
                    </a:p>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 </a:t>
                      </a:r>
                    </a:p>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In process check</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Physical</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Checking of thickness, DT, weight</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Un calibrated instruments. </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err="1">
                          <a:effectLst/>
                          <a:latin typeface="Arial" panose="020B0604020202020204" pitchFamily="34" charset="0"/>
                          <a:ea typeface="Times New Roman" panose="02020603050405020304" pitchFamily="18" charset="0"/>
                        </a:rPr>
                        <a:t>Unpetability</a:t>
                      </a:r>
                      <a:endParaRPr lang="en-US" sz="900" dirty="0">
                        <a:effectLst/>
                        <a:latin typeface="Arial" panose="020B0604020202020204" pitchFamily="34" charset="0"/>
                        <a:ea typeface="Times New Roman" panose="02020603050405020304" pitchFamily="18" charset="0"/>
                      </a:endParaRP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Low</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Minor</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Uncalibrated instruments</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No </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11163">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Chemical</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629801">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Biological</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High moisture levels in processing environment. </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It can lead to acute and chronic GI infections</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Low</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Minor</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No </a:t>
                      </a:r>
                    </a:p>
                  </a:txBody>
                  <a:tcPr marL="39363" marR="393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3" name="Slide Number Placeholder 2"/>
          <p:cNvSpPr>
            <a:spLocks noGrp="1"/>
          </p:cNvSpPr>
          <p:nvPr>
            <p:ph type="sldNum" sz="quarter" idx="12"/>
          </p:nvPr>
        </p:nvSpPr>
        <p:spPr/>
        <p:txBody>
          <a:bodyPr/>
          <a:lstStyle/>
          <a:p>
            <a:fld id="{BE2412B8-9ECE-40A4-9402-DF6152856802}" type="slidenum">
              <a:rPr lang="en-IN" smtClean="0"/>
              <a:pPr/>
              <a:t>295</a:t>
            </a:fld>
            <a:endParaRPr lang="en-IN"/>
          </a:p>
        </p:txBody>
      </p:sp>
      <p:sp>
        <p:nvSpPr>
          <p:cNvPr id="6" name="Rectangle 5"/>
          <p:cNvSpPr/>
          <p:nvPr/>
        </p:nvSpPr>
        <p:spPr>
          <a:xfrm>
            <a:off x="395534" y="904514"/>
            <a:ext cx="8694712" cy="276999"/>
          </a:xfrm>
          <a:prstGeom prst="rect">
            <a:avLst/>
          </a:prstGeom>
        </p:spPr>
        <p:txBody>
          <a:bodyPr wrap="square">
            <a:spAutoFit/>
          </a:bodyPr>
          <a:lstStyle/>
          <a:p>
            <a:r>
              <a:rPr lang="en-US" sz="1200" dirty="0"/>
              <a:t>HAZARD IDENTIFICATION SHEET OF :------------------------------------------------------------------</a:t>
            </a:r>
          </a:p>
        </p:txBody>
      </p:sp>
    </p:spTree>
    <p:extLst>
      <p:ext uri="{BB962C8B-B14F-4D97-AF65-F5344CB8AC3E}">
        <p14:creationId xmlns:p14="http://schemas.microsoft.com/office/powerpoint/2010/main" val="660991920"/>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90893519"/>
              </p:ext>
            </p:extLst>
          </p:nvPr>
        </p:nvGraphicFramePr>
        <p:xfrm>
          <a:off x="405883" y="1556792"/>
          <a:ext cx="8280917" cy="4708578"/>
        </p:xfrm>
        <a:graphic>
          <a:graphicData uri="http://schemas.openxmlformats.org/drawingml/2006/table">
            <a:tbl>
              <a:tblPr firstRow="1" firstCol="1" lastRow="1" lastCol="1" bandRow="1" bandCol="1"/>
              <a:tblGrid>
                <a:gridCol w="491773">
                  <a:extLst>
                    <a:ext uri="{9D8B030D-6E8A-4147-A177-3AD203B41FA5}">
                      <a16:colId xmlns:a16="http://schemas.microsoft.com/office/drawing/2014/main" val="20000"/>
                    </a:ext>
                  </a:extLst>
                </a:gridCol>
                <a:gridCol w="836014">
                  <a:extLst>
                    <a:ext uri="{9D8B030D-6E8A-4147-A177-3AD203B41FA5}">
                      <a16:colId xmlns:a16="http://schemas.microsoft.com/office/drawing/2014/main" val="20001"/>
                    </a:ext>
                  </a:extLst>
                </a:gridCol>
                <a:gridCol w="688483">
                  <a:extLst>
                    <a:ext uri="{9D8B030D-6E8A-4147-A177-3AD203B41FA5}">
                      <a16:colId xmlns:a16="http://schemas.microsoft.com/office/drawing/2014/main" val="20002"/>
                    </a:ext>
                  </a:extLst>
                </a:gridCol>
                <a:gridCol w="1081901">
                  <a:extLst>
                    <a:ext uri="{9D8B030D-6E8A-4147-A177-3AD203B41FA5}">
                      <a16:colId xmlns:a16="http://schemas.microsoft.com/office/drawing/2014/main" val="20003"/>
                    </a:ext>
                  </a:extLst>
                </a:gridCol>
                <a:gridCol w="1081901">
                  <a:extLst>
                    <a:ext uri="{9D8B030D-6E8A-4147-A177-3AD203B41FA5}">
                      <a16:colId xmlns:a16="http://schemas.microsoft.com/office/drawing/2014/main" val="20004"/>
                    </a:ext>
                  </a:extLst>
                </a:gridCol>
                <a:gridCol w="629470">
                  <a:extLst>
                    <a:ext uri="{9D8B030D-6E8A-4147-A177-3AD203B41FA5}">
                      <a16:colId xmlns:a16="http://schemas.microsoft.com/office/drawing/2014/main" val="20005"/>
                    </a:ext>
                  </a:extLst>
                </a:gridCol>
                <a:gridCol w="590128">
                  <a:extLst>
                    <a:ext uri="{9D8B030D-6E8A-4147-A177-3AD203B41FA5}">
                      <a16:colId xmlns:a16="http://schemas.microsoft.com/office/drawing/2014/main" val="20006"/>
                    </a:ext>
                  </a:extLst>
                </a:gridCol>
                <a:gridCol w="557344">
                  <a:extLst>
                    <a:ext uri="{9D8B030D-6E8A-4147-A177-3AD203B41FA5}">
                      <a16:colId xmlns:a16="http://schemas.microsoft.com/office/drawing/2014/main" val="20007"/>
                    </a:ext>
                  </a:extLst>
                </a:gridCol>
                <a:gridCol w="1766559">
                  <a:extLst>
                    <a:ext uri="{9D8B030D-6E8A-4147-A177-3AD203B41FA5}">
                      <a16:colId xmlns:a16="http://schemas.microsoft.com/office/drawing/2014/main" val="20008"/>
                    </a:ext>
                  </a:extLst>
                </a:gridCol>
                <a:gridCol w="557344">
                  <a:extLst>
                    <a:ext uri="{9D8B030D-6E8A-4147-A177-3AD203B41FA5}">
                      <a16:colId xmlns:a16="http://schemas.microsoft.com/office/drawing/2014/main" val="20009"/>
                    </a:ext>
                  </a:extLst>
                </a:gridCol>
              </a:tblGrid>
              <a:tr h="320856">
                <a:tc rowSpan="4">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24</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Coating </a:t>
                      </a:r>
                    </a:p>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 </a:t>
                      </a:r>
                    </a:p>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Unloading from auto coater</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Physical</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Foreign matter-Dust</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Uncleaned drums </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It can lead to dental &amp; GI injuries</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Low</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Minor</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Proper cleaning of drums.</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No </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5384">
                <a:tc vMerge="1">
                  <a:txBody>
                    <a:bodyPr/>
                    <a:lstStyle/>
                    <a:p>
                      <a:endParaRPr lang="en-US"/>
                    </a:p>
                  </a:txBody>
                  <a:tcPr/>
                </a:tc>
                <a:tc vMerge="1">
                  <a:txBody>
                    <a:bodyPr/>
                    <a:lstStyle/>
                    <a:p>
                      <a:endParaRPr lang="en-US"/>
                    </a:p>
                  </a:txBody>
                  <a:tcPr/>
                </a:tc>
                <a:tc rowSpan="2">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Chemical</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96634">
                <a:tc vMerge="1">
                  <a:txBody>
                    <a:bodyPr/>
                    <a:lstStyle/>
                    <a:p>
                      <a:endParaRPr lang="en-US"/>
                    </a:p>
                  </a:txBody>
                  <a:tcPr/>
                </a:tc>
                <a:tc vMerge="1">
                  <a:txBody>
                    <a:bodyPr/>
                    <a:lstStyle/>
                    <a:p>
                      <a:endParaRPr lang="en-US"/>
                    </a:p>
                  </a:txBody>
                  <a:tcPr/>
                </a:tc>
                <a:tc vMerge="1">
                  <a:txBody>
                    <a:bodyPr/>
                    <a:lstStyle/>
                    <a:p>
                      <a:pPr marL="0" marR="0" algn="l">
                        <a:spcBef>
                          <a:spcPts val="0"/>
                        </a:spcBef>
                        <a:spcAft>
                          <a:spcPts val="0"/>
                        </a:spcAft>
                      </a:pPr>
                      <a:endParaRPr lang="en-US" sz="600">
                        <a:effectLst/>
                        <a:latin typeface="Times New Roman" panose="02020603050405020304" pitchFamily="18"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spcBef>
                          <a:spcPts val="0"/>
                        </a:spcBef>
                        <a:spcAft>
                          <a:spcPts val="0"/>
                        </a:spcAft>
                      </a:pPr>
                      <a:endParaRPr lang="en-US" sz="600">
                        <a:effectLst/>
                        <a:latin typeface="Times New Roman" panose="02020603050405020304" pitchFamily="18"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spcBef>
                          <a:spcPts val="0"/>
                        </a:spcBef>
                        <a:spcAft>
                          <a:spcPts val="0"/>
                        </a:spcAft>
                      </a:pPr>
                      <a:endParaRPr lang="en-US" sz="600">
                        <a:effectLst/>
                        <a:latin typeface="Times New Roman" panose="02020603050405020304" pitchFamily="18"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spcBef>
                          <a:spcPts val="0"/>
                        </a:spcBef>
                        <a:spcAft>
                          <a:spcPts val="0"/>
                        </a:spcAft>
                      </a:pPr>
                      <a:endParaRPr lang="en-US" sz="600">
                        <a:effectLst/>
                        <a:latin typeface="Times New Roman" panose="02020603050405020304" pitchFamily="18"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spcBef>
                          <a:spcPts val="0"/>
                        </a:spcBef>
                        <a:spcAft>
                          <a:spcPts val="0"/>
                        </a:spcAft>
                      </a:pPr>
                      <a:endParaRPr lang="en-US" sz="600">
                        <a:effectLst/>
                        <a:latin typeface="Times New Roman" panose="02020603050405020304" pitchFamily="18"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spcBef>
                          <a:spcPts val="0"/>
                        </a:spcBef>
                        <a:spcAft>
                          <a:spcPts val="0"/>
                        </a:spcAft>
                      </a:pPr>
                      <a:endParaRPr lang="en-US" sz="600">
                        <a:effectLst/>
                        <a:latin typeface="Times New Roman" panose="02020603050405020304" pitchFamily="18"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2038">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Biological</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Keeping quality for 90 days</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High moisture levels in processing environment. </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It can lead to acute and chronic GI infections</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Low</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Minor</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No </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3744">
                <a:tc rowSpan="3">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25</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Coating </a:t>
                      </a:r>
                      <a:endParaRPr lang="en-US" sz="900" dirty="0">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Weight the tablet &amp; label it</a:t>
                      </a:r>
                      <a:endParaRPr lang="en-US" sz="900" dirty="0">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Physical</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In proper gross weight</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Improper balance calibration. </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Improper  coating</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Low</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Minor</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Balance calibration .</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6634">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Chemical</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75412">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Biological</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Keeping quality for 90 days</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High moisture levels in processing environment. </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It can lead to acute and chronic GI infections</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Low</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Minor</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64992">
                <a:tc rowSpan="3">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26</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Inspection</a:t>
                      </a:r>
                      <a:endParaRPr lang="en-US" sz="900" dirty="0">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Physical</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Remove the defective tablets &amp; its record</a:t>
                      </a:r>
                      <a:endParaRPr lang="en-US" sz="900" dirty="0">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Improper identification of drums, Improper light </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err="1">
                          <a:solidFill>
                            <a:srgbClr val="000000"/>
                          </a:solidFill>
                          <a:effectLst/>
                          <a:latin typeface="Arial" panose="020B0604020202020204" pitchFamily="34" charset="0"/>
                          <a:ea typeface="Times New Roman" panose="02020603050405020304" pitchFamily="18" charset="0"/>
                        </a:rPr>
                        <a:t>Unpatability</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Low</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Minor</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Proper identification of drums, Proper illumination</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96634">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Chemical</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86446">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Biological</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High moisture levels in processing environment. </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It can lead to acute and chronic GI infections</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Low</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Minor</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72166">
                <a:tc rowSpan="4">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27</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Packing</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Physical</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Foreign matter-Dust</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Un cleaned machine</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It can lead to dental &amp; GI injuries</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Low</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Minor</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Proper cleaning of machine.</a:t>
                      </a: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84074">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Chemical</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11"/>
                  </a:ext>
                </a:extLst>
              </a:tr>
              <a:tr h="96634">
                <a:tc vMerge="1">
                  <a:txBody>
                    <a:bodyPr/>
                    <a:lstStyle/>
                    <a:p>
                      <a:endParaRPr lang="en-US"/>
                    </a:p>
                  </a:txBody>
                  <a:tcPr/>
                </a:tc>
                <a:tc vMerge="1">
                  <a:txBody>
                    <a:bodyPr/>
                    <a:lstStyle/>
                    <a:p>
                      <a:endParaRPr lang="en-US"/>
                    </a:p>
                  </a:txBody>
                  <a:tcPr/>
                </a:tc>
                <a:tc rowSpan="2">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Biological</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0">
                <a:tc vMerge="1">
                  <a:txBody>
                    <a:bodyPr/>
                    <a:lstStyle/>
                    <a:p>
                      <a:endParaRPr lang="en-US"/>
                    </a:p>
                  </a:txBody>
                  <a:tcPr/>
                </a:tc>
                <a:tc vMerge="1">
                  <a:txBody>
                    <a:bodyPr/>
                    <a:lstStyle/>
                    <a:p>
                      <a:endParaRPr lang="en-US"/>
                    </a:p>
                  </a:txBody>
                  <a:tcPr/>
                </a:tc>
                <a:tc vMerge="1">
                  <a:txBody>
                    <a:bodyPr/>
                    <a:lstStyle/>
                    <a:p>
                      <a:pPr marL="0" marR="0" algn="l">
                        <a:spcBef>
                          <a:spcPts val="0"/>
                        </a:spcBef>
                        <a:spcAft>
                          <a:spcPts val="0"/>
                        </a:spcAft>
                      </a:pPr>
                      <a:endParaRPr lang="en-US" sz="600">
                        <a:effectLst/>
                        <a:latin typeface="Times New Roman" panose="02020603050405020304" pitchFamily="18"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spcBef>
                          <a:spcPts val="0"/>
                        </a:spcBef>
                        <a:spcAft>
                          <a:spcPts val="0"/>
                        </a:spcAft>
                      </a:pPr>
                      <a:endParaRPr lang="en-US" sz="600">
                        <a:effectLst/>
                        <a:latin typeface="Times New Roman" panose="02020603050405020304" pitchFamily="18"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spcBef>
                          <a:spcPts val="0"/>
                        </a:spcBef>
                        <a:spcAft>
                          <a:spcPts val="0"/>
                        </a:spcAft>
                      </a:pPr>
                      <a:endParaRPr lang="en-US" sz="600">
                        <a:effectLst/>
                        <a:latin typeface="Times New Roman" panose="02020603050405020304" pitchFamily="18"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spcBef>
                          <a:spcPts val="0"/>
                        </a:spcBef>
                        <a:spcAft>
                          <a:spcPts val="0"/>
                        </a:spcAft>
                      </a:pPr>
                      <a:endParaRPr lang="en-US" sz="600">
                        <a:effectLst/>
                        <a:latin typeface="Times New Roman" panose="02020603050405020304" pitchFamily="18"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spcBef>
                          <a:spcPts val="0"/>
                        </a:spcBef>
                        <a:spcAft>
                          <a:spcPts val="0"/>
                        </a:spcAft>
                      </a:pPr>
                      <a:endParaRPr lang="en-US" sz="600">
                        <a:effectLst/>
                        <a:latin typeface="Times New Roman" panose="02020603050405020304" pitchFamily="18"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l">
                        <a:spcBef>
                          <a:spcPts val="0"/>
                        </a:spcBef>
                        <a:spcAft>
                          <a:spcPts val="0"/>
                        </a:spcAft>
                      </a:pPr>
                      <a:endParaRPr lang="en-US" sz="600">
                        <a:effectLst/>
                        <a:latin typeface="Times New Roman" panose="02020603050405020304" pitchFamily="18"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34218" marR="34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3" name="Slide Number Placeholder 2"/>
          <p:cNvSpPr>
            <a:spLocks noGrp="1"/>
          </p:cNvSpPr>
          <p:nvPr>
            <p:ph type="sldNum" sz="quarter" idx="12"/>
          </p:nvPr>
        </p:nvSpPr>
        <p:spPr/>
        <p:txBody>
          <a:bodyPr/>
          <a:lstStyle/>
          <a:p>
            <a:fld id="{BE2412B8-9ECE-40A4-9402-DF6152856802}" type="slidenum">
              <a:rPr lang="en-IN" smtClean="0"/>
              <a:pPr/>
              <a:t>296</a:t>
            </a:fld>
            <a:endParaRPr lang="en-IN"/>
          </a:p>
        </p:txBody>
      </p:sp>
      <p:sp>
        <p:nvSpPr>
          <p:cNvPr id="6" name="Rectangle 5"/>
          <p:cNvSpPr/>
          <p:nvPr/>
        </p:nvSpPr>
        <p:spPr>
          <a:xfrm>
            <a:off x="395534" y="904514"/>
            <a:ext cx="8694712" cy="276999"/>
          </a:xfrm>
          <a:prstGeom prst="rect">
            <a:avLst/>
          </a:prstGeom>
        </p:spPr>
        <p:txBody>
          <a:bodyPr wrap="square">
            <a:spAutoFit/>
          </a:bodyPr>
          <a:lstStyle/>
          <a:p>
            <a:r>
              <a:rPr lang="en-US" sz="1200" dirty="0"/>
              <a:t>HAZARD IDENTIFICATION SHEET OF :------------------------------------------------------------------</a:t>
            </a:r>
          </a:p>
        </p:txBody>
      </p:sp>
    </p:spTree>
    <p:extLst>
      <p:ext uri="{BB962C8B-B14F-4D97-AF65-F5344CB8AC3E}">
        <p14:creationId xmlns:p14="http://schemas.microsoft.com/office/powerpoint/2010/main" val="1220259867"/>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64505033"/>
              </p:ext>
            </p:extLst>
          </p:nvPr>
        </p:nvGraphicFramePr>
        <p:xfrm>
          <a:off x="467542" y="1381599"/>
          <a:ext cx="8229599" cy="1673344"/>
        </p:xfrm>
        <a:graphic>
          <a:graphicData uri="http://schemas.openxmlformats.org/drawingml/2006/table">
            <a:tbl>
              <a:tblPr firstRow="1" firstCol="1" lastRow="1" lastCol="1" bandRow="1" bandCol="1"/>
              <a:tblGrid>
                <a:gridCol w="494600">
                  <a:extLst>
                    <a:ext uri="{9D8B030D-6E8A-4147-A177-3AD203B41FA5}">
                      <a16:colId xmlns:a16="http://schemas.microsoft.com/office/drawing/2014/main" val="20000"/>
                    </a:ext>
                  </a:extLst>
                </a:gridCol>
                <a:gridCol w="840820">
                  <a:extLst>
                    <a:ext uri="{9D8B030D-6E8A-4147-A177-3AD203B41FA5}">
                      <a16:colId xmlns:a16="http://schemas.microsoft.com/office/drawing/2014/main" val="20001"/>
                    </a:ext>
                  </a:extLst>
                </a:gridCol>
                <a:gridCol w="692441">
                  <a:extLst>
                    <a:ext uri="{9D8B030D-6E8A-4147-A177-3AD203B41FA5}">
                      <a16:colId xmlns:a16="http://schemas.microsoft.com/office/drawing/2014/main" val="20002"/>
                    </a:ext>
                  </a:extLst>
                </a:gridCol>
                <a:gridCol w="989201">
                  <a:extLst>
                    <a:ext uri="{9D8B030D-6E8A-4147-A177-3AD203B41FA5}">
                      <a16:colId xmlns:a16="http://schemas.microsoft.com/office/drawing/2014/main" val="20003"/>
                    </a:ext>
                  </a:extLst>
                </a:gridCol>
                <a:gridCol w="989201">
                  <a:extLst>
                    <a:ext uri="{9D8B030D-6E8A-4147-A177-3AD203B41FA5}">
                      <a16:colId xmlns:a16="http://schemas.microsoft.com/office/drawing/2014/main" val="20004"/>
                    </a:ext>
                  </a:extLst>
                </a:gridCol>
                <a:gridCol w="732008">
                  <a:extLst>
                    <a:ext uri="{9D8B030D-6E8A-4147-A177-3AD203B41FA5}">
                      <a16:colId xmlns:a16="http://schemas.microsoft.com/office/drawing/2014/main" val="20005"/>
                    </a:ext>
                  </a:extLst>
                </a:gridCol>
                <a:gridCol w="593520">
                  <a:extLst>
                    <a:ext uri="{9D8B030D-6E8A-4147-A177-3AD203B41FA5}">
                      <a16:colId xmlns:a16="http://schemas.microsoft.com/office/drawing/2014/main" val="20006"/>
                    </a:ext>
                  </a:extLst>
                </a:gridCol>
                <a:gridCol w="560547">
                  <a:extLst>
                    <a:ext uri="{9D8B030D-6E8A-4147-A177-3AD203B41FA5}">
                      <a16:colId xmlns:a16="http://schemas.microsoft.com/office/drawing/2014/main" val="20007"/>
                    </a:ext>
                  </a:extLst>
                </a:gridCol>
                <a:gridCol w="1776714">
                  <a:extLst>
                    <a:ext uri="{9D8B030D-6E8A-4147-A177-3AD203B41FA5}">
                      <a16:colId xmlns:a16="http://schemas.microsoft.com/office/drawing/2014/main" val="20008"/>
                    </a:ext>
                  </a:extLst>
                </a:gridCol>
                <a:gridCol w="560547">
                  <a:extLst>
                    <a:ext uri="{9D8B030D-6E8A-4147-A177-3AD203B41FA5}">
                      <a16:colId xmlns:a16="http://schemas.microsoft.com/office/drawing/2014/main" val="20009"/>
                    </a:ext>
                  </a:extLst>
                </a:gridCol>
              </a:tblGrid>
              <a:tr h="245159">
                <a:tc rowSpan="3">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28</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Strip Coding</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Physical</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Undesired coding </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Different stereo</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Mix up of batches</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Minor</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Cross checking of each </a:t>
                      </a:r>
                      <a:r>
                        <a:rPr lang="en-US" sz="900" dirty="0" err="1">
                          <a:solidFill>
                            <a:srgbClr val="000000"/>
                          </a:solidFill>
                          <a:effectLst/>
                          <a:latin typeface="Arial" panose="020B0604020202020204" pitchFamily="34" charset="0"/>
                          <a:ea typeface="Times New Roman" panose="02020603050405020304" pitchFamily="18" charset="0"/>
                        </a:rPr>
                        <a:t>sterio</a:t>
                      </a:r>
                      <a:r>
                        <a:rPr lang="en-US" sz="900" dirty="0">
                          <a:solidFill>
                            <a:srgbClr val="000000"/>
                          </a:solidFill>
                          <a:effectLst/>
                          <a:latin typeface="Arial" panose="020B0604020202020204" pitchFamily="34" charset="0"/>
                          <a:ea typeface="Times New Roman" panose="02020603050405020304" pitchFamily="18" charset="0"/>
                        </a:rPr>
                        <a:t> print and Printed foil proof.</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9815">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Chemical</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4584">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Biological</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Low</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Minor</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5159">
                <a:tc rowSpan="3">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29</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Carton Coding</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Physical</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Undesired coding </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Different stereo</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Mix up of batches</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Minor</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Cross checking of each </a:t>
                      </a:r>
                      <a:r>
                        <a:rPr lang="en-US" sz="900" dirty="0" err="1">
                          <a:solidFill>
                            <a:srgbClr val="000000"/>
                          </a:solidFill>
                          <a:effectLst/>
                          <a:latin typeface="Arial" panose="020B0604020202020204" pitchFamily="34" charset="0"/>
                          <a:ea typeface="Times New Roman" panose="02020603050405020304" pitchFamily="18" charset="0"/>
                        </a:rPr>
                        <a:t>sterio</a:t>
                      </a:r>
                      <a:r>
                        <a:rPr lang="en-US" sz="900" dirty="0">
                          <a:solidFill>
                            <a:srgbClr val="000000"/>
                          </a:solidFill>
                          <a:effectLst/>
                          <a:latin typeface="Arial" panose="020B0604020202020204" pitchFamily="34" charset="0"/>
                          <a:ea typeface="Times New Roman" panose="02020603050405020304" pitchFamily="18" charset="0"/>
                        </a:rPr>
                        <a:t> print and Printed foil proof.</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9815">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Chemical</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2576">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Biological</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Low</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Minor</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45159">
                <a:tc rowSpan="3">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30</a:t>
                      </a:r>
                      <a:endParaRPr lang="en-US" sz="900" dirty="0">
                        <a:effectLst/>
                        <a:latin typeface="Arial" panose="020B0604020202020204" pitchFamily="34" charset="0"/>
                        <a:ea typeface="Times New Roman" panose="02020603050405020304" pitchFamily="18" charset="0"/>
                      </a:endParaRPr>
                    </a:p>
                    <a:p>
                      <a:pPr marL="0" marR="0" algn="l">
                        <a:spcBef>
                          <a:spcPts val="0"/>
                        </a:spcBef>
                        <a:spcAft>
                          <a:spcPts val="0"/>
                        </a:spcAft>
                      </a:pP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Putting of strips in carton </a:t>
                      </a:r>
                      <a:endParaRPr lang="en-US" sz="900" dirty="0">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Physical</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Undesired no of strips</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Negligence </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Undesired pack size</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Low</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Minor</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-Cross checking of each carton by weighing.</a:t>
                      </a:r>
                      <a:endParaRPr lang="en-US" sz="900" dirty="0">
                        <a:effectLst/>
                        <a:latin typeface="Arial" panose="020B0604020202020204" pitchFamily="34" charset="0"/>
                        <a:ea typeface="Times New Roman" panose="02020603050405020304" pitchFamily="18" charset="0"/>
                      </a:endParaRPr>
                    </a:p>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29815">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Chemical</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20000">
                <a:tc vMerge="1">
                  <a:txBody>
                    <a:bodyPr/>
                    <a:lstStyle/>
                    <a:p>
                      <a:endParaRPr lang="en-US"/>
                    </a:p>
                  </a:txBody>
                  <a:tcPr/>
                </a:tc>
                <a:tc vMerge="1">
                  <a:txBody>
                    <a:bodyPr/>
                    <a:lstStyle/>
                    <a:p>
                      <a:endParaRPr lang="en-US"/>
                    </a:p>
                  </a:txBody>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Biological</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l">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64406" marR="644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707731722"/>
              </p:ext>
            </p:extLst>
          </p:nvPr>
        </p:nvGraphicFramePr>
        <p:xfrm>
          <a:off x="467543" y="3054943"/>
          <a:ext cx="8229597" cy="3340098"/>
        </p:xfrm>
        <a:graphic>
          <a:graphicData uri="http://schemas.openxmlformats.org/drawingml/2006/table">
            <a:tbl>
              <a:tblPr firstRow="1" firstCol="1" lastRow="1" lastCol="1" bandRow="1" bandCol="1"/>
              <a:tblGrid>
                <a:gridCol w="488725">
                  <a:extLst>
                    <a:ext uri="{9D8B030D-6E8A-4147-A177-3AD203B41FA5}">
                      <a16:colId xmlns:a16="http://schemas.microsoft.com/office/drawing/2014/main" val="20000"/>
                    </a:ext>
                  </a:extLst>
                </a:gridCol>
                <a:gridCol w="830834">
                  <a:extLst>
                    <a:ext uri="{9D8B030D-6E8A-4147-A177-3AD203B41FA5}">
                      <a16:colId xmlns:a16="http://schemas.microsoft.com/office/drawing/2014/main" val="20001"/>
                    </a:ext>
                  </a:extLst>
                </a:gridCol>
                <a:gridCol w="684217">
                  <a:extLst>
                    <a:ext uri="{9D8B030D-6E8A-4147-A177-3AD203B41FA5}">
                      <a16:colId xmlns:a16="http://schemas.microsoft.com/office/drawing/2014/main" val="20002"/>
                    </a:ext>
                  </a:extLst>
                </a:gridCol>
                <a:gridCol w="1075196">
                  <a:extLst>
                    <a:ext uri="{9D8B030D-6E8A-4147-A177-3AD203B41FA5}">
                      <a16:colId xmlns:a16="http://schemas.microsoft.com/office/drawing/2014/main" val="20003"/>
                    </a:ext>
                  </a:extLst>
                </a:gridCol>
                <a:gridCol w="1075196">
                  <a:extLst>
                    <a:ext uri="{9D8B030D-6E8A-4147-A177-3AD203B41FA5}">
                      <a16:colId xmlns:a16="http://schemas.microsoft.com/office/drawing/2014/main" val="20004"/>
                    </a:ext>
                  </a:extLst>
                </a:gridCol>
                <a:gridCol w="625568">
                  <a:extLst>
                    <a:ext uri="{9D8B030D-6E8A-4147-A177-3AD203B41FA5}">
                      <a16:colId xmlns:a16="http://schemas.microsoft.com/office/drawing/2014/main" val="20005"/>
                    </a:ext>
                  </a:extLst>
                </a:gridCol>
                <a:gridCol w="586471">
                  <a:extLst>
                    <a:ext uri="{9D8B030D-6E8A-4147-A177-3AD203B41FA5}">
                      <a16:colId xmlns:a16="http://schemas.microsoft.com/office/drawing/2014/main" val="20006"/>
                    </a:ext>
                  </a:extLst>
                </a:gridCol>
                <a:gridCol w="553890">
                  <a:extLst>
                    <a:ext uri="{9D8B030D-6E8A-4147-A177-3AD203B41FA5}">
                      <a16:colId xmlns:a16="http://schemas.microsoft.com/office/drawing/2014/main" val="20007"/>
                    </a:ext>
                  </a:extLst>
                </a:gridCol>
                <a:gridCol w="1755612">
                  <a:extLst>
                    <a:ext uri="{9D8B030D-6E8A-4147-A177-3AD203B41FA5}">
                      <a16:colId xmlns:a16="http://schemas.microsoft.com/office/drawing/2014/main" val="20008"/>
                    </a:ext>
                  </a:extLst>
                </a:gridCol>
                <a:gridCol w="553888">
                  <a:extLst>
                    <a:ext uri="{9D8B030D-6E8A-4147-A177-3AD203B41FA5}">
                      <a16:colId xmlns:a16="http://schemas.microsoft.com/office/drawing/2014/main" val="20009"/>
                    </a:ext>
                  </a:extLst>
                </a:gridCol>
              </a:tblGrid>
              <a:tr h="207875">
                <a:tc rowSpan="3">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31</a:t>
                      </a:r>
                      <a:endParaRPr lang="en-US" sz="900" dirty="0">
                        <a:effectLst/>
                        <a:latin typeface="Arial" panose="020B0604020202020204" pitchFamily="34" charset="0"/>
                        <a:ea typeface="Times New Roman" panose="02020603050405020304" pitchFamily="18" charset="0"/>
                      </a:endParaRPr>
                    </a:p>
                    <a:p>
                      <a:pPr marL="0" marR="0">
                        <a:spcBef>
                          <a:spcPts val="0"/>
                        </a:spcBef>
                        <a:spcAft>
                          <a:spcPts val="0"/>
                        </a:spcAft>
                      </a:pP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Shipper preparation &amp; contain in shipper</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Physical</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Wrong </a:t>
                      </a:r>
                      <a:r>
                        <a:rPr lang="en-US" sz="900" dirty="0" err="1">
                          <a:effectLst/>
                          <a:latin typeface="Arial" panose="020B0604020202020204" pitchFamily="34" charset="0"/>
                          <a:ea typeface="Times New Roman" panose="02020603050405020304" pitchFamily="18" charset="0"/>
                        </a:rPr>
                        <a:t>coading</a:t>
                      </a:r>
                      <a:r>
                        <a:rPr lang="en-US" sz="900" dirty="0">
                          <a:effectLst/>
                          <a:latin typeface="Arial" panose="020B0604020202020204" pitchFamily="34" charset="0"/>
                          <a:ea typeface="Times New Roman" panose="02020603050405020304" pitchFamily="18" charset="0"/>
                        </a:rPr>
                        <a:t> of batch number</a:t>
                      </a: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verification .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err="1">
                          <a:solidFill>
                            <a:srgbClr val="000000"/>
                          </a:solidFill>
                          <a:effectLst/>
                          <a:latin typeface="Arial" panose="020B0604020202020204" pitchFamily="34" charset="0"/>
                          <a:ea typeface="Times New Roman" panose="02020603050405020304" pitchFamily="18" charset="0"/>
                        </a:rPr>
                        <a:t>unpatability</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Low</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Minor</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Proper coding with identification.</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0072">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Chemical</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 </a:t>
                      </a: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6593">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Biological</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11812">
                <a:tc rowSpan="3">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32</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Weighing of shipper</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Physical</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Improper gross weight</a:t>
                      </a: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Improper balance calibration.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Improper co</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Low</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Minor</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Balance calibration.  </a:t>
                      </a:r>
                      <a:endParaRPr lang="en-US" sz="900" dirty="0">
                        <a:effectLst/>
                        <a:latin typeface="Arial" panose="020B0604020202020204" pitchFamily="34" charset="0"/>
                        <a:ea typeface="Times New Roman" panose="02020603050405020304" pitchFamily="18" charset="0"/>
                      </a:endParaRPr>
                    </a:p>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7875">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Chemical</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Presence of previous traces</a:t>
                      </a: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79140">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Biological</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Presence of micro flora</a:t>
                      </a: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High moisture levels in processing environment.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It can lead to acute and chronic GI infections</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Low</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Minor</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15749">
                <a:tc rowSpan="3">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33</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Transfer of material from production to BSR</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Physical</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Wrong identification and number of shippers</a:t>
                      </a: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number of shippers and identification of batch</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Unpalatable</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Low</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Minor</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Proper identification and exact number of shippers</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10072">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Chemical</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51904">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Biological</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07875">
                <a:tc rowSpan="3">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34</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Material identification</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Physical</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Wrong identification</a:t>
                      </a: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Improper  identification </a:t>
                      </a: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Unpalatable</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Low</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Minor</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Proper identification</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70342">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Chemical</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 </a:t>
                      </a: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51134">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Biological</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 </a:t>
                      </a: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4" name="Slide Number Placeholder 3"/>
          <p:cNvSpPr>
            <a:spLocks noGrp="1"/>
          </p:cNvSpPr>
          <p:nvPr>
            <p:ph type="sldNum" sz="quarter" idx="12"/>
          </p:nvPr>
        </p:nvSpPr>
        <p:spPr/>
        <p:txBody>
          <a:bodyPr/>
          <a:lstStyle/>
          <a:p>
            <a:fld id="{BE2412B8-9ECE-40A4-9402-DF6152856802}" type="slidenum">
              <a:rPr lang="en-IN" smtClean="0"/>
              <a:pPr/>
              <a:t>297</a:t>
            </a:fld>
            <a:endParaRPr lang="en-IN"/>
          </a:p>
        </p:txBody>
      </p:sp>
      <p:sp>
        <p:nvSpPr>
          <p:cNvPr id="7" name="Rectangle 6"/>
          <p:cNvSpPr/>
          <p:nvPr/>
        </p:nvSpPr>
        <p:spPr>
          <a:xfrm>
            <a:off x="395534" y="904514"/>
            <a:ext cx="8694712" cy="276999"/>
          </a:xfrm>
          <a:prstGeom prst="rect">
            <a:avLst/>
          </a:prstGeom>
        </p:spPr>
        <p:txBody>
          <a:bodyPr wrap="square">
            <a:spAutoFit/>
          </a:bodyPr>
          <a:lstStyle/>
          <a:p>
            <a:r>
              <a:rPr lang="en-US" sz="1200" dirty="0"/>
              <a:t>HAZARD IDENTIFICATION SHEET OF :------------------------------------------------------------------</a:t>
            </a:r>
          </a:p>
        </p:txBody>
      </p:sp>
    </p:spTree>
    <p:extLst>
      <p:ext uri="{BB962C8B-B14F-4D97-AF65-F5344CB8AC3E}">
        <p14:creationId xmlns:p14="http://schemas.microsoft.com/office/powerpoint/2010/main" val="355162298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73718045"/>
              </p:ext>
            </p:extLst>
          </p:nvPr>
        </p:nvGraphicFramePr>
        <p:xfrm>
          <a:off x="539553" y="1916832"/>
          <a:ext cx="8064894" cy="3592002"/>
        </p:xfrm>
        <a:graphic>
          <a:graphicData uri="http://schemas.openxmlformats.org/drawingml/2006/table">
            <a:tbl>
              <a:tblPr firstRow="1" firstCol="1" lastRow="1" lastCol="1" bandRow="1" bandCol="1"/>
              <a:tblGrid>
                <a:gridCol w="478945">
                  <a:extLst>
                    <a:ext uri="{9D8B030D-6E8A-4147-A177-3AD203B41FA5}">
                      <a16:colId xmlns:a16="http://schemas.microsoft.com/office/drawing/2014/main" val="20000"/>
                    </a:ext>
                  </a:extLst>
                </a:gridCol>
                <a:gridCol w="814206">
                  <a:extLst>
                    <a:ext uri="{9D8B030D-6E8A-4147-A177-3AD203B41FA5}">
                      <a16:colId xmlns:a16="http://schemas.microsoft.com/office/drawing/2014/main" val="20001"/>
                    </a:ext>
                  </a:extLst>
                </a:gridCol>
                <a:gridCol w="670523">
                  <a:extLst>
                    <a:ext uri="{9D8B030D-6E8A-4147-A177-3AD203B41FA5}">
                      <a16:colId xmlns:a16="http://schemas.microsoft.com/office/drawing/2014/main" val="20002"/>
                    </a:ext>
                  </a:extLst>
                </a:gridCol>
                <a:gridCol w="1053678">
                  <a:extLst>
                    <a:ext uri="{9D8B030D-6E8A-4147-A177-3AD203B41FA5}">
                      <a16:colId xmlns:a16="http://schemas.microsoft.com/office/drawing/2014/main" val="20003"/>
                    </a:ext>
                  </a:extLst>
                </a:gridCol>
                <a:gridCol w="1053678">
                  <a:extLst>
                    <a:ext uri="{9D8B030D-6E8A-4147-A177-3AD203B41FA5}">
                      <a16:colId xmlns:a16="http://schemas.microsoft.com/office/drawing/2014/main" val="20004"/>
                    </a:ext>
                  </a:extLst>
                </a:gridCol>
                <a:gridCol w="1185554">
                  <a:extLst>
                    <a:ext uri="{9D8B030D-6E8A-4147-A177-3AD203B41FA5}">
                      <a16:colId xmlns:a16="http://schemas.microsoft.com/office/drawing/2014/main" val="20005"/>
                    </a:ext>
                  </a:extLst>
                </a:gridCol>
                <a:gridCol w="504056">
                  <a:extLst>
                    <a:ext uri="{9D8B030D-6E8A-4147-A177-3AD203B41FA5}">
                      <a16:colId xmlns:a16="http://schemas.microsoft.com/office/drawing/2014/main" val="20006"/>
                    </a:ext>
                  </a:extLst>
                </a:gridCol>
                <a:gridCol w="504056">
                  <a:extLst>
                    <a:ext uri="{9D8B030D-6E8A-4147-A177-3AD203B41FA5}">
                      <a16:colId xmlns:a16="http://schemas.microsoft.com/office/drawing/2014/main" val="20007"/>
                    </a:ext>
                  </a:extLst>
                </a:gridCol>
                <a:gridCol w="1257394">
                  <a:extLst>
                    <a:ext uri="{9D8B030D-6E8A-4147-A177-3AD203B41FA5}">
                      <a16:colId xmlns:a16="http://schemas.microsoft.com/office/drawing/2014/main" val="20008"/>
                    </a:ext>
                  </a:extLst>
                </a:gridCol>
                <a:gridCol w="542804">
                  <a:extLst>
                    <a:ext uri="{9D8B030D-6E8A-4147-A177-3AD203B41FA5}">
                      <a16:colId xmlns:a16="http://schemas.microsoft.com/office/drawing/2014/main" val="20009"/>
                    </a:ext>
                  </a:extLst>
                </a:gridCol>
              </a:tblGrid>
              <a:tr h="207875">
                <a:tc rowSpan="3">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31</a:t>
                      </a:r>
                      <a:endParaRPr lang="en-US" sz="900" dirty="0">
                        <a:effectLst/>
                        <a:latin typeface="Arial" panose="020B0604020202020204" pitchFamily="34" charset="0"/>
                        <a:ea typeface="Times New Roman" panose="02020603050405020304" pitchFamily="18" charset="0"/>
                      </a:endParaRPr>
                    </a:p>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 </a:t>
                      </a:r>
                    </a:p>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 </a:t>
                      </a: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Shipper preparation &amp; contain in shipper</a:t>
                      </a:r>
                      <a:endParaRPr lang="en-US" sz="900" dirty="0">
                        <a:effectLst/>
                        <a:latin typeface="Arial" panose="020B0604020202020204" pitchFamily="34" charset="0"/>
                        <a:ea typeface="Times New Roman" panose="02020603050405020304" pitchFamily="18" charset="0"/>
                      </a:endParaRPr>
                    </a:p>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Physical</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Wrong </a:t>
                      </a:r>
                      <a:r>
                        <a:rPr lang="en-US" sz="900" dirty="0" err="1">
                          <a:effectLst/>
                          <a:latin typeface="Arial" panose="020B0604020202020204" pitchFamily="34" charset="0"/>
                          <a:ea typeface="Times New Roman" panose="02020603050405020304" pitchFamily="18" charset="0"/>
                        </a:rPr>
                        <a:t>coading</a:t>
                      </a:r>
                      <a:r>
                        <a:rPr lang="en-US" sz="900" dirty="0">
                          <a:effectLst/>
                          <a:latin typeface="Arial" panose="020B0604020202020204" pitchFamily="34" charset="0"/>
                          <a:ea typeface="Times New Roman" panose="02020603050405020304" pitchFamily="18" charset="0"/>
                        </a:rPr>
                        <a:t> of batch number</a:t>
                      </a: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verification .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err="1">
                          <a:solidFill>
                            <a:srgbClr val="000000"/>
                          </a:solidFill>
                          <a:effectLst/>
                          <a:latin typeface="Arial" panose="020B0604020202020204" pitchFamily="34" charset="0"/>
                          <a:ea typeface="Times New Roman" panose="02020603050405020304" pitchFamily="18" charset="0"/>
                        </a:rPr>
                        <a:t>unpatability</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Low</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Minor</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Proper coding with identification.</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0072">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Chemical</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 </a:t>
                      </a: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6592">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Biological</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11812">
                <a:tc rowSpan="3">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32</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Weighing of shipper</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Physical</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Improper gross weight</a:t>
                      </a: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Improper balance calibration.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Improper co</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Low</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Minor</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Balance calibration.  </a:t>
                      </a:r>
                      <a:endParaRPr lang="en-US" sz="900" dirty="0">
                        <a:effectLst/>
                        <a:latin typeface="Arial" panose="020B0604020202020204" pitchFamily="34" charset="0"/>
                        <a:ea typeface="Times New Roman" panose="02020603050405020304" pitchFamily="18" charset="0"/>
                      </a:endParaRPr>
                    </a:p>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7875">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Chemical</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Presence of previous traces</a:t>
                      </a: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63116">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Biological</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Presence of micro flora</a:t>
                      </a: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High moisture levels in processing environment.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It can lead to acute and chronic GI infections</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Low</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Minor</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15749">
                <a:tc rowSpan="3">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33</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Transfer of material from production to BSR</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Physical</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Wrong identification and number of shippers</a:t>
                      </a: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number of shippers and identification of batch</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Unpalatable</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Low</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Minor</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Proper identification and exact number of shippers</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10072">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Chemical</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51904">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Biological</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07875">
                <a:tc rowSpan="3">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34</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Material identification</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Physical</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Wrong identification</a:t>
                      </a: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Improper  identification </a:t>
                      </a: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Unpalatable</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Low</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Minor</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Proper identification</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70342">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Chemical</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 </a:t>
                      </a: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51904">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Biological</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 </a:t>
                      </a: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38976" marR="389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4" name="Slide Number Placeholder 3"/>
          <p:cNvSpPr>
            <a:spLocks noGrp="1"/>
          </p:cNvSpPr>
          <p:nvPr>
            <p:ph type="sldNum" sz="quarter" idx="12"/>
          </p:nvPr>
        </p:nvSpPr>
        <p:spPr/>
        <p:txBody>
          <a:bodyPr/>
          <a:lstStyle/>
          <a:p>
            <a:fld id="{BE2412B8-9ECE-40A4-9402-DF6152856802}" type="slidenum">
              <a:rPr lang="en-IN" smtClean="0"/>
              <a:pPr/>
              <a:t>298</a:t>
            </a:fld>
            <a:endParaRPr lang="en-IN"/>
          </a:p>
        </p:txBody>
      </p:sp>
      <p:sp>
        <p:nvSpPr>
          <p:cNvPr id="6" name="Rectangle 5"/>
          <p:cNvSpPr/>
          <p:nvPr/>
        </p:nvSpPr>
        <p:spPr>
          <a:xfrm>
            <a:off x="395534" y="904514"/>
            <a:ext cx="8694712" cy="276999"/>
          </a:xfrm>
          <a:prstGeom prst="rect">
            <a:avLst/>
          </a:prstGeom>
        </p:spPr>
        <p:txBody>
          <a:bodyPr wrap="square">
            <a:spAutoFit/>
          </a:bodyPr>
          <a:lstStyle/>
          <a:p>
            <a:r>
              <a:rPr lang="en-US" sz="1200" dirty="0"/>
              <a:t>HAZARD IDENTIFICATION SHEET OF :------------------------------------------------------------------</a:t>
            </a:r>
          </a:p>
        </p:txBody>
      </p:sp>
    </p:spTree>
    <p:extLst>
      <p:ext uri="{BB962C8B-B14F-4D97-AF65-F5344CB8AC3E}">
        <p14:creationId xmlns:p14="http://schemas.microsoft.com/office/powerpoint/2010/main" val="39697841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59037166"/>
              </p:ext>
            </p:extLst>
          </p:nvPr>
        </p:nvGraphicFramePr>
        <p:xfrm>
          <a:off x="559442" y="1916832"/>
          <a:ext cx="8136903" cy="3295492"/>
        </p:xfrm>
        <a:graphic>
          <a:graphicData uri="http://schemas.openxmlformats.org/drawingml/2006/table">
            <a:tbl>
              <a:tblPr firstRow="1" firstCol="1" lastRow="1" lastCol="1" bandRow="1" bandCol="1"/>
              <a:tblGrid>
                <a:gridCol w="486107">
                  <a:extLst>
                    <a:ext uri="{9D8B030D-6E8A-4147-A177-3AD203B41FA5}">
                      <a16:colId xmlns:a16="http://schemas.microsoft.com/office/drawing/2014/main" val="20000"/>
                    </a:ext>
                  </a:extLst>
                </a:gridCol>
                <a:gridCol w="826383">
                  <a:extLst>
                    <a:ext uri="{9D8B030D-6E8A-4147-A177-3AD203B41FA5}">
                      <a16:colId xmlns:a16="http://schemas.microsoft.com/office/drawing/2014/main" val="20001"/>
                    </a:ext>
                  </a:extLst>
                </a:gridCol>
                <a:gridCol w="680551">
                  <a:extLst>
                    <a:ext uri="{9D8B030D-6E8A-4147-A177-3AD203B41FA5}">
                      <a16:colId xmlns:a16="http://schemas.microsoft.com/office/drawing/2014/main" val="20002"/>
                    </a:ext>
                  </a:extLst>
                </a:gridCol>
                <a:gridCol w="1020826">
                  <a:extLst>
                    <a:ext uri="{9D8B030D-6E8A-4147-A177-3AD203B41FA5}">
                      <a16:colId xmlns:a16="http://schemas.microsoft.com/office/drawing/2014/main" val="20003"/>
                    </a:ext>
                  </a:extLst>
                </a:gridCol>
                <a:gridCol w="1020826">
                  <a:extLst>
                    <a:ext uri="{9D8B030D-6E8A-4147-A177-3AD203B41FA5}">
                      <a16:colId xmlns:a16="http://schemas.microsoft.com/office/drawing/2014/main" val="20004"/>
                    </a:ext>
                  </a:extLst>
                </a:gridCol>
                <a:gridCol w="861851">
                  <a:extLst>
                    <a:ext uri="{9D8B030D-6E8A-4147-A177-3AD203B41FA5}">
                      <a16:colId xmlns:a16="http://schemas.microsoft.com/office/drawing/2014/main" val="20005"/>
                    </a:ext>
                  </a:extLst>
                </a:gridCol>
                <a:gridCol w="504056">
                  <a:extLst>
                    <a:ext uri="{9D8B030D-6E8A-4147-A177-3AD203B41FA5}">
                      <a16:colId xmlns:a16="http://schemas.microsoft.com/office/drawing/2014/main" val="20006"/>
                    </a:ext>
                  </a:extLst>
                </a:gridCol>
                <a:gridCol w="504056">
                  <a:extLst>
                    <a:ext uri="{9D8B030D-6E8A-4147-A177-3AD203B41FA5}">
                      <a16:colId xmlns:a16="http://schemas.microsoft.com/office/drawing/2014/main" val="20007"/>
                    </a:ext>
                  </a:extLst>
                </a:gridCol>
                <a:gridCol w="1681325">
                  <a:extLst>
                    <a:ext uri="{9D8B030D-6E8A-4147-A177-3AD203B41FA5}">
                      <a16:colId xmlns:a16="http://schemas.microsoft.com/office/drawing/2014/main" val="20008"/>
                    </a:ext>
                  </a:extLst>
                </a:gridCol>
                <a:gridCol w="550922">
                  <a:extLst>
                    <a:ext uri="{9D8B030D-6E8A-4147-A177-3AD203B41FA5}">
                      <a16:colId xmlns:a16="http://schemas.microsoft.com/office/drawing/2014/main" val="20009"/>
                    </a:ext>
                  </a:extLst>
                </a:gridCol>
              </a:tblGrid>
              <a:tr h="482225">
                <a:tc rowSpan="3">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35</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FG testing by QC</a:t>
                      </a:r>
                      <a:endParaRPr lang="en-US" sz="900" dirty="0">
                        <a:effectLst/>
                        <a:latin typeface="Arial" panose="020B0604020202020204" pitchFamily="34" charset="0"/>
                        <a:ea typeface="Times New Roman" panose="02020603050405020304" pitchFamily="18" charset="0"/>
                      </a:endParaRPr>
                    </a:p>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Physical</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Checking physical parameter as per specification</a:t>
                      </a: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Un calibrated parameters. </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Unpalatable</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Low</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Minor</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Improper calibrated instruments.</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1929">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Chemical</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Presence of previous traces</a:t>
                      </a: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83602">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Biological</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Presence of micro flora</a:t>
                      </a: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High moisture levels in processing environment. </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It can lead to acute and chronic GI infections</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Low</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Minor</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99065">
                <a:tc rowSpan="4">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36</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Transport vehicle for suitability verification</a:t>
                      </a:r>
                      <a:endParaRPr lang="en-US" sz="900" dirty="0">
                        <a:effectLst/>
                        <a:latin typeface="Arial" panose="020B0604020202020204" pitchFamily="34" charset="0"/>
                        <a:ea typeface="Times New Roman" panose="02020603050405020304" pitchFamily="18" charset="0"/>
                      </a:endParaRPr>
                    </a:p>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Physical</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Foreign matter-Dust </a:t>
                      </a: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Improper vehicle covering during transportation, RM bag bursting. Packing integrity compromised</a:t>
                      </a: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It can lead to dental &amp;GI injuries</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Low</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Minor</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Physical inspection of each consignment &amp; reject if not satisfactory use approved lot only. Vehicle suitability monitoring prior to loading. </a:t>
                      </a:r>
                      <a:r>
                        <a:rPr lang="en-US" sz="900" dirty="0" err="1">
                          <a:effectLst/>
                          <a:latin typeface="Arial" panose="020B0604020202020204" pitchFamily="34" charset="0"/>
                          <a:ea typeface="Times New Roman" panose="02020603050405020304" pitchFamily="18" charset="0"/>
                        </a:rPr>
                        <a:t>Dedusting</a:t>
                      </a:r>
                      <a:r>
                        <a:rPr lang="en-US" sz="900" dirty="0">
                          <a:effectLst/>
                          <a:latin typeface="Arial" panose="020B0604020202020204" pitchFamily="34" charset="0"/>
                          <a:ea typeface="Times New Roman" panose="02020603050405020304" pitchFamily="18" charset="0"/>
                        </a:rPr>
                        <a:t> of loaded material</a:t>
                      </a: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8875">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Chemical</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r h="110964">
                <a:tc vMerge="1">
                  <a:txBody>
                    <a:bodyPr/>
                    <a:lstStyle/>
                    <a:p>
                      <a:endParaRPr lang="en-US"/>
                    </a:p>
                  </a:txBody>
                  <a:tcPr/>
                </a:tc>
                <a:tc vMerge="1">
                  <a:txBody>
                    <a:bodyPr/>
                    <a:lstStyle/>
                    <a:p>
                      <a:endParaRPr lang="en-US"/>
                    </a:p>
                  </a:txBody>
                  <a:tcPr/>
                </a:tc>
                <a:tc rowSpan="2">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Biological</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Low</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Minor</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35620">
                <a:tc vMerge="1">
                  <a:txBody>
                    <a:bodyPr/>
                    <a:lstStyle/>
                    <a:p>
                      <a:endParaRPr lang="en-US"/>
                    </a:p>
                  </a:txBody>
                  <a:tcPr/>
                </a:tc>
                <a:tc vMerge="1">
                  <a:txBody>
                    <a:bodyPr/>
                    <a:lstStyle/>
                    <a:p>
                      <a:endParaRPr lang="en-US"/>
                    </a:p>
                  </a:txBody>
                  <a:tcPr/>
                </a:tc>
                <a:tc vMerge="1">
                  <a:txBody>
                    <a:bodyPr/>
                    <a:lstStyle/>
                    <a:p>
                      <a:pPr marL="0" marR="0">
                        <a:spcBef>
                          <a:spcPts val="0"/>
                        </a:spcBef>
                        <a:spcAft>
                          <a:spcPts val="0"/>
                        </a:spcAft>
                      </a:pPr>
                      <a:endParaRPr lang="en-US" sz="1000">
                        <a:effectLst/>
                        <a:latin typeface="Times New Roman" panose="02020603050405020304" pitchFamily="18"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000">
                        <a:effectLst/>
                        <a:latin typeface="Times New Roman" panose="02020603050405020304" pitchFamily="18"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000">
                        <a:effectLst/>
                        <a:latin typeface="Times New Roman" panose="02020603050405020304" pitchFamily="18"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000">
                        <a:effectLst/>
                        <a:latin typeface="Times New Roman" panose="02020603050405020304" pitchFamily="18"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000">
                        <a:effectLst/>
                        <a:latin typeface="Times New Roman" panose="02020603050405020304" pitchFamily="18"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spcBef>
                          <a:spcPts val="0"/>
                        </a:spcBef>
                        <a:spcAft>
                          <a:spcPts val="0"/>
                        </a:spcAft>
                      </a:pPr>
                      <a:endParaRPr lang="en-US" sz="1000">
                        <a:effectLst/>
                        <a:latin typeface="Times New Roman" panose="02020603050405020304" pitchFamily="18"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15775">
                <a:tc rowSpan="3">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37</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Dispatch </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Physical</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Identification</a:t>
                      </a: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err="1">
                          <a:solidFill>
                            <a:srgbClr val="000000"/>
                          </a:solidFill>
                          <a:effectLst/>
                          <a:latin typeface="Arial" panose="020B0604020202020204" pitchFamily="34" charset="0"/>
                          <a:ea typeface="Times New Roman" panose="02020603050405020304" pitchFamily="18" charset="0"/>
                        </a:rPr>
                        <a:t>Unidentification</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Desired material not </a:t>
                      </a:r>
                      <a:r>
                        <a:rPr lang="en-US" sz="900" dirty="0" err="1">
                          <a:solidFill>
                            <a:srgbClr val="000000"/>
                          </a:solidFill>
                          <a:effectLst/>
                          <a:latin typeface="Arial" panose="020B0604020202020204" pitchFamily="34" charset="0"/>
                          <a:ea typeface="Times New Roman" panose="02020603050405020304" pitchFamily="18" charset="0"/>
                        </a:rPr>
                        <a:t>dispached</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Low</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Minor</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Check each material with Production dispatch plan and Q.C release certificate.</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62896">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Chemical</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65481">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Biological</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a:t>
                      </a: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Low</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Minor</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spcBef>
                          <a:spcPts val="0"/>
                        </a:spcBef>
                        <a:spcAft>
                          <a:spcPts val="0"/>
                        </a:spcAft>
                      </a:pPr>
                      <a:r>
                        <a:rPr lang="en-US" sz="900" dirty="0">
                          <a:solidFill>
                            <a:srgbClr val="000000"/>
                          </a:solidFill>
                          <a:effectLst/>
                          <a:latin typeface="Arial" panose="020B0604020202020204" pitchFamily="34" charset="0"/>
                          <a:ea typeface="Times New Roman" panose="02020603050405020304" pitchFamily="18" charset="0"/>
                        </a:rPr>
                        <a:t>No </a:t>
                      </a:r>
                      <a:endParaRPr lang="en-US" sz="900" dirty="0">
                        <a:effectLst/>
                        <a:latin typeface="Arial" panose="020B0604020202020204" pitchFamily="34" charset="0"/>
                        <a:ea typeface="Times New Roman" panose="02020603050405020304" pitchFamily="18" charset="0"/>
                      </a:endParaRPr>
                    </a:p>
                  </a:txBody>
                  <a:tcPr marL="44705" marR="447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3" name="Slide Number Placeholder 2"/>
          <p:cNvSpPr>
            <a:spLocks noGrp="1"/>
          </p:cNvSpPr>
          <p:nvPr>
            <p:ph type="sldNum" sz="quarter" idx="12"/>
          </p:nvPr>
        </p:nvSpPr>
        <p:spPr/>
        <p:txBody>
          <a:bodyPr/>
          <a:lstStyle/>
          <a:p>
            <a:fld id="{BE2412B8-9ECE-40A4-9402-DF6152856802}" type="slidenum">
              <a:rPr lang="en-IN" smtClean="0"/>
              <a:pPr/>
              <a:t>299</a:t>
            </a:fld>
            <a:endParaRPr lang="en-IN"/>
          </a:p>
        </p:txBody>
      </p:sp>
      <p:sp>
        <p:nvSpPr>
          <p:cNvPr id="6" name="Rectangle 5"/>
          <p:cNvSpPr/>
          <p:nvPr/>
        </p:nvSpPr>
        <p:spPr>
          <a:xfrm>
            <a:off x="395534" y="904514"/>
            <a:ext cx="8694712" cy="276999"/>
          </a:xfrm>
          <a:prstGeom prst="rect">
            <a:avLst/>
          </a:prstGeom>
        </p:spPr>
        <p:txBody>
          <a:bodyPr wrap="square">
            <a:spAutoFit/>
          </a:bodyPr>
          <a:lstStyle/>
          <a:p>
            <a:r>
              <a:rPr lang="en-US" sz="1200" dirty="0"/>
              <a:t>HAZARD IDENTIFICATION SHEET OF :------------------------------------------------------------------</a:t>
            </a:r>
          </a:p>
        </p:txBody>
      </p:sp>
    </p:spTree>
    <p:extLst>
      <p:ext uri="{BB962C8B-B14F-4D97-AF65-F5344CB8AC3E}">
        <p14:creationId xmlns:p14="http://schemas.microsoft.com/office/powerpoint/2010/main" val="2717908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9738"/>
            <a:ext cx="9144000" cy="591030"/>
          </a:xfrm>
        </p:spPr>
        <p:txBody>
          <a:bodyPr/>
          <a:lstStyle/>
          <a:p>
            <a:pPr fontAlgn="ctr">
              <a:defRPr/>
            </a:pPr>
            <a:r>
              <a:rPr lang="en-IN" dirty="0">
                <a:effectLst>
                  <a:outerShdw blurRad="38100" dist="38100" dir="2700000" algn="tl">
                    <a:srgbClr val="000000">
                      <a:alpha val="43137"/>
                    </a:srgbClr>
                  </a:outerShdw>
                </a:effectLst>
              </a:rPr>
              <a:t>Content – Summary  </a:t>
            </a:r>
          </a:p>
        </p:txBody>
      </p:sp>
      <p:sp>
        <p:nvSpPr>
          <p:cNvPr id="6147" name="Content Placeholder 2"/>
          <p:cNvSpPr>
            <a:spLocks noGrp="1"/>
          </p:cNvSpPr>
          <p:nvPr>
            <p:ph idx="1"/>
          </p:nvPr>
        </p:nvSpPr>
        <p:spPr>
          <a:xfrm>
            <a:off x="152400" y="762000"/>
            <a:ext cx="8686800" cy="5562600"/>
          </a:xfrm>
        </p:spPr>
        <p:txBody>
          <a:bodyPr/>
          <a:lstStyle/>
          <a:p>
            <a:pPr>
              <a:buFont typeface="Arial" charset="0"/>
              <a:buNone/>
            </a:pPr>
            <a:endParaRPr lang="en-IN" sz="2000" dirty="0"/>
          </a:p>
          <a:p>
            <a:pPr>
              <a:buFont typeface="Arial" charset="0"/>
              <a:buNone/>
            </a:pPr>
            <a:endParaRPr lang="en-IN" sz="2400" dirty="0"/>
          </a:p>
          <a:p>
            <a:pPr>
              <a:buFont typeface="Arial" charset="0"/>
              <a:buNone/>
            </a:pPr>
            <a:endParaRPr lang="en-IN" dirty="0"/>
          </a:p>
          <a:p>
            <a:endParaRPr lang="en-IN" dirty="0"/>
          </a:p>
        </p:txBody>
      </p:sp>
      <p:cxnSp>
        <p:nvCxnSpPr>
          <p:cNvPr id="5" name="Straight Connector 8"/>
          <p:cNvCxnSpPr>
            <a:cxnSpLocks noChangeShapeType="1"/>
          </p:cNvCxnSpPr>
          <p:nvPr/>
        </p:nvCxnSpPr>
        <p:spPr bwMode="auto">
          <a:xfrm>
            <a:off x="2286000" y="5562600"/>
            <a:ext cx="4645025" cy="1588"/>
          </a:xfrm>
          <a:prstGeom prst="line">
            <a:avLst/>
          </a:prstGeom>
          <a:ln>
            <a:headEnd/>
            <a:tailEnd/>
          </a:ln>
        </p:spPr>
        <p:style>
          <a:lnRef idx="2">
            <a:schemeClr val="accent3"/>
          </a:lnRef>
          <a:fillRef idx="0">
            <a:schemeClr val="accent3"/>
          </a:fillRef>
          <a:effectRef idx="1">
            <a:schemeClr val="accent3"/>
          </a:effectRef>
          <a:fontRef idx="minor">
            <a:schemeClr val="tx1"/>
          </a:fontRef>
        </p:style>
      </p:cxnSp>
      <p:graphicFrame>
        <p:nvGraphicFramePr>
          <p:cNvPr id="3" name="Table 2"/>
          <p:cNvGraphicFramePr>
            <a:graphicFrameLocks noGrp="1"/>
          </p:cNvGraphicFramePr>
          <p:nvPr>
            <p:extLst>
              <p:ext uri="{D42A27DB-BD31-4B8C-83A1-F6EECF244321}">
                <p14:modId xmlns:p14="http://schemas.microsoft.com/office/powerpoint/2010/main" val="2150587635"/>
              </p:ext>
            </p:extLst>
          </p:nvPr>
        </p:nvGraphicFramePr>
        <p:xfrm>
          <a:off x="292823" y="1549814"/>
          <a:ext cx="8568952" cy="4774786"/>
        </p:xfrm>
        <a:graphic>
          <a:graphicData uri="http://schemas.openxmlformats.org/drawingml/2006/table">
            <a:tbl>
              <a:tblPr firstRow="1" bandRow="1">
                <a:tableStyleId>{F5AB1C69-6EDB-4FF4-983F-18BD219EF322}</a:tableStyleId>
              </a:tblPr>
              <a:tblGrid>
                <a:gridCol w="1793733">
                  <a:extLst>
                    <a:ext uri="{9D8B030D-6E8A-4147-A177-3AD203B41FA5}">
                      <a16:colId xmlns:a16="http://schemas.microsoft.com/office/drawing/2014/main" val="20000"/>
                    </a:ext>
                  </a:extLst>
                </a:gridCol>
                <a:gridCol w="6775219">
                  <a:extLst>
                    <a:ext uri="{9D8B030D-6E8A-4147-A177-3AD203B41FA5}">
                      <a16:colId xmlns:a16="http://schemas.microsoft.com/office/drawing/2014/main" val="20001"/>
                    </a:ext>
                  </a:extLst>
                </a:gridCol>
              </a:tblGrid>
              <a:tr h="403438">
                <a:tc>
                  <a:txBody>
                    <a:bodyPr/>
                    <a:lstStyle/>
                    <a:p>
                      <a:pPr algn="ctr"/>
                      <a:r>
                        <a:rPr lang="en-IN" sz="2400" dirty="0"/>
                        <a:t>Nos. </a:t>
                      </a:r>
                    </a:p>
                  </a:txBody>
                  <a:tcPr marT="45725" marB="45725"/>
                </a:tc>
                <a:tc>
                  <a:txBody>
                    <a:bodyPr/>
                    <a:lstStyle/>
                    <a:p>
                      <a:pPr algn="l"/>
                      <a:r>
                        <a:rPr lang="en-US" sz="2400" dirty="0"/>
                        <a:t>Topics</a:t>
                      </a:r>
                      <a:endParaRPr lang="en-IN" sz="2400" dirty="0"/>
                    </a:p>
                  </a:txBody>
                  <a:tcPr marT="45725" marB="45725"/>
                </a:tc>
                <a:extLst>
                  <a:ext uri="{0D108BD9-81ED-4DB2-BD59-A6C34878D82A}">
                    <a16:rowId xmlns:a16="http://schemas.microsoft.com/office/drawing/2014/main" val="10000"/>
                  </a:ext>
                </a:extLst>
              </a:tr>
              <a:tr h="539630">
                <a:tc>
                  <a:txBody>
                    <a:bodyPr/>
                    <a:lstStyle/>
                    <a:p>
                      <a:pPr algn="ctr"/>
                      <a:r>
                        <a:rPr lang="en-US" sz="2000" b="1" dirty="0"/>
                        <a:t>Section</a:t>
                      </a:r>
                      <a:r>
                        <a:rPr lang="en-US" sz="2000" b="1" baseline="0" dirty="0"/>
                        <a:t> A</a:t>
                      </a:r>
                      <a:endParaRPr lang="en-IN" sz="2000" b="1" dirty="0"/>
                    </a:p>
                  </a:txBody>
                  <a:tcPr marT="45725" marB="45725"/>
                </a:tc>
                <a:tc>
                  <a:txBody>
                    <a:bodyPr/>
                    <a:lstStyle/>
                    <a:p>
                      <a:r>
                        <a:rPr lang="en-IN" sz="2000" b="1" dirty="0"/>
                        <a:t>Course Objective and Scope</a:t>
                      </a:r>
                    </a:p>
                  </a:txBody>
                  <a:tcPr marT="45725" marB="45725"/>
                </a:tc>
                <a:extLst>
                  <a:ext uri="{0D108BD9-81ED-4DB2-BD59-A6C34878D82A}">
                    <a16:rowId xmlns:a16="http://schemas.microsoft.com/office/drawing/2014/main" val="10001"/>
                  </a:ext>
                </a:extLst>
              </a:tr>
              <a:tr h="349648">
                <a:tc>
                  <a:txBody>
                    <a:bodyPr/>
                    <a:lstStyle/>
                    <a:p>
                      <a:pPr algn="ctr"/>
                      <a:r>
                        <a:rPr lang="en-US" sz="2000" b="1" dirty="0"/>
                        <a:t>Section B</a:t>
                      </a:r>
                      <a:endParaRPr lang="en-IN" sz="2000" b="1" dirty="0"/>
                    </a:p>
                  </a:txBody>
                  <a:tcPr marT="45725" marB="45725"/>
                </a:tc>
                <a:tc>
                  <a:txBody>
                    <a:bodyPr/>
                    <a:lstStyle/>
                    <a:p>
                      <a:r>
                        <a:rPr lang="en-US" sz="2000" b="1" dirty="0"/>
                        <a:t>Implementation of GMP ,</a:t>
                      </a:r>
                      <a:r>
                        <a:rPr lang="en-US" sz="2000" b="1" baseline="0" dirty="0"/>
                        <a:t> </a:t>
                      </a:r>
                      <a:r>
                        <a:rPr lang="en-US" sz="2000" b="1" dirty="0"/>
                        <a:t>GHP, HACCP (Module</a:t>
                      </a:r>
                      <a:r>
                        <a:rPr lang="en-US" sz="2000" b="1" baseline="0" dirty="0"/>
                        <a:t> 1-8)</a:t>
                      </a:r>
                      <a:endParaRPr lang="en-IN" sz="2000" b="1" dirty="0"/>
                    </a:p>
                  </a:txBody>
                  <a:tcPr marT="45725" marB="45725"/>
                </a:tc>
                <a:extLst>
                  <a:ext uri="{0D108BD9-81ED-4DB2-BD59-A6C34878D82A}">
                    <a16:rowId xmlns:a16="http://schemas.microsoft.com/office/drawing/2014/main" val="10002"/>
                  </a:ext>
                </a:extLst>
              </a:tr>
              <a:tr h="422712">
                <a:tc>
                  <a:txBody>
                    <a:bodyPr/>
                    <a:lstStyle/>
                    <a:p>
                      <a:pPr algn="ctr"/>
                      <a:r>
                        <a:rPr lang="en-IN" sz="2000" dirty="0"/>
                        <a:t>Module 1.</a:t>
                      </a:r>
                    </a:p>
                  </a:txBody>
                  <a:tcPr marT="45725" marB="45725"/>
                </a:tc>
                <a:tc>
                  <a:txBody>
                    <a:bodyPr/>
                    <a:lstStyle/>
                    <a:p>
                      <a:r>
                        <a:rPr lang="en-IN" sz="2000" dirty="0"/>
                        <a:t>Location, Layout &amp; Facilities</a:t>
                      </a:r>
                    </a:p>
                  </a:txBody>
                  <a:tcPr marT="45725" marB="45725"/>
                </a:tc>
                <a:extLst>
                  <a:ext uri="{0D108BD9-81ED-4DB2-BD59-A6C34878D82A}">
                    <a16:rowId xmlns:a16="http://schemas.microsoft.com/office/drawing/2014/main" val="10003"/>
                  </a:ext>
                </a:extLst>
              </a:tr>
              <a:tr h="422712">
                <a:tc>
                  <a:txBody>
                    <a:bodyPr/>
                    <a:lstStyle/>
                    <a:p>
                      <a:pPr algn="ctr"/>
                      <a:r>
                        <a:rPr lang="en-IN" sz="2000" dirty="0"/>
                        <a:t>Module 2. </a:t>
                      </a:r>
                    </a:p>
                  </a:txBody>
                  <a:tcPr marT="45725" marB="45725"/>
                </a:tc>
                <a:tc>
                  <a:txBody>
                    <a:bodyPr/>
                    <a:lstStyle/>
                    <a:p>
                      <a:r>
                        <a:rPr lang="en-US" sz="2000" dirty="0"/>
                        <a:t>Material Handling – Receiving  &amp; Storing</a:t>
                      </a:r>
                      <a:endParaRPr lang="en-IN" sz="2000" dirty="0"/>
                    </a:p>
                  </a:txBody>
                  <a:tcPr marT="45725" marB="45725"/>
                </a:tc>
                <a:extLst>
                  <a:ext uri="{0D108BD9-81ED-4DB2-BD59-A6C34878D82A}">
                    <a16:rowId xmlns:a16="http://schemas.microsoft.com/office/drawing/2014/main" val="10004"/>
                  </a:ext>
                </a:extLst>
              </a:tr>
              <a:tr h="422712">
                <a:tc>
                  <a:txBody>
                    <a:bodyPr/>
                    <a:lstStyle/>
                    <a:p>
                      <a:pPr algn="ctr"/>
                      <a:r>
                        <a:rPr lang="en-IN" sz="2000" dirty="0"/>
                        <a:t>Module 3. </a:t>
                      </a:r>
                    </a:p>
                  </a:txBody>
                  <a:tcPr marT="45725" marB="45725"/>
                </a:tc>
                <a:tc>
                  <a:txBody>
                    <a:bodyPr/>
                    <a:lstStyle/>
                    <a:p>
                      <a:r>
                        <a:rPr lang="en-US" sz="2000" dirty="0"/>
                        <a:t>Pre – Production processing</a:t>
                      </a:r>
                      <a:endParaRPr lang="en-IN" sz="2000" dirty="0"/>
                    </a:p>
                  </a:txBody>
                  <a:tcPr marT="45725" marB="45725"/>
                </a:tc>
                <a:extLst>
                  <a:ext uri="{0D108BD9-81ED-4DB2-BD59-A6C34878D82A}">
                    <a16:rowId xmlns:a16="http://schemas.microsoft.com/office/drawing/2014/main" val="10005"/>
                  </a:ext>
                </a:extLst>
              </a:tr>
              <a:tr h="422712">
                <a:tc>
                  <a:txBody>
                    <a:bodyPr/>
                    <a:lstStyle/>
                    <a:p>
                      <a:pPr algn="ctr"/>
                      <a:r>
                        <a:rPr lang="en-IN" sz="2000" dirty="0"/>
                        <a:t>Module </a:t>
                      </a:r>
                      <a:r>
                        <a:rPr lang="en-US" sz="2000" dirty="0"/>
                        <a:t>4. </a:t>
                      </a:r>
                      <a:endParaRPr lang="en-IN" sz="2000" dirty="0"/>
                    </a:p>
                  </a:txBody>
                  <a:tcPr marT="45725" marB="45725"/>
                </a:tc>
                <a:tc>
                  <a:txBody>
                    <a:bodyPr/>
                    <a:lstStyle/>
                    <a:p>
                      <a:r>
                        <a:rPr lang="en-US" sz="2000" dirty="0"/>
                        <a:t>Production</a:t>
                      </a:r>
                      <a:endParaRPr lang="en-IN" sz="2000" dirty="0"/>
                    </a:p>
                  </a:txBody>
                  <a:tcPr marT="45725" marB="45725"/>
                </a:tc>
                <a:extLst>
                  <a:ext uri="{0D108BD9-81ED-4DB2-BD59-A6C34878D82A}">
                    <a16:rowId xmlns:a16="http://schemas.microsoft.com/office/drawing/2014/main" val="10006"/>
                  </a:ext>
                </a:extLst>
              </a:tr>
              <a:tr h="422712">
                <a:tc>
                  <a:txBody>
                    <a:bodyPr/>
                    <a:lstStyle/>
                    <a:p>
                      <a:pPr algn="ctr"/>
                      <a:r>
                        <a:rPr lang="en-IN" sz="2000" dirty="0"/>
                        <a:t>Module 5. </a:t>
                      </a:r>
                    </a:p>
                  </a:txBody>
                  <a:tcPr marT="45725" marB="45725"/>
                </a:tc>
                <a:tc>
                  <a:txBody>
                    <a:bodyPr/>
                    <a:lstStyle/>
                    <a:p>
                      <a:r>
                        <a:rPr lang="en-US" sz="2000" dirty="0">
                          <a:solidFill>
                            <a:schemeClr val="tx1"/>
                          </a:solidFill>
                        </a:rPr>
                        <a:t>Transportation, Handling &amp; Distribution</a:t>
                      </a:r>
                      <a:endParaRPr lang="en-IN" sz="2000" dirty="0">
                        <a:solidFill>
                          <a:schemeClr val="tx1"/>
                        </a:solidFill>
                      </a:endParaRPr>
                    </a:p>
                  </a:txBody>
                  <a:tcPr marT="45725" marB="45725"/>
                </a:tc>
                <a:extLst>
                  <a:ext uri="{0D108BD9-81ED-4DB2-BD59-A6C34878D82A}">
                    <a16:rowId xmlns:a16="http://schemas.microsoft.com/office/drawing/2014/main" val="10007"/>
                  </a:ext>
                </a:extLst>
              </a:tr>
              <a:tr h="422712">
                <a:tc>
                  <a:txBody>
                    <a:bodyPr/>
                    <a:lstStyle/>
                    <a:p>
                      <a:pPr algn="ctr"/>
                      <a:r>
                        <a:rPr lang="en-IN" sz="2000" dirty="0"/>
                        <a:t>Module 6. </a:t>
                      </a:r>
                    </a:p>
                  </a:txBody>
                  <a:tcPr marT="45725" marB="45725"/>
                </a:tc>
                <a:tc>
                  <a:txBody>
                    <a:bodyPr/>
                    <a:lstStyle/>
                    <a:p>
                      <a:r>
                        <a:rPr lang="en-US" sz="2000" dirty="0">
                          <a:solidFill>
                            <a:schemeClr val="tx1"/>
                          </a:solidFill>
                        </a:rPr>
                        <a:t>Personal Hygiene</a:t>
                      </a:r>
                      <a:endParaRPr lang="en-IN" sz="2000" dirty="0">
                        <a:solidFill>
                          <a:schemeClr val="tx1"/>
                        </a:solidFill>
                      </a:endParaRPr>
                    </a:p>
                  </a:txBody>
                  <a:tcPr marT="45725" marB="45725"/>
                </a:tc>
                <a:extLst>
                  <a:ext uri="{0D108BD9-81ED-4DB2-BD59-A6C34878D82A}">
                    <a16:rowId xmlns:a16="http://schemas.microsoft.com/office/drawing/2014/main" val="10008"/>
                  </a:ext>
                </a:extLst>
              </a:tr>
              <a:tr h="422712">
                <a:tc>
                  <a:txBody>
                    <a:bodyPr/>
                    <a:lstStyle/>
                    <a:p>
                      <a:pPr algn="ctr"/>
                      <a:r>
                        <a:rPr lang="en-IN" sz="2000" dirty="0"/>
                        <a:t>Module 7. </a:t>
                      </a:r>
                    </a:p>
                  </a:txBody>
                  <a:tcPr marT="45725" marB="45725"/>
                </a:tc>
                <a:tc>
                  <a:txBody>
                    <a:bodyPr/>
                    <a:lstStyle/>
                    <a:p>
                      <a:r>
                        <a:rPr lang="en-IN" sz="2000" dirty="0">
                          <a:solidFill>
                            <a:schemeClr val="tx1"/>
                          </a:solidFill>
                        </a:rPr>
                        <a:t>Support Services </a:t>
                      </a:r>
                    </a:p>
                  </a:txBody>
                  <a:tcPr marT="45725" marB="45725"/>
                </a:tc>
                <a:extLst>
                  <a:ext uri="{0D108BD9-81ED-4DB2-BD59-A6C34878D82A}">
                    <a16:rowId xmlns:a16="http://schemas.microsoft.com/office/drawing/2014/main" val="10009"/>
                  </a:ext>
                </a:extLst>
              </a:tr>
              <a:tr h="422712">
                <a:tc>
                  <a:txBody>
                    <a:bodyPr/>
                    <a:lstStyle/>
                    <a:p>
                      <a:pPr algn="ctr"/>
                      <a:r>
                        <a:rPr lang="en-US" sz="2000" dirty="0"/>
                        <a:t>Module 8.</a:t>
                      </a:r>
                      <a:endParaRPr lang="en-IN" sz="2000" dirty="0"/>
                    </a:p>
                  </a:txBody>
                  <a:tcPr marT="45725" marB="45725"/>
                </a:tc>
                <a:tc>
                  <a:txBody>
                    <a:bodyPr/>
                    <a:lstStyle/>
                    <a:p>
                      <a:r>
                        <a:rPr lang="en-US" sz="2000" dirty="0">
                          <a:solidFill>
                            <a:schemeClr val="tx1"/>
                          </a:solidFill>
                        </a:rPr>
                        <a:t>HACCP </a:t>
                      </a:r>
                      <a:endParaRPr lang="en-IN" sz="2000" dirty="0">
                        <a:solidFill>
                          <a:schemeClr val="tx1"/>
                        </a:solidFill>
                      </a:endParaRPr>
                    </a:p>
                  </a:txBody>
                  <a:tcPr marT="45725" marB="45725"/>
                </a:tc>
                <a:extLst>
                  <a:ext uri="{0D108BD9-81ED-4DB2-BD59-A6C34878D82A}">
                    <a16:rowId xmlns:a16="http://schemas.microsoft.com/office/drawing/2014/main" val="10010"/>
                  </a:ext>
                </a:extLst>
              </a:tr>
            </a:tbl>
          </a:graphicData>
        </a:graphic>
      </p:graphicFrame>
      <p:sp>
        <p:nvSpPr>
          <p:cNvPr id="4" name="Slide Number Placeholder 3"/>
          <p:cNvSpPr>
            <a:spLocks noGrp="1"/>
          </p:cNvSpPr>
          <p:nvPr>
            <p:ph type="sldNum" sz="quarter" idx="12"/>
          </p:nvPr>
        </p:nvSpPr>
        <p:spPr/>
        <p:txBody>
          <a:bodyPr/>
          <a:lstStyle/>
          <a:p>
            <a:fld id="{BE2412B8-9ECE-40A4-9402-DF6152856802}" type="slidenum">
              <a:rPr lang="en-IN" smtClean="0"/>
              <a:pPr/>
              <a:t>3</a:t>
            </a:fld>
            <a:endParaRPr lang="en-IN"/>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540" y="1201423"/>
            <a:ext cx="8280920" cy="625475"/>
          </a:xfrm>
          <a:noFill/>
          <a:scene3d>
            <a:camera prst="orthographicFront"/>
            <a:lightRig rig="threePt" dir="t"/>
          </a:scene3d>
          <a:sp3d>
            <a:bevelT w="114300" prst="artDeco"/>
          </a:sp3d>
        </p:spPr>
        <p:txBody>
          <a:bodyPr>
            <a:normAutofit/>
          </a:bodyPr>
          <a:lstStyle/>
          <a:p>
            <a:pPr>
              <a:defRPr/>
            </a:pPr>
            <a:r>
              <a:rPr lang="en-IN" sz="2100" b="1" dirty="0">
                <a:solidFill>
                  <a:srgbClr val="000000"/>
                </a:solidFill>
                <a:effectLst>
                  <a:outerShdw blurRad="38100" dist="38100" dir="2700000" algn="tl">
                    <a:srgbClr val="000000">
                      <a:alpha val="43137"/>
                    </a:srgbClr>
                  </a:outerShdw>
                </a:effectLst>
              </a:rPr>
              <a:t>1.0 Location, Layout &amp; Facilities</a:t>
            </a:r>
            <a:endParaRPr lang="en-IN" sz="2100" b="1" dirty="0">
              <a:effectLst>
                <a:outerShdw blurRad="38100" dist="38100" dir="2700000" algn="tl">
                  <a:srgbClr val="000000">
                    <a:alpha val="43137"/>
                  </a:srgbClr>
                </a:outerShdw>
              </a:effectLst>
            </a:endParaRPr>
          </a:p>
        </p:txBody>
      </p:sp>
      <p:sp>
        <p:nvSpPr>
          <p:cNvPr id="22532" name="Rectangle 4"/>
          <p:cNvSpPr>
            <a:spLocks noChangeArrowheads="1"/>
          </p:cNvSpPr>
          <p:nvPr/>
        </p:nvSpPr>
        <p:spPr bwMode="auto">
          <a:xfrm>
            <a:off x="755575" y="6238753"/>
            <a:ext cx="7632848" cy="400110"/>
          </a:xfrm>
          <a:prstGeom prst="rect">
            <a:avLst/>
          </a:prstGeom>
          <a:noFill/>
          <a:ln w="9525">
            <a:noFill/>
            <a:miter lim="800000"/>
            <a:headEnd/>
            <a:tailEnd/>
          </a:ln>
        </p:spPr>
        <p:txBody>
          <a:bodyPr wrap="square">
            <a:spAutoFit/>
          </a:bodyPr>
          <a:lstStyle/>
          <a:p>
            <a:pPr algn="ctr"/>
            <a:r>
              <a:rPr lang="en-US" sz="2000" b="1" dirty="0"/>
              <a:t>Hygienically designed Equipments made of Stainless Steel</a:t>
            </a:r>
            <a:endParaRPr lang="en-IN" sz="2000" b="1" dirty="0"/>
          </a:p>
        </p:txBody>
      </p:sp>
      <p:sp>
        <p:nvSpPr>
          <p:cNvPr id="22533" name="Slide Number Placeholder 4"/>
          <p:cNvSpPr>
            <a:spLocks noGrp="1"/>
          </p:cNvSpPr>
          <p:nvPr>
            <p:ph type="sldNum" sz="quarter" idx="12"/>
          </p:nvPr>
        </p:nvSpPr>
        <p:spPr bwMode="auto">
          <a:noFill/>
          <a:ln>
            <a:miter lim="800000"/>
            <a:headEnd/>
            <a:tailEnd/>
          </a:ln>
        </p:spPr>
        <p:txBody>
          <a:bodyPr/>
          <a:lstStyle/>
          <a:p>
            <a:fld id="{898F49F7-6E91-4DBF-ACD6-D050054F352A}" type="slidenum">
              <a:rPr lang="en-US" altLang="en-US" smtClean="0"/>
              <a:pPr/>
              <a:t>30</a:t>
            </a:fld>
            <a:endParaRPr lang="en-US" altLang="en-US"/>
          </a:p>
        </p:txBody>
      </p:sp>
      <p:sp>
        <p:nvSpPr>
          <p:cNvPr id="6" name="Rectangle 5"/>
          <p:cNvSpPr/>
          <p:nvPr/>
        </p:nvSpPr>
        <p:spPr>
          <a:xfrm>
            <a:off x="2303748" y="1709301"/>
            <a:ext cx="4536503" cy="400110"/>
          </a:xfrm>
          <a:prstGeom prst="rect">
            <a:avLst/>
          </a:prstGeom>
        </p:spPr>
        <p:txBody>
          <a:bodyPr wrap="square">
            <a:spAutoFit/>
          </a:bodyPr>
          <a:lstStyle/>
          <a:p>
            <a:pPr algn="ctr">
              <a:buNone/>
            </a:pPr>
            <a:r>
              <a:rPr lang="en-US" sz="2000" b="1" dirty="0"/>
              <a:t>1.3  </a:t>
            </a:r>
            <a:r>
              <a:rPr lang="en-IN" sz="2000" b="1" dirty="0"/>
              <a:t>Equipment  Design  &amp; Installation</a:t>
            </a:r>
          </a:p>
        </p:txBody>
      </p:sp>
      <p:pic>
        <p:nvPicPr>
          <p:cNvPr id="8" name="Content Placeholder 7" descr="Image result for Manufacturing of Health Supplements &amp; Nutraceuticals"/>
          <p:cNvPicPr>
            <a:picLocks noGrp="1"/>
          </p:cNvPicPr>
          <p:nvPr>
            <p:ph idx="1"/>
          </p:nvPr>
        </p:nvPicPr>
        <p:blipFill>
          <a:blip r:embed="rId2" cstate="print"/>
          <a:srcRect/>
          <a:stretch>
            <a:fillRect/>
          </a:stretch>
        </p:blipFill>
        <p:spPr bwMode="auto">
          <a:xfrm>
            <a:off x="567735" y="2354398"/>
            <a:ext cx="3816424" cy="3776355"/>
          </a:xfrm>
          <a:prstGeom prst="rect">
            <a:avLst/>
          </a:prstGeom>
          <a:noFill/>
          <a:ln w="38100">
            <a:solidFill>
              <a:schemeClr val="accent3">
                <a:lumMod val="75000"/>
              </a:schemeClr>
            </a:solidFill>
            <a:miter lim="800000"/>
            <a:headEnd/>
            <a:tailEnd/>
          </a:ln>
        </p:spPr>
      </p:pic>
      <p:pic>
        <p:nvPicPr>
          <p:cNvPr id="9" name="Picture 8" descr="Related image"/>
          <p:cNvPicPr/>
          <p:nvPr/>
        </p:nvPicPr>
        <p:blipFill>
          <a:blip r:embed="rId3" cstate="print"/>
          <a:srcRect/>
          <a:stretch>
            <a:fillRect/>
          </a:stretch>
        </p:blipFill>
        <p:spPr bwMode="auto">
          <a:xfrm>
            <a:off x="4788024" y="2354398"/>
            <a:ext cx="3672408" cy="3776355"/>
          </a:xfrm>
          <a:prstGeom prst="rect">
            <a:avLst/>
          </a:prstGeom>
          <a:noFill/>
          <a:ln w="38100">
            <a:solidFill>
              <a:schemeClr val="accent3">
                <a:lumMod val="75000"/>
              </a:schemeClr>
            </a:solidFill>
            <a:miter lim="800000"/>
            <a:headEnd/>
            <a:tailEnd/>
          </a:ln>
        </p:spPr>
      </p:pic>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20080"/>
          </a:xfrm>
          <a:ln>
            <a:noFill/>
          </a:ln>
        </p:spPr>
        <p:txBody>
          <a:bodyPr>
            <a:noAutofit/>
          </a:bodyPr>
          <a:lstStyle/>
          <a:p>
            <a:r>
              <a:rPr lang="en-US" sz="2100" b="1" dirty="0"/>
              <a:t>8.0  HACCP Implementation</a:t>
            </a:r>
            <a:br>
              <a:rPr lang="en-US" sz="2100" b="1" dirty="0"/>
            </a:br>
            <a:r>
              <a:rPr lang="en-US" sz="2100" b="1" dirty="0"/>
              <a:t>8.2.2 C  Process Flow Chart for Liquids</a:t>
            </a:r>
            <a:endParaRPr lang="en-IN" sz="2100" b="1" dirty="0"/>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1579853"/>
            <a:ext cx="5328592" cy="5141622"/>
          </a:xfrm>
          <a:prstGeom prst="rect">
            <a:avLst/>
          </a:prstGeom>
          <a:noFill/>
          <a:ln>
            <a:noFill/>
          </a:ln>
        </p:spPr>
      </p:pic>
      <p:sp>
        <p:nvSpPr>
          <p:cNvPr id="5" name="Slide Number Placeholder 1">
            <a:extLst>
              <a:ext uri="{FF2B5EF4-FFF2-40B4-BE49-F238E27FC236}">
                <a16:creationId xmlns:a16="http://schemas.microsoft.com/office/drawing/2014/main" id="{CE23A054-020A-40A2-90D7-36429EFC9018}"/>
              </a:ext>
            </a:extLst>
          </p:cNvPr>
          <p:cNvSpPr>
            <a:spLocks noGrp="1"/>
          </p:cNvSpPr>
          <p:nvPr>
            <p:ph type="sldNum" sz="quarter" idx="12"/>
          </p:nvPr>
        </p:nvSpPr>
        <p:spPr>
          <a:xfrm>
            <a:off x="4788024" y="6385477"/>
            <a:ext cx="2133600" cy="365125"/>
          </a:xfrm>
        </p:spPr>
        <p:txBody>
          <a:bodyPr/>
          <a:lstStyle/>
          <a:p>
            <a:fld id="{9B441236-4707-B342-88D0-23B2CF2BA6BC}" type="slidenum">
              <a:rPr lang="en-US" smtClean="0"/>
              <a:pPr/>
              <a:t>300</a:t>
            </a:fld>
            <a:endParaRPr lang="en-US"/>
          </a:p>
        </p:txBody>
      </p:sp>
    </p:spTree>
    <p:extLst>
      <p:ext uri="{BB962C8B-B14F-4D97-AF65-F5344CB8AC3E}">
        <p14:creationId xmlns:p14="http://schemas.microsoft.com/office/powerpoint/2010/main" val="3475071637"/>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199" y="629081"/>
            <a:ext cx="8229600" cy="720080"/>
          </a:xfrm>
          <a:ln>
            <a:noFill/>
          </a:ln>
        </p:spPr>
        <p:txBody>
          <a:bodyPr>
            <a:noAutofit/>
          </a:bodyPr>
          <a:lstStyle/>
          <a:p>
            <a:r>
              <a:rPr lang="en-US" sz="1800" b="1" dirty="0"/>
              <a:t>8.0  HACCP Implementation</a:t>
            </a:r>
            <a:br>
              <a:rPr lang="en-US" sz="1800" b="1" dirty="0"/>
            </a:br>
            <a:r>
              <a:rPr lang="en-US" sz="1800" b="1" dirty="0"/>
              <a:t> HACCP Implementation  at Health Supplements and </a:t>
            </a:r>
            <a:r>
              <a:rPr lang="en-US" sz="1800" b="1" dirty="0" err="1"/>
              <a:t>Nutraceutical</a:t>
            </a:r>
            <a:r>
              <a:rPr lang="en-US" sz="1800" b="1" dirty="0"/>
              <a:t> Units</a:t>
            </a:r>
            <a:endParaRPr lang="en-IN" sz="1800" b="1" dirty="0"/>
          </a:p>
        </p:txBody>
      </p:sp>
      <p:pic>
        <p:nvPicPr>
          <p:cNvPr id="4" name="Content Placeholder 3"/>
          <p:cNvPicPr>
            <a:picLocks noGrp="1"/>
          </p:cNvPicPr>
          <p:nvPr>
            <p:ph idx="1"/>
          </p:nvPr>
        </p:nvPicPr>
        <p:blipFill rotWithShape="1">
          <a:blip r:embed="rId2" cstate="print">
            <a:extLst>
              <a:ext uri="{28A0092B-C50C-407E-A947-70E740481C1C}">
                <a14:useLocalDpi xmlns:a14="http://schemas.microsoft.com/office/drawing/2010/main" val="0"/>
              </a:ext>
            </a:extLst>
          </a:blip>
          <a:srcRect b="5577"/>
          <a:stretch/>
        </p:blipFill>
        <p:spPr bwMode="auto">
          <a:xfrm>
            <a:off x="1655676" y="1746593"/>
            <a:ext cx="5832648" cy="4963398"/>
          </a:xfrm>
          <a:prstGeom prst="rect">
            <a:avLst/>
          </a:prstGeom>
          <a:noFill/>
          <a:ln>
            <a:noFill/>
          </a:ln>
        </p:spPr>
      </p:pic>
      <p:sp>
        <p:nvSpPr>
          <p:cNvPr id="5" name="Rectangle 4"/>
          <p:cNvSpPr/>
          <p:nvPr/>
        </p:nvSpPr>
        <p:spPr>
          <a:xfrm>
            <a:off x="342619" y="1377261"/>
            <a:ext cx="6534472" cy="369332"/>
          </a:xfrm>
          <a:prstGeom prst="rect">
            <a:avLst/>
          </a:prstGeom>
        </p:spPr>
        <p:txBody>
          <a:bodyPr wrap="square">
            <a:spAutoFit/>
          </a:bodyPr>
          <a:lstStyle/>
          <a:p>
            <a:pPr>
              <a:buNone/>
            </a:pPr>
            <a:r>
              <a:rPr lang="en-US" b="1" dirty="0"/>
              <a:t>A. Process Flow Chart for Powders</a:t>
            </a:r>
            <a:endParaRPr lang="en-IN" dirty="0"/>
          </a:p>
        </p:txBody>
      </p:sp>
      <p:sp>
        <p:nvSpPr>
          <p:cNvPr id="6" name="Slide Number Placeholder 1">
            <a:extLst>
              <a:ext uri="{FF2B5EF4-FFF2-40B4-BE49-F238E27FC236}">
                <a16:creationId xmlns:a16="http://schemas.microsoft.com/office/drawing/2014/main" id="{88EBD58A-3805-4699-97EC-32A201019D15}"/>
              </a:ext>
            </a:extLst>
          </p:cNvPr>
          <p:cNvSpPr>
            <a:spLocks noGrp="1"/>
          </p:cNvSpPr>
          <p:nvPr>
            <p:ph type="sldNum" sz="quarter" idx="12"/>
          </p:nvPr>
        </p:nvSpPr>
        <p:spPr>
          <a:xfrm>
            <a:off x="4756541" y="6492875"/>
            <a:ext cx="2133600" cy="365125"/>
          </a:xfrm>
        </p:spPr>
        <p:txBody>
          <a:bodyPr/>
          <a:lstStyle/>
          <a:p>
            <a:fld id="{9B441236-4707-B342-88D0-23B2CF2BA6BC}" type="slidenum">
              <a:rPr lang="en-US" smtClean="0"/>
              <a:pPr/>
              <a:t>301</a:t>
            </a:fld>
            <a:endParaRPr lang="en-US" dirty="0"/>
          </a:p>
        </p:txBody>
      </p:sp>
    </p:spTree>
    <p:extLst>
      <p:ext uri="{BB962C8B-B14F-4D97-AF65-F5344CB8AC3E}">
        <p14:creationId xmlns:p14="http://schemas.microsoft.com/office/powerpoint/2010/main" val="4172446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247916"/>
            <a:ext cx="8458200" cy="625475"/>
          </a:xfrm>
          <a:noFill/>
          <a:scene3d>
            <a:camera prst="orthographicFront"/>
            <a:lightRig rig="threePt" dir="t"/>
          </a:scene3d>
          <a:sp3d>
            <a:bevelT w="114300" prst="artDeco"/>
          </a:sp3d>
        </p:spPr>
        <p:txBody>
          <a:bodyPr>
            <a:normAutofit/>
          </a:bodyPr>
          <a:lstStyle/>
          <a:p>
            <a:pPr>
              <a:defRPr/>
            </a:pPr>
            <a:r>
              <a:rPr lang="en-IN" sz="2100" b="1" dirty="0">
                <a:solidFill>
                  <a:srgbClr val="000000"/>
                </a:solidFill>
                <a:effectLst>
                  <a:outerShdw blurRad="38100" dist="38100" dir="2700000" algn="tl">
                    <a:srgbClr val="000000">
                      <a:alpha val="43137"/>
                    </a:srgbClr>
                  </a:outerShdw>
                </a:effectLst>
              </a:rPr>
              <a:t>1.0 Location, Layout &amp; Facilities</a:t>
            </a:r>
            <a:endParaRPr lang="en-IN" sz="2100" b="1" dirty="0">
              <a:effectLst>
                <a:outerShdw blurRad="38100" dist="38100" dir="2700000" algn="tl">
                  <a:srgbClr val="000000">
                    <a:alpha val="43137"/>
                  </a:srgbClr>
                </a:outerShdw>
              </a:effectLst>
            </a:endParaRPr>
          </a:p>
        </p:txBody>
      </p:sp>
      <p:sp>
        <p:nvSpPr>
          <p:cNvPr id="26627" name="Content Placeholder 2"/>
          <p:cNvSpPr>
            <a:spLocks noGrp="1"/>
          </p:cNvSpPr>
          <p:nvPr>
            <p:ph idx="1"/>
          </p:nvPr>
        </p:nvSpPr>
        <p:spPr>
          <a:xfrm>
            <a:off x="228600" y="1844824"/>
            <a:ext cx="8686800" cy="360040"/>
          </a:xfrm>
        </p:spPr>
        <p:txBody>
          <a:bodyPr>
            <a:normAutofit fontScale="92500" lnSpcReduction="10000"/>
          </a:bodyPr>
          <a:lstStyle/>
          <a:p>
            <a:pPr algn="ctr">
              <a:buNone/>
            </a:pPr>
            <a:r>
              <a:rPr lang="en-US" sz="2000" b="1" dirty="0">
                <a:latin typeface="Arial" panose="020B0604020202020204" pitchFamily="34" charset="0"/>
                <a:cs typeface="Arial" panose="020B0604020202020204" pitchFamily="34" charset="0"/>
              </a:rPr>
              <a:t>1.3  </a:t>
            </a:r>
            <a:r>
              <a:rPr lang="en-IN" sz="2000" b="1" dirty="0">
                <a:latin typeface="Arial" panose="020B0604020202020204" pitchFamily="34" charset="0"/>
                <a:cs typeface="Arial" panose="020B0604020202020204" pitchFamily="34" charset="0"/>
              </a:rPr>
              <a:t>Equipment  Design  &amp; Installation</a:t>
            </a:r>
          </a:p>
        </p:txBody>
      </p:sp>
      <p:pic>
        <p:nvPicPr>
          <p:cNvPr id="26628" name="Picture 2" descr="C:\Users\Lenovo\Desktop\catring manual2\IMAGES ITC\Page-92-Image-260.png"/>
          <p:cNvPicPr>
            <a:picLocks noChangeAspect="1" noChangeArrowheads="1"/>
          </p:cNvPicPr>
          <p:nvPr/>
        </p:nvPicPr>
        <p:blipFill>
          <a:blip r:embed="rId2" cstate="print"/>
          <a:srcRect/>
          <a:stretch>
            <a:fillRect/>
          </a:stretch>
        </p:blipFill>
        <p:spPr bwMode="auto">
          <a:xfrm>
            <a:off x="459363" y="2557182"/>
            <a:ext cx="3839344" cy="3489125"/>
          </a:xfrm>
          <a:prstGeom prst="rect">
            <a:avLst/>
          </a:prstGeom>
          <a:ln w="28575">
            <a:solidFill>
              <a:schemeClr val="accent3">
                <a:lumMod val="75000"/>
              </a:schemeClr>
            </a:solidFill>
          </a:ln>
          <a:effectLst>
            <a:outerShdw blurRad="190500" algn="tl" rotWithShape="0">
              <a:srgbClr val="000000">
                <a:alpha val="70000"/>
              </a:srgbClr>
            </a:outerShdw>
          </a:effectLst>
        </p:spPr>
      </p:pic>
      <p:pic>
        <p:nvPicPr>
          <p:cNvPr id="26629" name="Picture 2" descr="C:\Users\Lenovo\Desktop\catring manual2\IMAGES ITC\Page-91-Image-257.png"/>
          <p:cNvPicPr>
            <a:picLocks noChangeAspect="1" noChangeArrowheads="1"/>
          </p:cNvPicPr>
          <p:nvPr/>
        </p:nvPicPr>
        <p:blipFill>
          <a:blip r:embed="rId3" cstate="print"/>
          <a:srcRect/>
          <a:stretch>
            <a:fillRect/>
          </a:stretch>
        </p:blipFill>
        <p:spPr bwMode="auto">
          <a:xfrm>
            <a:off x="4871909" y="2557182"/>
            <a:ext cx="3362582" cy="3489125"/>
          </a:xfrm>
          <a:prstGeom prst="rect">
            <a:avLst/>
          </a:prstGeom>
          <a:ln w="28575">
            <a:solidFill>
              <a:schemeClr val="accent3">
                <a:lumMod val="75000"/>
              </a:schemeClr>
            </a:solidFill>
          </a:ln>
          <a:effectLst>
            <a:outerShdw blurRad="190500" algn="tl" rotWithShape="0">
              <a:srgbClr val="000000">
                <a:alpha val="70000"/>
              </a:srgbClr>
            </a:outerShdw>
          </a:effectLst>
        </p:spPr>
      </p:pic>
      <p:sp>
        <p:nvSpPr>
          <p:cNvPr id="26630" name="Rectangle 5"/>
          <p:cNvSpPr>
            <a:spLocks noChangeArrowheads="1"/>
          </p:cNvSpPr>
          <p:nvPr/>
        </p:nvSpPr>
        <p:spPr bwMode="auto">
          <a:xfrm rot="10800000" flipV="1">
            <a:off x="2379036" y="6138802"/>
            <a:ext cx="4385928" cy="400110"/>
          </a:xfrm>
          <a:prstGeom prst="rect">
            <a:avLst/>
          </a:prstGeom>
          <a:noFill/>
          <a:ln w="9525">
            <a:noFill/>
            <a:miter lim="800000"/>
            <a:headEnd/>
            <a:tailEnd/>
          </a:ln>
        </p:spPr>
        <p:txBody>
          <a:bodyPr wrap="square">
            <a:spAutoFit/>
          </a:bodyPr>
          <a:lstStyle/>
          <a:p>
            <a:pPr algn="ctr"/>
            <a:r>
              <a:rPr lang="en-IN" sz="2000" b="1" dirty="0"/>
              <a:t>Sanitizing of Equipments </a:t>
            </a:r>
          </a:p>
        </p:txBody>
      </p:sp>
      <p:sp>
        <p:nvSpPr>
          <p:cNvPr id="26631" name="Slide Number Placeholder 6"/>
          <p:cNvSpPr>
            <a:spLocks noGrp="1"/>
          </p:cNvSpPr>
          <p:nvPr>
            <p:ph type="sldNum" sz="quarter" idx="12"/>
          </p:nvPr>
        </p:nvSpPr>
        <p:spPr bwMode="auto">
          <a:noFill/>
          <a:ln>
            <a:miter lim="800000"/>
            <a:headEnd/>
            <a:tailEnd/>
          </a:ln>
        </p:spPr>
        <p:txBody>
          <a:bodyPr/>
          <a:lstStyle/>
          <a:p>
            <a:fld id="{368B43E9-3FBF-4E28-A713-EEC65627DFEC}" type="slidenum">
              <a:rPr lang="en-US" altLang="en-US" smtClean="0"/>
              <a:pPr/>
              <a:t>31</a:t>
            </a:fld>
            <a:endParaRPr lang="en-US"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37" y="944871"/>
            <a:ext cx="8458200" cy="533400"/>
          </a:xfrm>
          <a:noFill/>
          <a:scene3d>
            <a:camera prst="orthographicFront"/>
            <a:lightRig rig="threePt" dir="t"/>
          </a:scene3d>
          <a:sp3d>
            <a:bevelT w="114300" prst="artDeco"/>
          </a:sp3d>
        </p:spPr>
        <p:txBody>
          <a:bodyPr>
            <a:noAutofit/>
          </a:bodyPr>
          <a:lstStyle/>
          <a:p>
            <a:pPr>
              <a:defRPr/>
            </a:pPr>
            <a:br>
              <a:rPr lang="en-IN" sz="2100" b="1" dirty="0">
                <a:solidFill>
                  <a:srgbClr val="000000"/>
                </a:solidFill>
                <a:effectLst>
                  <a:outerShdw blurRad="38100" dist="38100" dir="2700000" algn="tl">
                    <a:srgbClr val="000000">
                      <a:alpha val="43137"/>
                    </a:srgbClr>
                  </a:outerShdw>
                </a:effectLst>
              </a:rPr>
            </a:br>
            <a:r>
              <a:rPr lang="en-IN" sz="2100" b="1" dirty="0">
                <a:solidFill>
                  <a:srgbClr val="000000"/>
                </a:solidFill>
                <a:effectLst>
                  <a:outerShdw blurRad="38100" dist="38100" dir="2700000" algn="tl">
                    <a:srgbClr val="000000">
                      <a:alpha val="43137"/>
                    </a:srgbClr>
                  </a:outerShdw>
                </a:effectLst>
              </a:rPr>
              <a:t>1.0 Location, Layout &amp; Facilities</a:t>
            </a:r>
            <a:br>
              <a:rPr lang="en-IN" sz="2100" b="1" dirty="0">
                <a:solidFill>
                  <a:srgbClr val="000000"/>
                </a:solidFill>
                <a:effectLst>
                  <a:outerShdw blurRad="38100" dist="38100" dir="2700000" algn="tl">
                    <a:srgbClr val="000000">
                      <a:alpha val="43137"/>
                    </a:srgbClr>
                  </a:outerShdw>
                </a:effectLst>
              </a:rPr>
            </a:br>
            <a:endParaRPr lang="en-IN" sz="2100" b="1" dirty="0">
              <a:effectLst>
                <a:outerShdw blurRad="38100" dist="38100" dir="2700000" algn="tl">
                  <a:srgbClr val="000000">
                    <a:alpha val="43137"/>
                  </a:srgbClr>
                </a:outerShdw>
              </a:effectLst>
            </a:endParaRPr>
          </a:p>
        </p:txBody>
      </p:sp>
      <p:sp>
        <p:nvSpPr>
          <p:cNvPr id="25604" name="Rectangle 4"/>
          <p:cNvSpPr>
            <a:spLocks noChangeArrowheads="1"/>
          </p:cNvSpPr>
          <p:nvPr/>
        </p:nvSpPr>
        <p:spPr bwMode="auto">
          <a:xfrm>
            <a:off x="2286000" y="6071646"/>
            <a:ext cx="4572000" cy="400110"/>
          </a:xfrm>
          <a:prstGeom prst="rect">
            <a:avLst/>
          </a:prstGeom>
          <a:noFill/>
          <a:ln w="9525">
            <a:noFill/>
            <a:miter lim="800000"/>
            <a:headEnd/>
            <a:tailEnd/>
          </a:ln>
        </p:spPr>
        <p:txBody>
          <a:bodyPr>
            <a:spAutoFit/>
          </a:bodyPr>
          <a:lstStyle/>
          <a:p>
            <a:pPr algn="ctr"/>
            <a:r>
              <a:rPr lang="en-IN" sz="2000" b="1" dirty="0"/>
              <a:t>Cleaning of Equipments </a:t>
            </a:r>
          </a:p>
        </p:txBody>
      </p:sp>
      <p:pic>
        <p:nvPicPr>
          <p:cNvPr id="25605" name="Picture 5" descr="IMG_7207.JPG"/>
          <p:cNvPicPr>
            <a:picLocks noChangeAspect="1"/>
          </p:cNvPicPr>
          <p:nvPr/>
        </p:nvPicPr>
        <p:blipFill>
          <a:blip r:embed="rId2" cstate="print"/>
          <a:srcRect/>
          <a:stretch>
            <a:fillRect/>
          </a:stretch>
        </p:blipFill>
        <p:spPr bwMode="auto">
          <a:xfrm>
            <a:off x="1466850" y="1902679"/>
            <a:ext cx="6210300" cy="4091072"/>
          </a:xfrm>
          <a:prstGeom prst="rect">
            <a:avLst/>
          </a:prstGeom>
          <a:ln w="28575">
            <a:solidFill>
              <a:schemeClr val="accent3">
                <a:lumMod val="75000"/>
              </a:schemeClr>
            </a:solidFill>
          </a:ln>
          <a:effectLst>
            <a:outerShdw blurRad="190500" algn="tl" rotWithShape="0">
              <a:srgbClr val="000000">
                <a:alpha val="70000"/>
              </a:srgbClr>
            </a:outerShdw>
          </a:effectLst>
        </p:spPr>
      </p:pic>
      <p:sp>
        <p:nvSpPr>
          <p:cNvPr id="25606" name="Slide Number Placeholder 5"/>
          <p:cNvSpPr>
            <a:spLocks noGrp="1"/>
          </p:cNvSpPr>
          <p:nvPr>
            <p:ph type="sldNum" sz="quarter" idx="12"/>
          </p:nvPr>
        </p:nvSpPr>
        <p:spPr bwMode="auto">
          <a:noFill/>
          <a:ln>
            <a:miter lim="800000"/>
            <a:headEnd/>
            <a:tailEnd/>
          </a:ln>
        </p:spPr>
        <p:txBody>
          <a:bodyPr/>
          <a:lstStyle/>
          <a:p>
            <a:fld id="{9D3625A8-1CBA-47AC-BB1C-A3EF054DD3AD}" type="slidenum">
              <a:rPr lang="en-US" altLang="en-US" smtClean="0"/>
              <a:pPr/>
              <a:t>32</a:t>
            </a:fld>
            <a:endParaRPr lang="en-US" altLang="en-US"/>
          </a:p>
        </p:txBody>
      </p:sp>
      <p:sp>
        <p:nvSpPr>
          <p:cNvPr id="7" name="Rectangle 6"/>
          <p:cNvSpPr/>
          <p:nvPr/>
        </p:nvSpPr>
        <p:spPr>
          <a:xfrm>
            <a:off x="2182569" y="1412776"/>
            <a:ext cx="4824535" cy="400110"/>
          </a:xfrm>
          <a:prstGeom prst="rect">
            <a:avLst/>
          </a:prstGeom>
        </p:spPr>
        <p:txBody>
          <a:bodyPr wrap="square">
            <a:spAutoFit/>
          </a:bodyPr>
          <a:lstStyle/>
          <a:p>
            <a:pPr algn="ctr">
              <a:buNone/>
            </a:pPr>
            <a:r>
              <a:rPr lang="en-US" sz="2000" b="1" dirty="0">
                <a:solidFill>
                  <a:schemeClr val="accent3">
                    <a:lumMod val="50000"/>
                  </a:schemeClr>
                </a:solidFill>
              </a:rPr>
              <a:t>1.3  </a:t>
            </a:r>
            <a:r>
              <a:rPr lang="en-IN" sz="2000" b="1" dirty="0">
                <a:solidFill>
                  <a:schemeClr val="accent3">
                    <a:lumMod val="50000"/>
                  </a:schemeClr>
                </a:solidFill>
              </a:rPr>
              <a:t>Equipment  Design  &amp; Installation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04" y="817341"/>
            <a:ext cx="8229600" cy="576064"/>
          </a:xfrm>
          <a:noFill/>
          <a:scene3d>
            <a:camera prst="orthographicFront"/>
            <a:lightRig rig="threePt" dir="t"/>
          </a:scene3d>
          <a:sp3d>
            <a:bevelT w="114300" prst="artDeco"/>
          </a:sp3d>
        </p:spPr>
        <p:txBody>
          <a:bodyPr>
            <a:noAutofit/>
          </a:bodyPr>
          <a:lstStyle/>
          <a:p>
            <a:br>
              <a:rPr lang="en-IN" sz="2100" b="1" dirty="0">
                <a:solidFill>
                  <a:srgbClr val="000000"/>
                </a:solidFill>
                <a:effectLst>
                  <a:outerShdw blurRad="38100" dist="38100" dir="2700000" algn="tl">
                    <a:srgbClr val="000000">
                      <a:alpha val="43137"/>
                    </a:srgbClr>
                  </a:outerShdw>
                </a:effectLst>
              </a:rPr>
            </a:br>
            <a:r>
              <a:rPr lang="en-IN" sz="2100" b="1" dirty="0">
                <a:solidFill>
                  <a:srgbClr val="000000"/>
                </a:solidFill>
                <a:effectLst>
                  <a:outerShdw blurRad="38100" dist="38100" dir="2700000" algn="tl">
                    <a:srgbClr val="000000">
                      <a:alpha val="43137"/>
                    </a:srgbClr>
                  </a:outerShdw>
                </a:effectLst>
              </a:rPr>
              <a:t>1.0 Location, Layout &amp; Facilities</a:t>
            </a:r>
            <a:br>
              <a:rPr lang="en-IN" sz="2100" b="1" dirty="0">
                <a:solidFill>
                  <a:srgbClr val="000000"/>
                </a:solidFill>
                <a:effectLst>
                  <a:outerShdw blurRad="38100" dist="38100" dir="2700000" algn="tl">
                    <a:srgbClr val="000000">
                      <a:alpha val="43137"/>
                    </a:srgbClr>
                  </a:outerShdw>
                </a:effectLst>
              </a:rPr>
            </a:br>
            <a:endParaRPr lang="en-IN" sz="2100" dirty="0"/>
          </a:p>
        </p:txBody>
      </p:sp>
      <p:sp>
        <p:nvSpPr>
          <p:cNvPr id="3" name="Content Placeholder 2"/>
          <p:cNvSpPr>
            <a:spLocks noGrp="1"/>
          </p:cNvSpPr>
          <p:nvPr>
            <p:ph idx="1"/>
          </p:nvPr>
        </p:nvSpPr>
        <p:spPr>
          <a:xfrm>
            <a:off x="277180" y="1393405"/>
            <a:ext cx="8589640" cy="697297"/>
          </a:xfrm>
          <a:ln>
            <a:solidFill>
              <a:schemeClr val="accent3">
                <a:lumMod val="75000"/>
              </a:schemeClr>
            </a:solidFill>
          </a:ln>
        </p:spPr>
        <p:txBody>
          <a:bodyPr>
            <a:normAutofit fontScale="92500"/>
          </a:bodyPr>
          <a:lstStyle/>
          <a:p>
            <a:pPr algn="ctr">
              <a:buNone/>
            </a:pPr>
            <a:r>
              <a:rPr lang="en-US" sz="2000" b="1" dirty="0">
                <a:latin typeface="Arial" panose="020B0604020202020204" pitchFamily="34" charset="0"/>
                <a:cs typeface="Arial" panose="020B0604020202020204" pitchFamily="34" charset="0"/>
              </a:rPr>
              <a:t>1.4  Facilities</a:t>
            </a:r>
            <a:endParaRPr lang="en-IN" sz="2000" b="1" dirty="0">
              <a:latin typeface="Arial" panose="020B0604020202020204" pitchFamily="34" charset="0"/>
              <a:cs typeface="Arial" panose="020B0604020202020204" pitchFamily="34" charset="0"/>
            </a:endParaRPr>
          </a:p>
          <a:p>
            <a:pPr>
              <a:buNone/>
            </a:pPr>
            <a:r>
              <a:rPr lang="en-IN" sz="1800" dirty="0">
                <a:latin typeface="Arial" panose="020B0604020202020204" pitchFamily="34" charset="0"/>
                <a:cs typeface="Arial" panose="020B0604020202020204" pitchFamily="34" charset="0"/>
              </a:rPr>
              <a:t>The facilities that play vital role in a  Health Supplement &amp; Nutraceutical industry are :</a:t>
            </a:r>
            <a:endParaRPr lang="en-US" sz="1800" dirty="0">
              <a:latin typeface="Arial" panose="020B060402020202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F82DC843-AF03-4EDA-B0DD-E666AE0F4FFB}"/>
              </a:ext>
            </a:extLst>
          </p:cNvPr>
          <p:cNvGraphicFramePr/>
          <p:nvPr>
            <p:extLst>
              <p:ext uri="{D42A27DB-BD31-4B8C-83A1-F6EECF244321}">
                <p14:modId xmlns:p14="http://schemas.microsoft.com/office/powerpoint/2010/main" val="3411567758"/>
              </p:ext>
            </p:extLst>
          </p:nvPr>
        </p:nvGraphicFramePr>
        <p:xfrm>
          <a:off x="683568" y="2204864"/>
          <a:ext cx="7848872"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1">
            <a:extLst>
              <a:ext uri="{FF2B5EF4-FFF2-40B4-BE49-F238E27FC236}">
                <a16:creationId xmlns:a16="http://schemas.microsoft.com/office/drawing/2014/main" id="{721512E8-8972-4AE1-8732-CF72E666DEA9}"/>
              </a:ext>
            </a:extLst>
          </p:cNvPr>
          <p:cNvSpPr>
            <a:spLocks noGrp="1"/>
          </p:cNvSpPr>
          <p:nvPr>
            <p:ph type="sldNum" sz="quarter" idx="12"/>
          </p:nvPr>
        </p:nvSpPr>
        <p:spPr>
          <a:xfrm>
            <a:off x="3541204" y="6456943"/>
            <a:ext cx="2133600" cy="365125"/>
          </a:xfrm>
        </p:spPr>
        <p:txBody>
          <a:bodyPr/>
          <a:lstStyle/>
          <a:p>
            <a:fld id="{9B441236-4707-B342-88D0-23B2CF2BA6BC}" type="slidenum">
              <a:rPr lang="en-US" smtClean="0"/>
              <a:pPr/>
              <a:t>33</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354" y="1252145"/>
            <a:ext cx="8686800" cy="944400"/>
          </a:xfrm>
          <a:noFill/>
          <a:scene3d>
            <a:camera prst="orthographicFront"/>
            <a:lightRig rig="threePt" dir="t"/>
          </a:scene3d>
          <a:sp3d>
            <a:bevelT w="114300" prst="artDeco"/>
          </a:sp3d>
        </p:spPr>
        <p:txBody>
          <a:bodyPr>
            <a:noAutofit/>
          </a:bodyPr>
          <a:lstStyle/>
          <a:p>
            <a:pPr>
              <a:lnSpc>
                <a:spcPct val="120000"/>
              </a:lnSpc>
              <a:defRPr/>
            </a:pPr>
            <a:br>
              <a:rPr lang="en-IN" sz="2100" b="1" dirty="0">
                <a:solidFill>
                  <a:srgbClr val="000000"/>
                </a:solidFill>
                <a:effectLst>
                  <a:outerShdw blurRad="38100" dist="38100" dir="2700000" algn="tl">
                    <a:srgbClr val="000000">
                      <a:alpha val="43137"/>
                    </a:srgbClr>
                  </a:outerShdw>
                </a:effectLst>
              </a:rPr>
            </a:br>
            <a:r>
              <a:rPr lang="en-IN" sz="2100" b="1" dirty="0">
                <a:solidFill>
                  <a:srgbClr val="000000"/>
                </a:solidFill>
                <a:effectLst>
                  <a:outerShdw blurRad="38100" dist="38100" dir="2700000" algn="tl">
                    <a:srgbClr val="000000">
                      <a:alpha val="43137"/>
                    </a:srgbClr>
                  </a:outerShdw>
                </a:effectLst>
              </a:rPr>
              <a:t>1.0 Location, Layout &amp; Facilities</a:t>
            </a:r>
            <a:br>
              <a:rPr lang="en-IN" sz="2100" b="1" dirty="0">
                <a:solidFill>
                  <a:srgbClr val="000000"/>
                </a:solidFill>
                <a:effectLst>
                  <a:outerShdw blurRad="38100" dist="38100" dir="2700000" algn="tl">
                    <a:srgbClr val="000000">
                      <a:alpha val="43137"/>
                    </a:srgbClr>
                  </a:outerShdw>
                </a:effectLst>
              </a:rPr>
            </a:br>
            <a:r>
              <a:rPr lang="en-US" sz="2100" b="1" dirty="0"/>
              <a:t>1.4  Facilities</a:t>
            </a:r>
            <a:br>
              <a:rPr lang="en-IN" sz="2100" b="1" dirty="0"/>
            </a:br>
            <a:endParaRPr lang="en-IN" sz="2100" b="1" dirty="0">
              <a:effectLst>
                <a:outerShdw blurRad="38100" dist="38100" dir="2700000" algn="tl">
                  <a:srgbClr val="000000">
                    <a:alpha val="43137"/>
                  </a:srgbClr>
                </a:outerShdw>
              </a:effectLst>
            </a:endParaRPr>
          </a:p>
        </p:txBody>
      </p:sp>
      <p:sp>
        <p:nvSpPr>
          <p:cNvPr id="28675" name="Content Placeholder 2"/>
          <p:cNvSpPr>
            <a:spLocks noGrp="1"/>
          </p:cNvSpPr>
          <p:nvPr>
            <p:ph idx="1"/>
          </p:nvPr>
        </p:nvSpPr>
        <p:spPr>
          <a:xfrm>
            <a:off x="262354" y="2260234"/>
            <a:ext cx="8686800" cy="3833062"/>
          </a:xfrm>
          <a:noFill/>
          <a:ln w="19050">
            <a:solidFill>
              <a:schemeClr val="accent3">
                <a:lumMod val="75000"/>
              </a:schemeClr>
            </a:solidFill>
          </a:ln>
          <a:effectLst/>
        </p:spPr>
        <p:style>
          <a:lnRef idx="1">
            <a:schemeClr val="dk1"/>
          </a:lnRef>
          <a:fillRef idx="2">
            <a:schemeClr val="dk1"/>
          </a:fillRef>
          <a:effectRef idx="1">
            <a:schemeClr val="dk1"/>
          </a:effectRef>
          <a:fontRef idx="minor">
            <a:schemeClr val="dk1"/>
          </a:fontRef>
        </p:style>
        <p:txBody>
          <a:bodyPr>
            <a:normAutofit/>
          </a:bodyPr>
          <a:lstStyle/>
          <a:p>
            <a:pPr algn="just">
              <a:buFont typeface="Arial" charset="0"/>
              <a:buNone/>
            </a:pPr>
            <a:r>
              <a:rPr lang="en-IN" sz="1600" b="1" u="sng" dirty="0">
                <a:latin typeface="Arial" panose="020B0604020202020204" pitchFamily="34" charset="0"/>
                <a:cs typeface="Arial" panose="020B0604020202020204" pitchFamily="34" charset="0"/>
              </a:rPr>
              <a:t>1.4.1  Water :</a:t>
            </a:r>
            <a:r>
              <a:rPr lang="en-IN" sz="1600" b="1" dirty="0">
                <a:latin typeface="Arial" panose="020B0604020202020204" pitchFamily="34" charset="0"/>
                <a:cs typeface="Arial" panose="020B0604020202020204" pitchFamily="34" charset="0"/>
              </a:rPr>
              <a:t> </a:t>
            </a:r>
          </a:p>
          <a:p>
            <a:pPr algn="just">
              <a:buFont typeface="Arial" charset="0"/>
              <a:buNone/>
            </a:pPr>
            <a:endParaRPr lang="en-IN" sz="1600" b="1" dirty="0">
              <a:latin typeface="Arial" panose="020B0604020202020204" pitchFamily="34" charset="0"/>
              <a:cs typeface="Arial" panose="020B0604020202020204" pitchFamily="34" charset="0"/>
            </a:endParaRPr>
          </a:p>
          <a:p>
            <a:pPr algn="just">
              <a:buFont typeface="Wingdings" panose="05000000000000000000" pitchFamily="2" charset="2"/>
              <a:buChar char="Ø"/>
            </a:pPr>
            <a:r>
              <a:rPr lang="en-IN" sz="1600" b="1" u="sng" dirty="0">
                <a:latin typeface="Arial" panose="020B0604020202020204" pitchFamily="34" charset="0"/>
                <a:cs typeface="Arial" panose="020B0604020202020204" pitchFamily="34" charset="0"/>
              </a:rPr>
              <a:t>Adequate supply of potable water for</a:t>
            </a:r>
            <a:endParaRPr lang="en-IN" sz="1600" dirty="0">
              <a:latin typeface="Arial" panose="020B0604020202020204" pitchFamily="34" charset="0"/>
              <a:cs typeface="Arial" panose="020B0604020202020204" pitchFamily="34" charset="0"/>
            </a:endParaRPr>
          </a:p>
          <a:p>
            <a:pPr algn="just"/>
            <a:r>
              <a:rPr lang="en-IN" sz="1600" dirty="0">
                <a:latin typeface="Arial" panose="020B0604020202020204" pitchFamily="34" charset="0"/>
                <a:cs typeface="Arial" panose="020B0604020202020204" pitchFamily="34" charset="0"/>
              </a:rPr>
              <a:t>Steam / Ice generation as product ingredient.</a:t>
            </a:r>
          </a:p>
          <a:p>
            <a:pPr algn="just"/>
            <a:r>
              <a:rPr lang="en-IN" sz="1600" dirty="0">
                <a:latin typeface="Arial" panose="020B0604020202020204" pitchFamily="34" charset="0"/>
                <a:cs typeface="Arial" panose="020B0604020202020204" pitchFamily="34" charset="0"/>
              </a:rPr>
              <a:t>Equipment, food contact surfaces &amp; plant cleaning</a:t>
            </a:r>
          </a:p>
          <a:p>
            <a:pPr algn="just"/>
            <a:r>
              <a:rPr lang="en-IN" sz="1600" dirty="0">
                <a:latin typeface="Arial" panose="020B0604020202020204" pitchFamily="34" charset="0"/>
                <a:cs typeface="Arial" panose="020B0604020202020204" pitchFamily="34" charset="0"/>
              </a:rPr>
              <a:t>Semi-annual analysis against IS 10500 Standard.</a:t>
            </a:r>
          </a:p>
          <a:p>
            <a:pPr algn="just">
              <a:buFont typeface="Wingdings" panose="05000000000000000000" pitchFamily="2" charset="2"/>
              <a:buChar char="Ø"/>
            </a:pPr>
            <a:endParaRPr lang="en-US" sz="1600" b="1" u="sng" dirty="0">
              <a:latin typeface="Arial" panose="020B0604020202020204" pitchFamily="34" charset="0"/>
              <a:cs typeface="Arial" panose="020B0604020202020204" pitchFamily="34" charset="0"/>
            </a:endParaRPr>
          </a:p>
          <a:p>
            <a:pPr algn="just">
              <a:buFont typeface="Wingdings" panose="05000000000000000000" pitchFamily="2" charset="2"/>
              <a:buChar char="Ø"/>
            </a:pPr>
            <a:r>
              <a:rPr lang="en-US" sz="1600" b="1" u="sng" dirty="0">
                <a:latin typeface="Arial" panose="020B0604020202020204" pitchFamily="34" charset="0"/>
                <a:cs typeface="Arial" panose="020B0604020202020204" pitchFamily="34" charset="0"/>
              </a:rPr>
              <a:t>Water storage tanks and pipes </a:t>
            </a:r>
            <a:endParaRPr lang="en-US"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Non-toxic, corrosion resistant material </a:t>
            </a:r>
          </a:p>
          <a:p>
            <a:pPr algn="just"/>
            <a:r>
              <a:rPr lang="en-US" sz="1600" dirty="0">
                <a:latin typeface="Arial" panose="020B0604020202020204" pitchFamily="34" charset="0"/>
                <a:cs typeface="Arial" panose="020B0604020202020204" pitchFamily="34" charset="0"/>
              </a:rPr>
              <a:t>Periodic cleaning and maintenance </a:t>
            </a:r>
          </a:p>
          <a:p>
            <a:pPr algn="just"/>
            <a:r>
              <a:rPr lang="en-US" sz="1600" dirty="0">
                <a:latin typeface="Arial" panose="020B0604020202020204" pitchFamily="34" charset="0"/>
                <a:cs typeface="Arial" panose="020B0604020202020204" pitchFamily="34" charset="0"/>
              </a:rPr>
              <a:t>Records of cleaning &amp; inspection. </a:t>
            </a:r>
          </a:p>
          <a:p>
            <a:pPr algn="just"/>
            <a:r>
              <a:rPr lang="en-US" sz="1600" dirty="0">
                <a:latin typeface="Arial" panose="020B0604020202020204" pitchFamily="34" charset="0"/>
                <a:cs typeface="Arial" panose="020B0604020202020204" pitchFamily="34" charset="0"/>
              </a:rPr>
              <a:t>Covered to prevent pest access &amp; other extraneous matter.</a:t>
            </a:r>
            <a:endParaRPr lang="en-IN" sz="1600" dirty="0">
              <a:latin typeface="Arial" panose="020B0604020202020204" pitchFamily="34" charset="0"/>
              <a:cs typeface="Arial" panose="020B0604020202020204" pitchFamily="34" charset="0"/>
            </a:endParaRPr>
          </a:p>
        </p:txBody>
      </p:sp>
      <p:sp>
        <p:nvSpPr>
          <p:cNvPr id="28676" name="Slide Number Placeholder 3"/>
          <p:cNvSpPr>
            <a:spLocks noGrp="1"/>
          </p:cNvSpPr>
          <p:nvPr>
            <p:ph type="sldNum" sz="quarter" idx="12"/>
          </p:nvPr>
        </p:nvSpPr>
        <p:spPr bwMode="auto">
          <a:noFill/>
          <a:ln>
            <a:miter lim="800000"/>
            <a:headEnd/>
            <a:tailEnd/>
          </a:ln>
        </p:spPr>
        <p:txBody>
          <a:bodyPr/>
          <a:lstStyle/>
          <a:p>
            <a:fld id="{3B2AC911-AEA3-402A-80ED-913D2D87559C}" type="slidenum">
              <a:rPr lang="en-US" altLang="en-US" smtClean="0"/>
              <a:pPr/>
              <a:t>34</a:t>
            </a:fld>
            <a:endParaRPr lang="en-US" altLang="en-US"/>
          </a:p>
        </p:txBody>
      </p:sp>
      <p:pic>
        <p:nvPicPr>
          <p:cNvPr id="5" name="Picture 4">
            <a:extLst>
              <a:ext uri="{FF2B5EF4-FFF2-40B4-BE49-F238E27FC236}">
                <a16:creationId xmlns:a16="http://schemas.microsoft.com/office/drawing/2014/main" id="{84F6891A-0665-4CA0-966B-6634D0534E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7352" y="2340560"/>
            <a:ext cx="1895128" cy="208005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364" y="1302940"/>
            <a:ext cx="8363272" cy="829915"/>
          </a:xfrm>
          <a:noFill/>
          <a:scene3d>
            <a:camera prst="orthographicFront"/>
            <a:lightRig rig="threePt" dir="t"/>
          </a:scene3d>
          <a:sp3d>
            <a:bevelT w="114300" prst="artDeco"/>
          </a:sp3d>
        </p:spPr>
        <p:txBody>
          <a:bodyPr>
            <a:noAutofit/>
          </a:bodyPr>
          <a:lstStyle/>
          <a:p>
            <a:pPr>
              <a:lnSpc>
                <a:spcPct val="120000"/>
              </a:lnSpc>
            </a:pPr>
            <a:r>
              <a:rPr lang="en-IN" sz="2100" b="1" dirty="0">
                <a:solidFill>
                  <a:srgbClr val="000000"/>
                </a:solidFill>
                <a:effectLst>
                  <a:outerShdw blurRad="38100" dist="38100" dir="2700000" algn="tl">
                    <a:srgbClr val="000000">
                      <a:alpha val="43137"/>
                    </a:srgbClr>
                  </a:outerShdw>
                </a:effectLst>
              </a:rPr>
              <a:t>1.0 Location, Layout &amp; Facilities</a:t>
            </a:r>
            <a:br>
              <a:rPr lang="en-IN" sz="2100" b="1" dirty="0">
                <a:solidFill>
                  <a:srgbClr val="000000"/>
                </a:solidFill>
                <a:effectLst>
                  <a:outerShdw blurRad="38100" dist="38100" dir="2700000" algn="tl">
                    <a:srgbClr val="000000">
                      <a:alpha val="43137"/>
                    </a:srgbClr>
                  </a:outerShdw>
                </a:effectLst>
              </a:rPr>
            </a:br>
            <a:r>
              <a:rPr lang="en-US" sz="2100" b="1" dirty="0"/>
              <a:t>1.4  Facilities</a:t>
            </a:r>
            <a:endParaRPr lang="en-IN" sz="2100" dirty="0"/>
          </a:p>
        </p:txBody>
      </p:sp>
      <p:sp>
        <p:nvSpPr>
          <p:cNvPr id="3" name="Content Placeholder 2"/>
          <p:cNvSpPr>
            <a:spLocks noGrp="1"/>
          </p:cNvSpPr>
          <p:nvPr>
            <p:ph idx="1"/>
          </p:nvPr>
        </p:nvSpPr>
        <p:spPr>
          <a:xfrm>
            <a:off x="441130" y="2427850"/>
            <a:ext cx="8261739" cy="3627437"/>
          </a:xfrm>
          <a:noFill/>
          <a:ln w="19050">
            <a:solidFill>
              <a:schemeClr val="accent3">
                <a:lumMod val="75000"/>
              </a:schemeClr>
            </a:solidFill>
          </a:ln>
          <a:effectLst/>
        </p:spPr>
        <p:style>
          <a:lnRef idx="1">
            <a:schemeClr val="dk1"/>
          </a:lnRef>
          <a:fillRef idx="2">
            <a:schemeClr val="dk1"/>
          </a:fillRef>
          <a:effectRef idx="1">
            <a:schemeClr val="dk1"/>
          </a:effectRef>
          <a:fontRef idx="minor">
            <a:schemeClr val="dk1"/>
          </a:fontRef>
        </p:style>
        <p:txBody>
          <a:bodyPr>
            <a:noAutofit/>
          </a:bodyPr>
          <a:lstStyle/>
          <a:p>
            <a:pPr algn="just">
              <a:buFont typeface="Arial" charset="0"/>
              <a:buNone/>
            </a:pPr>
            <a:r>
              <a:rPr lang="en-IN" sz="1600" b="1" dirty="0">
                <a:latin typeface="Arial" panose="020B0604020202020204" pitchFamily="34" charset="0"/>
                <a:cs typeface="Arial" panose="020B0604020202020204" pitchFamily="34" charset="0"/>
              </a:rPr>
              <a:t>1.4.1 Water : </a:t>
            </a:r>
          </a:p>
          <a:p>
            <a:pPr algn="just">
              <a:buFont typeface="Arial" charset="0"/>
              <a:buNone/>
            </a:pPr>
            <a:endParaRPr lang="en-IN" sz="1600" b="1"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Regular monitoring of water filters. </a:t>
            </a:r>
            <a:endParaRPr lang="en-IN"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Potable recycled water if used in processing or as an ingredient.</a:t>
            </a:r>
            <a:endParaRPr lang="en-IN" sz="1600" dirty="0">
              <a:latin typeface="Arial" panose="020B0604020202020204" pitchFamily="34" charset="0"/>
              <a:cs typeface="Arial" panose="020B0604020202020204" pitchFamily="34" charset="0"/>
            </a:endParaRPr>
          </a:p>
          <a:p>
            <a:pPr algn="just"/>
            <a:r>
              <a:rPr lang="en-IN" sz="1600" dirty="0">
                <a:latin typeface="Arial" panose="020B0604020202020204" pitchFamily="34" charset="0"/>
                <a:cs typeface="Arial" panose="020B0604020202020204" pitchFamily="34" charset="0"/>
              </a:rPr>
              <a:t>Pumps, valves, storage and distribution skids of non-reactive, non-corrosive, non-leaching material and sanitary in design.</a:t>
            </a:r>
          </a:p>
          <a:p>
            <a:pPr algn="just"/>
            <a:r>
              <a:rPr lang="en-IN" sz="1600" dirty="0">
                <a:latin typeface="Arial" panose="020B0604020202020204" pitchFamily="34" charset="0"/>
                <a:cs typeface="Arial" panose="020B0604020202020204" pitchFamily="34" charset="0"/>
              </a:rPr>
              <a:t>Clearly separated and identifiable process &amp; cleaning water lines.</a:t>
            </a:r>
          </a:p>
          <a:p>
            <a:pPr algn="just"/>
            <a:r>
              <a:rPr lang="en-US" sz="1600" dirty="0">
                <a:latin typeface="Arial" panose="020B0604020202020204" pitchFamily="34" charset="0"/>
                <a:cs typeface="Arial" panose="020B0604020202020204" pitchFamily="34" charset="0"/>
              </a:rPr>
              <a:t>Color coded potable and non-potable water pipelines.</a:t>
            </a:r>
            <a:endParaRPr lang="en-IN" sz="1600" i="1" dirty="0">
              <a:solidFill>
                <a:srgbClr val="0070C0"/>
              </a:solidFill>
              <a:latin typeface="Arial" panose="020B0604020202020204" pitchFamily="34" charset="0"/>
              <a:cs typeface="Arial" panose="020B0604020202020204" pitchFamily="34" charset="0"/>
            </a:endParaRPr>
          </a:p>
          <a:p>
            <a:pPr algn="just"/>
            <a:r>
              <a:rPr lang="en-IN" sz="1600" dirty="0">
                <a:latin typeface="Arial" panose="020B0604020202020204" pitchFamily="34" charset="0"/>
                <a:cs typeface="Arial" panose="020B0604020202020204" pitchFamily="34" charset="0"/>
              </a:rPr>
              <a:t>Cleaning of non-food contact (i.e. R</a:t>
            </a:r>
            <a:r>
              <a:rPr lang="en-US" sz="1600" dirty="0" err="1">
                <a:latin typeface="Arial" panose="020B0604020202020204" pitchFamily="34" charset="0"/>
                <a:cs typeface="Arial" panose="020B0604020202020204" pitchFamily="34" charset="0"/>
              </a:rPr>
              <a:t>efrigeration</a:t>
            </a:r>
            <a:r>
              <a:rPr lang="en-US" sz="1600" dirty="0">
                <a:latin typeface="Arial" panose="020B0604020202020204" pitchFamily="34" charset="0"/>
                <a:cs typeface="Arial" panose="020B0604020202020204" pitchFamily="34" charset="0"/>
              </a:rPr>
              <a:t> &amp; </a:t>
            </a:r>
            <a:r>
              <a:rPr lang="en-IN" sz="1600" dirty="0">
                <a:latin typeface="Arial" panose="020B0604020202020204" pitchFamily="34" charset="0"/>
                <a:cs typeface="Arial" panose="020B0604020202020204" pitchFamily="34" charset="0"/>
              </a:rPr>
              <a:t>Fire Fighting) equipments with </a:t>
            </a:r>
            <a:r>
              <a:rPr lang="en-US" sz="1600" dirty="0">
                <a:latin typeface="Arial" panose="020B0604020202020204" pitchFamily="34" charset="0"/>
                <a:cs typeface="Arial" panose="020B0604020202020204" pitchFamily="34" charset="0"/>
              </a:rPr>
              <a:t>Non potable water</a:t>
            </a:r>
          </a:p>
          <a:p>
            <a:pPr algn="just"/>
            <a:r>
              <a:rPr lang="en-US" sz="1600" dirty="0">
                <a:latin typeface="Arial" panose="020B0604020202020204" pitchFamily="34" charset="0"/>
                <a:cs typeface="Arial" panose="020B0604020202020204" pitchFamily="34" charset="0"/>
              </a:rPr>
              <a:t>Identification to prohibit reflux of non-potable water into potable water systems</a:t>
            </a:r>
            <a:endParaRPr lang="en-IN" sz="1600" dirty="0">
              <a:latin typeface="Arial" panose="020B0604020202020204" pitchFamily="34" charset="0"/>
              <a:cs typeface="Arial" panose="020B0604020202020204" pitchFamily="34" charset="0"/>
            </a:endParaRPr>
          </a:p>
        </p:txBody>
      </p:sp>
      <p:sp>
        <p:nvSpPr>
          <p:cNvPr id="4" name="Slide Number Placeholder 1">
            <a:extLst>
              <a:ext uri="{FF2B5EF4-FFF2-40B4-BE49-F238E27FC236}">
                <a16:creationId xmlns:a16="http://schemas.microsoft.com/office/drawing/2014/main" id="{152B31C1-06AF-493F-B91E-0D343F4B1F52}"/>
              </a:ext>
            </a:extLst>
          </p:cNvPr>
          <p:cNvSpPr>
            <a:spLocks noGrp="1"/>
          </p:cNvSpPr>
          <p:nvPr>
            <p:ph type="sldNum" sz="quarter" idx="12"/>
          </p:nvPr>
        </p:nvSpPr>
        <p:spPr>
          <a:xfrm>
            <a:off x="3505199" y="6492875"/>
            <a:ext cx="2133600" cy="365125"/>
          </a:xfrm>
        </p:spPr>
        <p:txBody>
          <a:bodyPr/>
          <a:lstStyle/>
          <a:p>
            <a:fld id="{9B441236-4707-B342-88D0-23B2CF2BA6BC}" type="slidenum">
              <a:rPr lang="en-US" smtClean="0"/>
              <a:pPr/>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0574"/>
            <a:ext cx="8229600" cy="882036"/>
          </a:xfrm>
          <a:noFill/>
          <a:scene3d>
            <a:camera prst="orthographicFront"/>
            <a:lightRig rig="threePt" dir="t"/>
          </a:scene3d>
          <a:sp3d>
            <a:bevelT w="114300" prst="artDeco"/>
          </a:sp3d>
        </p:spPr>
        <p:txBody>
          <a:bodyPr>
            <a:normAutofit/>
          </a:bodyPr>
          <a:lstStyle/>
          <a:p>
            <a:pPr>
              <a:lnSpc>
                <a:spcPct val="120000"/>
              </a:lnSpc>
            </a:pPr>
            <a:r>
              <a:rPr lang="en-IN" sz="2100" b="1" dirty="0">
                <a:solidFill>
                  <a:srgbClr val="000000"/>
                </a:solidFill>
                <a:effectLst>
                  <a:outerShdw blurRad="38100" dist="38100" dir="2700000" algn="tl">
                    <a:srgbClr val="000000">
                      <a:alpha val="43137"/>
                    </a:srgbClr>
                  </a:outerShdw>
                </a:effectLst>
              </a:rPr>
              <a:t>1.0 Location, Layout &amp; Facilities</a:t>
            </a:r>
            <a:br>
              <a:rPr lang="en-IN" sz="2100" b="1" dirty="0">
                <a:solidFill>
                  <a:srgbClr val="000000"/>
                </a:solidFill>
                <a:effectLst>
                  <a:outerShdw blurRad="38100" dist="38100" dir="2700000" algn="tl">
                    <a:srgbClr val="000000">
                      <a:alpha val="43137"/>
                    </a:srgbClr>
                  </a:outerShdw>
                </a:effectLst>
              </a:rPr>
            </a:br>
            <a:r>
              <a:rPr lang="en-US" sz="2100" b="1" dirty="0"/>
              <a:t>1.4  Facilities</a:t>
            </a:r>
            <a:endParaRPr lang="en-IN" sz="2100" dirty="0"/>
          </a:p>
        </p:txBody>
      </p:sp>
      <p:pic>
        <p:nvPicPr>
          <p:cNvPr id="4" name="Content Placeholder 3" descr="Related image"/>
          <p:cNvPicPr>
            <a:picLocks noGrp="1"/>
          </p:cNvPicPr>
          <p:nvPr>
            <p:ph idx="1"/>
          </p:nvPr>
        </p:nvPicPr>
        <p:blipFill>
          <a:blip r:embed="rId2" cstate="print"/>
          <a:srcRect/>
          <a:stretch>
            <a:fillRect/>
          </a:stretch>
        </p:blipFill>
        <p:spPr bwMode="auto">
          <a:xfrm>
            <a:off x="1547664" y="2633851"/>
            <a:ext cx="5961033" cy="3507697"/>
          </a:xfrm>
          <a:prstGeom prst="rect">
            <a:avLst/>
          </a:prstGeom>
          <a:noFill/>
          <a:ln w="38100">
            <a:solidFill>
              <a:schemeClr val="accent3">
                <a:lumMod val="75000"/>
              </a:schemeClr>
            </a:solidFill>
            <a:miter lim="800000"/>
            <a:headEnd/>
            <a:tailEnd/>
          </a:ln>
        </p:spPr>
      </p:pic>
      <p:sp>
        <p:nvSpPr>
          <p:cNvPr id="5" name="Rectangle 4"/>
          <p:cNvSpPr/>
          <p:nvPr/>
        </p:nvSpPr>
        <p:spPr>
          <a:xfrm>
            <a:off x="1403648" y="2202610"/>
            <a:ext cx="4694551" cy="369332"/>
          </a:xfrm>
          <a:prstGeom prst="rect">
            <a:avLst/>
          </a:prstGeom>
        </p:spPr>
        <p:txBody>
          <a:bodyPr wrap="square">
            <a:spAutoFit/>
          </a:bodyPr>
          <a:lstStyle/>
          <a:p>
            <a:pPr algn="just">
              <a:buFont typeface="Arial" charset="0"/>
              <a:buNone/>
            </a:pPr>
            <a:r>
              <a:rPr lang="en-IN" b="1" dirty="0"/>
              <a:t>1.4.1 Water : </a:t>
            </a:r>
          </a:p>
        </p:txBody>
      </p:sp>
      <p:sp>
        <p:nvSpPr>
          <p:cNvPr id="6" name="Rectangle 5"/>
          <p:cNvSpPr/>
          <p:nvPr/>
        </p:nvSpPr>
        <p:spPr>
          <a:xfrm>
            <a:off x="1653104" y="6219143"/>
            <a:ext cx="5873395" cy="369332"/>
          </a:xfrm>
          <a:prstGeom prst="rect">
            <a:avLst/>
          </a:prstGeom>
        </p:spPr>
        <p:txBody>
          <a:bodyPr wrap="square">
            <a:spAutoFit/>
          </a:bodyPr>
          <a:lstStyle/>
          <a:p>
            <a:pPr algn="ctr"/>
            <a:r>
              <a:rPr lang="en-US" b="1" dirty="0"/>
              <a:t>Multiple Water lines and CIP System  in place</a:t>
            </a:r>
            <a:endParaRPr lang="en-IN" b="1" dirty="0"/>
          </a:p>
        </p:txBody>
      </p:sp>
      <p:sp>
        <p:nvSpPr>
          <p:cNvPr id="7" name="Slide Number Placeholder 1">
            <a:extLst>
              <a:ext uri="{FF2B5EF4-FFF2-40B4-BE49-F238E27FC236}">
                <a16:creationId xmlns:a16="http://schemas.microsoft.com/office/drawing/2014/main" id="{0940AC4B-348E-446D-BF41-58BBBDD6210E}"/>
              </a:ext>
            </a:extLst>
          </p:cNvPr>
          <p:cNvSpPr>
            <a:spLocks noGrp="1"/>
          </p:cNvSpPr>
          <p:nvPr>
            <p:ph type="sldNum" sz="quarter" idx="12"/>
          </p:nvPr>
        </p:nvSpPr>
        <p:spPr>
          <a:xfrm>
            <a:off x="3461380" y="6499907"/>
            <a:ext cx="2133600" cy="365125"/>
          </a:xfrm>
        </p:spPr>
        <p:txBody>
          <a:bodyPr/>
          <a:lstStyle/>
          <a:p>
            <a:fld id="{9B441236-4707-B342-88D0-23B2CF2BA6BC}" type="slidenum">
              <a:rPr lang="en-US" smtClean="0"/>
              <a:pPr/>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697" y="1312069"/>
            <a:ext cx="8864606" cy="885181"/>
          </a:xfrm>
          <a:noFill/>
          <a:scene3d>
            <a:camera prst="orthographicFront"/>
            <a:lightRig rig="threePt" dir="t"/>
          </a:scene3d>
          <a:sp3d>
            <a:bevelT w="114300" prst="artDeco"/>
          </a:sp3d>
        </p:spPr>
        <p:txBody>
          <a:bodyPr>
            <a:normAutofit/>
          </a:bodyPr>
          <a:lstStyle/>
          <a:p>
            <a:r>
              <a:rPr lang="en-IN" sz="2100" b="1" dirty="0">
                <a:solidFill>
                  <a:srgbClr val="000000"/>
                </a:solidFill>
                <a:effectLst>
                  <a:outerShdw blurRad="38100" dist="38100" dir="2700000" algn="tl">
                    <a:srgbClr val="000000">
                      <a:alpha val="43137"/>
                    </a:srgbClr>
                  </a:outerShdw>
                </a:effectLst>
              </a:rPr>
              <a:t>1.0 Location, Layout &amp; Facilities</a:t>
            </a:r>
            <a:br>
              <a:rPr lang="en-IN" sz="2100" b="1" dirty="0">
                <a:solidFill>
                  <a:srgbClr val="000000"/>
                </a:solidFill>
                <a:effectLst>
                  <a:outerShdw blurRad="38100" dist="38100" dir="2700000" algn="tl">
                    <a:srgbClr val="000000">
                      <a:alpha val="43137"/>
                    </a:srgbClr>
                  </a:outerShdw>
                </a:effectLst>
              </a:rPr>
            </a:br>
            <a:r>
              <a:rPr lang="en-US" sz="2100" b="1" dirty="0"/>
              <a:t>1.4  Facilities</a:t>
            </a:r>
            <a:endParaRPr lang="en-IN" sz="2100" b="1" dirty="0">
              <a:effectLst>
                <a:outerShdw blurRad="38100" dist="38100" dir="2700000" algn="tl">
                  <a:srgbClr val="000000">
                    <a:alpha val="43137"/>
                  </a:srgbClr>
                </a:outerShdw>
              </a:effectLst>
            </a:endParaRPr>
          </a:p>
        </p:txBody>
      </p:sp>
      <p:pic>
        <p:nvPicPr>
          <p:cNvPr id="32771" name="Picture 8" descr="download (1).jpg"/>
          <p:cNvPicPr>
            <a:picLocks noChangeAspect="1"/>
          </p:cNvPicPr>
          <p:nvPr/>
        </p:nvPicPr>
        <p:blipFill>
          <a:blip r:embed="rId3" cstate="print"/>
          <a:srcRect/>
          <a:stretch>
            <a:fillRect/>
          </a:stretch>
        </p:blipFill>
        <p:spPr bwMode="auto">
          <a:xfrm>
            <a:off x="4675032" y="2562348"/>
            <a:ext cx="4011768" cy="3462875"/>
          </a:xfrm>
          <a:prstGeom prst="rect">
            <a:avLst/>
          </a:prstGeom>
          <a:ln>
            <a:noFill/>
          </a:ln>
          <a:effectLst>
            <a:outerShdw blurRad="190500" algn="tl" rotWithShape="0">
              <a:srgbClr val="000000">
                <a:alpha val="70000"/>
              </a:srgbClr>
            </a:outerShdw>
          </a:effectLst>
        </p:spPr>
      </p:pic>
      <p:pic>
        <p:nvPicPr>
          <p:cNvPr id="32772" name="Picture 9" descr="setmark-pipe-markers-h65-001-lg.jpg"/>
          <p:cNvPicPr>
            <a:picLocks noChangeAspect="1"/>
          </p:cNvPicPr>
          <p:nvPr/>
        </p:nvPicPr>
        <p:blipFill>
          <a:blip r:embed="rId4" cstate="print"/>
          <a:srcRect/>
          <a:stretch>
            <a:fillRect/>
          </a:stretch>
        </p:blipFill>
        <p:spPr bwMode="auto">
          <a:xfrm>
            <a:off x="683568" y="2562348"/>
            <a:ext cx="3353301" cy="3444655"/>
          </a:xfrm>
          <a:prstGeom prst="rect">
            <a:avLst/>
          </a:prstGeom>
          <a:ln>
            <a:noFill/>
          </a:ln>
          <a:effectLst>
            <a:outerShdw blurRad="190500" algn="tl" rotWithShape="0">
              <a:srgbClr val="000000">
                <a:alpha val="70000"/>
              </a:srgbClr>
            </a:outerShdw>
          </a:effectLst>
        </p:spPr>
      </p:pic>
      <p:sp>
        <p:nvSpPr>
          <p:cNvPr id="32773" name="Rectangle 4"/>
          <p:cNvSpPr>
            <a:spLocks noChangeArrowheads="1"/>
          </p:cNvSpPr>
          <p:nvPr/>
        </p:nvSpPr>
        <p:spPr bwMode="auto">
          <a:xfrm>
            <a:off x="683568" y="6095074"/>
            <a:ext cx="3200400" cy="584775"/>
          </a:xfrm>
          <a:prstGeom prst="rect">
            <a:avLst/>
          </a:prstGeom>
          <a:noFill/>
          <a:ln w="9525">
            <a:noFill/>
            <a:miter lim="800000"/>
            <a:headEnd/>
            <a:tailEnd/>
          </a:ln>
        </p:spPr>
        <p:txBody>
          <a:bodyPr wrap="square">
            <a:spAutoFit/>
          </a:bodyPr>
          <a:lstStyle/>
          <a:p>
            <a:pPr algn="ctr"/>
            <a:r>
              <a:rPr lang="en-IN" sz="1600" b="1" dirty="0"/>
              <a:t>Colour coding of water pipes to avoid contamination</a:t>
            </a:r>
          </a:p>
        </p:txBody>
      </p:sp>
      <p:sp>
        <p:nvSpPr>
          <p:cNvPr id="32774" name="Slide Number Placeholder 5"/>
          <p:cNvSpPr>
            <a:spLocks noGrp="1"/>
          </p:cNvSpPr>
          <p:nvPr>
            <p:ph type="sldNum" sz="quarter" idx="12"/>
          </p:nvPr>
        </p:nvSpPr>
        <p:spPr bwMode="auto">
          <a:noFill/>
          <a:ln>
            <a:miter lim="800000"/>
            <a:headEnd/>
            <a:tailEnd/>
          </a:ln>
        </p:spPr>
        <p:txBody>
          <a:bodyPr/>
          <a:lstStyle/>
          <a:p>
            <a:fld id="{43A1717B-2436-4DD6-A133-0A39E141D802}" type="slidenum">
              <a:rPr lang="en-US" altLang="en-US" smtClean="0"/>
              <a:pPr/>
              <a:t>37</a:t>
            </a:fld>
            <a:endParaRPr lang="en-US" altLang="en-US"/>
          </a:p>
        </p:txBody>
      </p:sp>
      <p:sp>
        <p:nvSpPr>
          <p:cNvPr id="7" name="Rectangle 6"/>
          <p:cNvSpPr/>
          <p:nvPr/>
        </p:nvSpPr>
        <p:spPr>
          <a:xfrm rot="10800000" flipV="1">
            <a:off x="5190339" y="6093296"/>
            <a:ext cx="2981153" cy="369332"/>
          </a:xfrm>
          <a:prstGeom prst="rect">
            <a:avLst/>
          </a:prstGeom>
        </p:spPr>
        <p:txBody>
          <a:bodyPr wrap="square">
            <a:spAutoFit/>
          </a:bodyPr>
          <a:lstStyle/>
          <a:p>
            <a:pPr algn="ctr"/>
            <a:r>
              <a:rPr lang="en-US" b="1" dirty="0"/>
              <a:t>Demarcation of pipelines</a:t>
            </a:r>
            <a:endParaRPr lang="en-IN" b="1" dirty="0"/>
          </a:p>
        </p:txBody>
      </p:sp>
      <p:sp>
        <p:nvSpPr>
          <p:cNvPr id="8" name="Rectangle 7"/>
          <p:cNvSpPr/>
          <p:nvPr/>
        </p:nvSpPr>
        <p:spPr>
          <a:xfrm>
            <a:off x="683568" y="2104945"/>
            <a:ext cx="2729027" cy="369332"/>
          </a:xfrm>
          <a:prstGeom prst="rect">
            <a:avLst/>
          </a:prstGeom>
        </p:spPr>
        <p:txBody>
          <a:bodyPr wrap="square">
            <a:spAutoFit/>
          </a:bodyPr>
          <a:lstStyle/>
          <a:p>
            <a:r>
              <a:rPr lang="en-IN" b="1" dirty="0"/>
              <a:t>1.4.1 Water : </a:t>
            </a:r>
            <a:endParaRPr lang="en-IN"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615" y="1244005"/>
            <a:ext cx="8422024" cy="864097"/>
          </a:xfrm>
          <a:noFill/>
          <a:scene3d>
            <a:camera prst="orthographicFront"/>
            <a:lightRig rig="threePt" dir="t"/>
          </a:scene3d>
          <a:sp3d>
            <a:bevelT w="114300" prst="artDeco"/>
          </a:sp3d>
        </p:spPr>
        <p:txBody>
          <a:bodyPr>
            <a:noAutofit/>
          </a:bodyPr>
          <a:lstStyle/>
          <a:p>
            <a:pPr>
              <a:defRPr/>
            </a:pPr>
            <a:r>
              <a:rPr lang="en-IN" sz="2000" b="1" dirty="0">
                <a:solidFill>
                  <a:srgbClr val="000000"/>
                </a:solidFill>
                <a:effectLst>
                  <a:outerShdw blurRad="38100" dist="38100" dir="2700000" algn="tl">
                    <a:srgbClr val="000000">
                      <a:alpha val="43137"/>
                    </a:srgbClr>
                  </a:outerShdw>
                </a:effectLst>
              </a:rPr>
              <a:t>1.0 Location, Layout &amp; Facilities</a:t>
            </a:r>
            <a:br>
              <a:rPr lang="en-IN" sz="2000" b="1" dirty="0">
                <a:solidFill>
                  <a:srgbClr val="000000"/>
                </a:solidFill>
                <a:effectLst>
                  <a:outerShdw blurRad="38100" dist="38100" dir="2700000" algn="tl">
                    <a:srgbClr val="000000">
                      <a:alpha val="43137"/>
                    </a:srgbClr>
                  </a:outerShdw>
                </a:effectLst>
              </a:rPr>
            </a:br>
            <a:r>
              <a:rPr lang="en-US" sz="2000" b="1" dirty="0"/>
              <a:t>1.4  Facilities</a:t>
            </a:r>
            <a:endParaRPr lang="en-IN" sz="2000" b="1" dirty="0">
              <a:effectLst>
                <a:outerShdw blurRad="38100" dist="38100" dir="2700000" algn="tl">
                  <a:srgbClr val="000000">
                    <a:alpha val="43137"/>
                  </a:srgbClr>
                </a:outerShdw>
              </a:effectLst>
            </a:endParaRPr>
          </a:p>
        </p:txBody>
      </p:sp>
      <p:sp>
        <p:nvSpPr>
          <p:cNvPr id="33797" name="Slide Number Placeholder 4"/>
          <p:cNvSpPr>
            <a:spLocks noGrp="1"/>
          </p:cNvSpPr>
          <p:nvPr>
            <p:ph type="sldNum" sz="quarter" idx="12"/>
          </p:nvPr>
        </p:nvSpPr>
        <p:spPr bwMode="auto">
          <a:noFill/>
          <a:ln>
            <a:miter lim="800000"/>
            <a:headEnd/>
            <a:tailEnd/>
          </a:ln>
        </p:spPr>
        <p:txBody>
          <a:bodyPr/>
          <a:lstStyle/>
          <a:p>
            <a:fld id="{C6F150C3-C8FA-479B-B307-69D750CD1A5C}" type="slidenum">
              <a:rPr lang="en-US" altLang="en-US" smtClean="0"/>
              <a:pPr/>
              <a:t>38</a:t>
            </a:fld>
            <a:endParaRPr lang="en-US" altLang="en-US"/>
          </a:p>
        </p:txBody>
      </p:sp>
      <p:sp>
        <p:nvSpPr>
          <p:cNvPr id="6" name="Rectangle 5"/>
          <p:cNvSpPr/>
          <p:nvPr/>
        </p:nvSpPr>
        <p:spPr>
          <a:xfrm>
            <a:off x="379175" y="2107614"/>
            <a:ext cx="4192825" cy="400110"/>
          </a:xfrm>
          <a:prstGeom prst="rect">
            <a:avLst/>
          </a:prstGeom>
        </p:spPr>
        <p:txBody>
          <a:bodyPr wrap="square">
            <a:spAutoFit/>
          </a:bodyPr>
          <a:lstStyle/>
          <a:p>
            <a:pPr algn="just">
              <a:buFont typeface="Arial" charset="0"/>
              <a:buNone/>
            </a:pPr>
            <a:r>
              <a:rPr lang="en-IN" sz="2000" b="1" dirty="0"/>
              <a:t>1.4.1 Water : </a:t>
            </a:r>
          </a:p>
        </p:txBody>
      </p:sp>
      <p:sp>
        <p:nvSpPr>
          <p:cNvPr id="8" name="Rectangle 7"/>
          <p:cNvSpPr/>
          <p:nvPr/>
        </p:nvSpPr>
        <p:spPr>
          <a:xfrm>
            <a:off x="1863715" y="2430912"/>
            <a:ext cx="5760640" cy="646331"/>
          </a:xfrm>
          <a:prstGeom prst="rect">
            <a:avLst/>
          </a:prstGeom>
        </p:spPr>
        <p:txBody>
          <a:bodyPr wrap="square">
            <a:spAutoFit/>
          </a:bodyPr>
          <a:lstStyle/>
          <a:p>
            <a:pPr algn="ctr"/>
            <a:r>
              <a:rPr lang="en-US" b="1" dirty="0"/>
              <a:t>Periodic cleaning and maintenance of water storage tanks to prevent contamination</a:t>
            </a:r>
          </a:p>
        </p:txBody>
      </p:sp>
      <p:pic>
        <p:nvPicPr>
          <p:cNvPr id="1032" name="Picture 8" descr="Image result for cleaning and maintenance of water storage tanks to prevent contamin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4841518"/>
            <a:ext cx="2808312" cy="1443832"/>
          </a:xfrm>
          <a:prstGeom prst="rect">
            <a:avLst/>
          </a:prstGeom>
          <a:noFill/>
          <a:ln w="28575">
            <a:solidFill>
              <a:schemeClr val="accent3">
                <a:lumMod val="75000"/>
              </a:schemeClr>
            </a:solidFill>
          </a:ln>
          <a:extLst>
            <a:ext uri="{909E8E84-426E-40DD-AFC4-6F175D3DCCD1}">
              <a14:hiddenFill xmlns:a14="http://schemas.microsoft.com/office/drawing/2010/main">
                <a:solidFill>
                  <a:srgbClr val="FFFFFF"/>
                </a:solidFill>
              </a14:hiddenFill>
            </a:ext>
          </a:extLst>
        </p:spPr>
      </p:pic>
      <p:pic>
        <p:nvPicPr>
          <p:cNvPr id="1034" name="Picture 10" descr="Image result for cleaning and maintenance of water storage tanks to prevent contamin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3185333"/>
            <a:ext cx="2808312" cy="1467803"/>
          </a:xfrm>
          <a:prstGeom prst="rect">
            <a:avLst/>
          </a:prstGeom>
          <a:noFill/>
          <a:ln w="28575">
            <a:solidFill>
              <a:schemeClr val="accent3">
                <a:lumMod val="75000"/>
              </a:schemeClr>
            </a:solidFill>
          </a:ln>
          <a:extLst>
            <a:ext uri="{909E8E84-426E-40DD-AFC4-6F175D3DCCD1}">
              <a14:hiddenFill xmlns:a14="http://schemas.microsoft.com/office/drawing/2010/main">
                <a:solidFill>
                  <a:srgbClr val="FFFFFF"/>
                </a:solidFill>
              </a14:hiddenFill>
            </a:ext>
          </a:extLst>
        </p:spPr>
      </p:pic>
      <p:pic>
        <p:nvPicPr>
          <p:cNvPr id="15"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3184778"/>
            <a:ext cx="4248472" cy="3100572"/>
          </a:xfrm>
          <a:prstGeom prst="rect">
            <a:avLst/>
          </a:prstGeom>
          <a:noFill/>
          <a:ln w="28575">
            <a:solidFill>
              <a:schemeClr val="accent3">
                <a:lumMod val="75000"/>
              </a:schemeClr>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129" y="1340768"/>
            <a:ext cx="8577741" cy="936105"/>
          </a:xfrm>
          <a:noFill/>
          <a:scene3d>
            <a:camera prst="orthographicFront"/>
            <a:lightRig rig="threePt" dir="t"/>
          </a:scene3d>
          <a:sp3d>
            <a:bevelT w="114300" prst="artDeco"/>
          </a:sp3d>
        </p:spPr>
        <p:txBody>
          <a:bodyPr>
            <a:normAutofit/>
          </a:bodyPr>
          <a:lstStyle/>
          <a:p>
            <a:pPr>
              <a:lnSpc>
                <a:spcPct val="120000"/>
              </a:lnSpc>
            </a:pPr>
            <a:r>
              <a:rPr lang="en-IN" sz="2100" b="1" dirty="0">
                <a:solidFill>
                  <a:srgbClr val="000000"/>
                </a:solidFill>
                <a:effectLst>
                  <a:outerShdw blurRad="38100" dist="38100" dir="2700000" algn="tl">
                    <a:srgbClr val="000000">
                      <a:alpha val="43137"/>
                    </a:srgbClr>
                  </a:outerShdw>
                </a:effectLst>
              </a:rPr>
              <a:t>1.0 Location, Layout &amp; Facilities</a:t>
            </a:r>
            <a:br>
              <a:rPr lang="en-IN" sz="2100" b="1" dirty="0">
                <a:solidFill>
                  <a:srgbClr val="000000"/>
                </a:solidFill>
                <a:effectLst>
                  <a:outerShdw blurRad="38100" dist="38100" dir="2700000" algn="tl">
                    <a:srgbClr val="000000">
                      <a:alpha val="43137"/>
                    </a:srgbClr>
                  </a:outerShdw>
                </a:effectLst>
              </a:rPr>
            </a:br>
            <a:r>
              <a:rPr lang="en-US" sz="2100" b="1" dirty="0"/>
              <a:t>1.4  Facilities</a:t>
            </a:r>
            <a:endParaRPr lang="en-IN" sz="2100" dirty="0"/>
          </a:p>
        </p:txBody>
      </p:sp>
      <p:sp>
        <p:nvSpPr>
          <p:cNvPr id="3" name="Content Placeholder 2"/>
          <p:cNvSpPr>
            <a:spLocks noGrp="1"/>
          </p:cNvSpPr>
          <p:nvPr>
            <p:ph idx="1"/>
          </p:nvPr>
        </p:nvSpPr>
        <p:spPr>
          <a:xfrm>
            <a:off x="503548" y="2420888"/>
            <a:ext cx="8136904" cy="3791447"/>
          </a:xfrm>
          <a:ln w="19050">
            <a:solidFill>
              <a:schemeClr val="accent3">
                <a:lumMod val="75000"/>
              </a:schemeClr>
            </a:solidFill>
          </a:ln>
        </p:spPr>
        <p:txBody>
          <a:bodyPr>
            <a:noAutofit/>
          </a:bodyPr>
          <a:lstStyle/>
          <a:p>
            <a:pPr>
              <a:lnSpc>
                <a:spcPct val="150000"/>
              </a:lnSpc>
              <a:buNone/>
            </a:pPr>
            <a:r>
              <a:rPr lang="en-IN" sz="2000" b="1" u="sng" dirty="0">
                <a:latin typeface="Arial" panose="020B0604020202020204" pitchFamily="34" charset="0"/>
                <a:cs typeface="Arial" panose="020B0604020202020204" pitchFamily="34" charset="0"/>
              </a:rPr>
              <a:t>1.4.2  Air Quality, Environment conditions &amp; Ventilations </a:t>
            </a:r>
            <a:r>
              <a:rPr lang="en-IN" sz="2000" dirty="0">
                <a:latin typeface="Arial" panose="020B0604020202020204" pitchFamily="34" charset="0"/>
                <a:cs typeface="Arial" panose="020B0604020202020204" pitchFamily="34" charset="0"/>
              </a:rPr>
              <a:t> </a:t>
            </a:r>
          </a:p>
          <a:p>
            <a:pPr lvl="0" algn="just">
              <a:lnSpc>
                <a:spcPct val="150000"/>
              </a:lnSpc>
            </a:pPr>
            <a:r>
              <a:rPr lang="en-IN" sz="1800" dirty="0">
                <a:latin typeface="Arial" panose="020B0604020202020204" pitchFamily="34" charset="0"/>
                <a:cs typeface="Arial" panose="020B0604020202020204" pitchFamily="34" charset="0"/>
              </a:rPr>
              <a:t>Material sampling/Dispensing/Product contact area/Process equipment storage area  – ISO 8 with RLAF ISO 5</a:t>
            </a:r>
          </a:p>
          <a:p>
            <a:pPr lvl="0" algn="just">
              <a:lnSpc>
                <a:spcPct val="150000"/>
              </a:lnSpc>
            </a:pPr>
            <a:r>
              <a:rPr lang="en-IN" sz="1800" dirty="0">
                <a:latin typeface="Arial" panose="020B0604020202020204" pitchFamily="34" charset="0"/>
                <a:cs typeface="Arial" panose="020B0604020202020204" pitchFamily="34" charset="0"/>
              </a:rPr>
              <a:t>Temperature not more than 25° C</a:t>
            </a:r>
          </a:p>
          <a:p>
            <a:pPr lvl="0" algn="just">
              <a:lnSpc>
                <a:spcPct val="150000"/>
              </a:lnSpc>
            </a:pPr>
            <a:r>
              <a:rPr lang="en-IN" sz="1800" dirty="0">
                <a:latin typeface="Arial" panose="020B0604020202020204" pitchFamily="34" charset="0"/>
                <a:cs typeface="Arial" panose="020B0604020202020204" pitchFamily="34" charset="0"/>
              </a:rPr>
              <a:t>Relative Humidity (RH) should not more than  60% +/- 5%</a:t>
            </a:r>
          </a:p>
          <a:p>
            <a:pPr lvl="0" algn="just">
              <a:lnSpc>
                <a:spcPct val="150000"/>
              </a:lnSpc>
            </a:pPr>
            <a:r>
              <a:rPr lang="en-IN" sz="1800" dirty="0">
                <a:latin typeface="Arial" panose="020B0604020202020204" pitchFamily="34" charset="0"/>
                <a:cs typeface="Arial" panose="020B0604020202020204" pitchFamily="34" charset="0"/>
              </a:rPr>
              <a:t>Negative pressure at process equipment washing area w.r.t processing area</a:t>
            </a:r>
          </a:p>
        </p:txBody>
      </p:sp>
      <p:sp>
        <p:nvSpPr>
          <p:cNvPr id="5" name="Slide Number Placeholder 1">
            <a:extLst>
              <a:ext uri="{FF2B5EF4-FFF2-40B4-BE49-F238E27FC236}">
                <a16:creationId xmlns:a16="http://schemas.microsoft.com/office/drawing/2014/main" id="{4435AD87-BB91-46AC-A3BD-B6170DC1E463}"/>
              </a:ext>
            </a:extLst>
          </p:cNvPr>
          <p:cNvSpPr>
            <a:spLocks noGrp="1"/>
          </p:cNvSpPr>
          <p:nvPr>
            <p:ph type="sldNum" sz="quarter" idx="12"/>
          </p:nvPr>
        </p:nvSpPr>
        <p:spPr>
          <a:xfrm>
            <a:off x="3203848" y="6380624"/>
            <a:ext cx="2133600" cy="365125"/>
          </a:xfrm>
        </p:spPr>
        <p:txBody>
          <a:bodyPr/>
          <a:lstStyle/>
          <a:p>
            <a:fld id="{9B441236-4707-B342-88D0-23B2CF2BA6BC}" type="slidenum">
              <a:rPr lang="en-US" smtClean="0"/>
              <a:pPr/>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8" y="764704"/>
            <a:ext cx="9144000" cy="544314"/>
          </a:xfrm>
        </p:spPr>
        <p:txBody>
          <a:bodyPr/>
          <a:lstStyle/>
          <a:p>
            <a:pPr fontAlgn="ctr">
              <a:defRPr/>
            </a:pPr>
            <a:r>
              <a:rPr lang="en-IN" b="1" dirty="0">
                <a:solidFill>
                  <a:srgbClr val="000000"/>
                </a:solidFill>
                <a:effectLst>
                  <a:outerShdw blurRad="38100" dist="38100" dir="2700000" algn="tl">
                    <a:srgbClr val="000000">
                      <a:alpha val="43137"/>
                    </a:srgbClr>
                  </a:outerShdw>
                </a:effectLst>
              </a:rPr>
              <a:t>Contents</a:t>
            </a:r>
            <a:r>
              <a:rPr lang="en-IN" dirty="0">
                <a:solidFill>
                  <a:srgbClr val="000000"/>
                </a:solidFill>
              </a:rPr>
              <a:t> </a:t>
            </a:r>
          </a:p>
        </p:txBody>
      </p:sp>
      <p:graphicFrame>
        <p:nvGraphicFramePr>
          <p:cNvPr id="4" name="Table 3"/>
          <p:cNvGraphicFramePr>
            <a:graphicFrameLocks noGrp="1"/>
          </p:cNvGraphicFramePr>
          <p:nvPr>
            <p:extLst>
              <p:ext uri="{D42A27DB-BD31-4B8C-83A1-F6EECF244321}">
                <p14:modId xmlns:p14="http://schemas.microsoft.com/office/powerpoint/2010/main" val="1228829321"/>
              </p:ext>
            </p:extLst>
          </p:nvPr>
        </p:nvGraphicFramePr>
        <p:xfrm>
          <a:off x="329726" y="1595041"/>
          <a:ext cx="8496944" cy="4611857"/>
        </p:xfrm>
        <a:graphic>
          <a:graphicData uri="http://schemas.openxmlformats.org/drawingml/2006/table">
            <a:tbl>
              <a:tblPr firstRow="1" bandRow="1">
                <a:tableStyleId>{F5AB1C69-6EDB-4FF4-983F-18BD219EF322}</a:tableStyleId>
              </a:tblPr>
              <a:tblGrid>
                <a:gridCol w="653611">
                  <a:extLst>
                    <a:ext uri="{9D8B030D-6E8A-4147-A177-3AD203B41FA5}">
                      <a16:colId xmlns:a16="http://schemas.microsoft.com/office/drawing/2014/main" val="20000"/>
                    </a:ext>
                  </a:extLst>
                </a:gridCol>
                <a:gridCol w="2147580">
                  <a:extLst>
                    <a:ext uri="{9D8B030D-6E8A-4147-A177-3AD203B41FA5}">
                      <a16:colId xmlns:a16="http://schemas.microsoft.com/office/drawing/2014/main" val="20001"/>
                    </a:ext>
                  </a:extLst>
                </a:gridCol>
                <a:gridCol w="1213849">
                  <a:extLst>
                    <a:ext uri="{9D8B030D-6E8A-4147-A177-3AD203B41FA5}">
                      <a16:colId xmlns:a16="http://schemas.microsoft.com/office/drawing/2014/main" val="20002"/>
                    </a:ext>
                  </a:extLst>
                </a:gridCol>
                <a:gridCol w="4481904">
                  <a:extLst>
                    <a:ext uri="{9D8B030D-6E8A-4147-A177-3AD203B41FA5}">
                      <a16:colId xmlns:a16="http://schemas.microsoft.com/office/drawing/2014/main" val="20003"/>
                    </a:ext>
                  </a:extLst>
                </a:gridCol>
              </a:tblGrid>
              <a:tr h="764710">
                <a:tc>
                  <a:txBody>
                    <a:bodyPr/>
                    <a:lstStyle/>
                    <a:p>
                      <a:pPr algn="ctr" fontAlgn="ctr"/>
                      <a:r>
                        <a:rPr lang="en-IN" sz="1800" b="1" i="0" u="none" strike="noStrike" dirty="0">
                          <a:solidFill>
                            <a:schemeClr val="bg1"/>
                          </a:solidFill>
                          <a:effectLst/>
                          <a:latin typeface="Calibri"/>
                        </a:rPr>
                        <a:t>S. No.</a:t>
                      </a:r>
                    </a:p>
                  </a:txBody>
                  <a:tcPr marL="9525" marR="9525" marT="9526" marB="0" anchor="ctr"/>
                </a:tc>
                <a:tc>
                  <a:txBody>
                    <a:bodyPr/>
                    <a:lstStyle/>
                    <a:p>
                      <a:pPr algn="ctr" fontAlgn="ctr"/>
                      <a:r>
                        <a:rPr lang="en-IN" sz="1800" b="1" i="0" u="none" strike="noStrike" dirty="0">
                          <a:solidFill>
                            <a:schemeClr val="bg1"/>
                          </a:solidFill>
                          <a:effectLst/>
                          <a:latin typeface="Calibri"/>
                        </a:rPr>
                        <a:t>Operational Flow</a:t>
                      </a:r>
                    </a:p>
                  </a:txBody>
                  <a:tcPr marL="9525" marR="9525" marT="9526" marB="0" anchor="ctr"/>
                </a:tc>
                <a:tc>
                  <a:txBody>
                    <a:bodyPr/>
                    <a:lstStyle/>
                    <a:p>
                      <a:pPr algn="ctr" fontAlgn="ctr"/>
                      <a:r>
                        <a:rPr lang="en-US" sz="1800" b="1" i="0" u="none" strike="noStrike" dirty="0">
                          <a:solidFill>
                            <a:schemeClr val="bg1"/>
                          </a:solidFill>
                          <a:effectLst/>
                          <a:latin typeface="Calibri"/>
                        </a:rPr>
                        <a:t>Sub Sec. Nos.</a:t>
                      </a:r>
                      <a:endParaRPr lang="en-IN" sz="1800" b="1" i="0" u="none" strike="noStrike" dirty="0">
                        <a:solidFill>
                          <a:schemeClr val="bg1"/>
                        </a:solidFill>
                        <a:effectLst/>
                        <a:latin typeface="Calibri"/>
                      </a:endParaRPr>
                    </a:p>
                  </a:txBody>
                  <a:tcPr marL="9525" marR="9525" marT="9526" marB="0" anchor="ctr"/>
                </a:tc>
                <a:tc>
                  <a:txBody>
                    <a:bodyPr/>
                    <a:lstStyle/>
                    <a:p>
                      <a:pPr algn="ctr" fontAlgn="ctr"/>
                      <a:r>
                        <a:rPr lang="en-IN" sz="1800" b="1" i="0" u="none" strike="noStrike" dirty="0">
                          <a:solidFill>
                            <a:schemeClr val="bg1"/>
                          </a:solidFill>
                          <a:effectLst/>
                          <a:latin typeface="Calibri"/>
                        </a:rPr>
                        <a:t>Heading </a:t>
                      </a:r>
                    </a:p>
                  </a:txBody>
                  <a:tcPr marL="9525" marR="9525" marT="9526" marB="0" anchor="ctr"/>
                </a:tc>
                <a:extLst>
                  <a:ext uri="{0D108BD9-81ED-4DB2-BD59-A6C34878D82A}">
                    <a16:rowId xmlns:a16="http://schemas.microsoft.com/office/drawing/2014/main" val="10000"/>
                  </a:ext>
                </a:extLst>
              </a:tr>
              <a:tr h="307202">
                <a:tc rowSpan="5">
                  <a:txBody>
                    <a:bodyPr/>
                    <a:lstStyle/>
                    <a:p>
                      <a:pPr algn="ctr" fontAlgn="b"/>
                      <a:r>
                        <a:rPr lang="en-US" sz="1600" b="1" i="0" u="none" strike="noStrike" dirty="0">
                          <a:solidFill>
                            <a:srgbClr val="000000"/>
                          </a:solidFill>
                          <a:effectLst/>
                          <a:latin typeface="Calibri"/>
                        </a:rPr>
                        <a:t>1.0</a:t>
                      </a:r>
                      <a:endParaRPr lang="en-IN" sz="1600" b="1" i="0" u="none" strike="noStrike" dirty="0">
                        <a:solidFill>
                          <a:srgbClr val="000000"/>
                        </a:solidFill>
                        <a:effectLst/>
                        <a:latin typeface="Calibri"/>
                      </a:endParaRPr>
                    </a:p>
                  </a:txBody>
                  <a:tcPr marL="9525" marR="9525" marT="9526" marB="0" anchor="ctr"/>
                </a:tc>
                <a:tc rowSpan="5">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IN" sz="1600" b="1" dirty="0"/>
                        <a:t>Location, Layout &amp; Facilities</a:t>
                      </a:r>
                    </a:p>
                  </a:txBody>
                  <a:tcPr marL="9525" marR="9525" marT="9526" marB="0" anchor="ctr"/>
                </a:tc>
                <a:tc>
                  <a:txBody>
                    <a:bodyPr/>
                    <a:lstStyle/>
                    <a:p>
                      <a:pPr algn="ctr" fontAlgn="b"/>
                      <a:r>
                        <a:rPr lang="en-US" sz="1600" b="0" i="0" u="none" strike="noStrike" dirty="0">
                          <a:solidFill>
                            <a:srgbClr val="000000"/>
                          </a:solidFill>
                          <a:effectLst/>
                          <a:latin typeface="Calibri"/>
                        </a:rPr>
                        <a:t>1.1</a:t>
                      </a:r>
                      <a:endParaRPr lang="en-IN" sz="1600" b="0" i="0" u="none" strike="noStrike" dirty="0">
                        <a:solidFill>
                          <a:srgbClr val="000000"/>
                        </a:solidFill>
                        <a:effectLst/>
                        <a:latin typeface="Calibri"/>
                      </a:endParaRPr>
                    </a:p>
                  </a:txBody>
                  <a:tcPr marL="9525" marR="9525" marT="9526" marB="0" anchor="b"/>
                </a:tc>
                <a:tc>
                  <a:txBody>
                    <a:bodyPr/>
                    <a:lstStyle/>
                    <a:p>
                      <a:pPr algn="l" fontAlgn="b"/>
                      <a:r>
                        <a:rPr lang="en-IN" sz="1600" b="0" i="0" u="none" strike="noStrike" dirty="0">
                          <a:solidFill>
                            <a:srgbClr val="000000"/>
                          </a:solidFill>
                          <a:effectLst/>
                          <a:latin typeface="Calibri"/>
                        </a:rPr>
                        <a:t>Location and Surroundings</a:t>
                      </a:r>
                    </a:p>
                  </a:txBody>
                  <a:tcPr marL="9525" marR="9525" marT="9526" marB="0" anchor="ctr"/>
                </a:tc>
                <a:extLst>
                  <a:ext uri="{0D108BD9-81ED-4DB2-BD59-A6C34878D82A}">
                    <a16:rowId xmlns:a16="http://schemas.microsoft.com/office/drawing/2014/main" val="10001"/>
                  </a:ext>
                </a:extLst>
              </a:tr>
              <a:tr h="307202">
                <a:tc vMerge="1">
                  <a:txBody>
                    <a:bodyPr/>
                    <a:lstStyle/>
                    <a:p>
                      <a:endParaRPr lang="en-IN"/>
                    </a:p>
                  </a:txBody>
                  <a:tcPr/>
                </a:tc>
                <a:tc vMerge="1">
                  <a:txBody>
                    <a:bodyPr/>
                    <a:lstStyle/>
                    <a:p>
                      <a:pPr algn="l" fontAlgn="b"/>
                      <a:endParaRPr lang="en-IN" sz="12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a:solidFill>
                            <a:srgbClr val="000000"/>
                          </a:solidFill>
                          <a:effectLst/>
                          <a:latin typeface="Calibri"/>
                        </a:rPr>
                        <a:t>1.2</a:t>
                      </a:r>
                      <a:endParaRPr lang="en-IN" sz="1600" b="0" i="0" u="none" strike="noStrike" dirty="0">
                        <a:solidFill>
                          <a:srgbClr val="000000"/>
                        </a:solidFill>
                        <a:effectLst/>
                        <a:latin typeface="Calibri"/>
                      </a:endParaRPr>
                    </a:p>
                  </a:txBody>
                  <a:tcPr marL="9525" marR="9525" marT="9526" marB="0" anchor="ctr"/>
                </a:tc>
                <a:tc>
                  <a:txBody>
                    <a:bodyPr/>
                    <a:lstStyle/>
                    <a:p>
                      <a:pPr algn="l" fontAlgn="b"/>
                      <a:r>
                        <a:rPr lang="en-IN" sz="1600" b="0" i="0" u="none" strike="noStrike" dirty="0">
                          <a:solidFill>
                            <a:srgbClr val="000000"/>
                          </a:solidFill>
                          <a:effectLst/>
                          <a:latin typeface="Calibri"/>
                        </a:rPr>
                        <a:t>Layout and  Building design</a:t>
                      </a:r>
                    </a:p>
                  </a:txBody>
                  <a:tcPr marL="9525" marR="9525" marT="9526" marB="0" anchor="ctr"/>
                </a:tc>
                <a:extLst>
                  <a:ext uri="{0D108BD9-81ED-4DB2-BD59-A6C34878D82A}">
                    <a16:rowId xmlns:a16="http://schemas.microsoft.com/office/drawing/2014/main" val="10002"/>
                  </a:ext>
                </a:extLst>
              </a:tr>
              <a:tr h="307202">
                <a:tc vMerge="1">
                  <a:txBody>
                    <a:bodyPr/>
                    <a:lstStyle/>
                    <a:p>
                      <a:endParaRPr lang="en-IN"/>
                    </a:p>
                  </a:txBody>
                  <a:tcPr/>
                </a:tc>
                <a:tc vMerge="1">
                  <a:txBody>
                    <a:bodyPr/>
                    <a:lstStyle/>
                    <a:p>
                      <a:pPr algn="l" fontAlgn="b"/>
                      <a:endParaRPr lang="en-IN" sz="12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a:solidFill>
                            <a:srgbClr val="000000"/>
                          </a:solidFill>
                          <a:effectLst/>
                          <a:latin typeface="Calibri"/>
                        </a:rPr>
                        <a:t>1.3</a:t>
                      </a:r>
                      <a:endParaRPr lang="en-IN" sz="1600" b="0" i="0" u="none" strike="noStrike" dirty="0">
                        <a:solidFill>
                          <a:srgbClr val="000000"/>
                        </a:solidFill>
                        <a:effectLst/>
                        <a:latin typeface="Calibri"/>
                      </a:endParaRPr>
                    </a:p>
                  </a:txBody>
                  <a:tcPr marL="9525" marR="9525" marT="9526" marB="0" anchor="ctr"/>
                </a:tc>
                <a:tc>
                  <a:txBody>
                    <a:bodyPr/>
                    <a:lstStyle/>
                    <a:p>
                      <a:pPr algn="l" fontAlgn="b"/>
                      <a:r>
                        <a:rPr lang="en-IN" sz="1600" b="0" i="0" u="none" strike="noStrike" dirty="0">
                          <a:solidFill>
                            <a:srgbClr val="000000"/>
                          </a:solidFill>
                          <a:effectLst/>
                          <a:latin typeface="Calibri"/>
                        </a:rPr>
                        <a:t>Equipment  Design  &amp; Installation</a:t>
                      </a:r>
                    </a:p>
                  </a:txBody>
                  <a:tcPr marL="9525" marR="9525" marT="9526" marB="0" anchor="ctr"/>
                </a:tc>
                <a:extLst>
                  <a:ext uri="{0D108BD9-81ED-4DB2-BD59-A6C34878D82A}">
                    <a16:rowId xmlns:a16="http://schemas.microsoft.com/office/drawing/2014/main" val="10003"/>
                  </a:ext>
                </a:extLst>
              </a:tr>
              <a:tr h="307202">
                <a:tc vMerge="1">
                  <a:txBody>
                    <a:bodyPr/>
                    <a:lstStyle/>
                    <a:p>
                      <a:endParaRPr lang="en-IN"/>
                    </a:p>
                  </a:txBody>
                  <a:tcPr/>
                </a:tc>
                <a:tc vMerge="1">
                  <a:txBody>
                    <a:bodyPr/>
                    <a:lstStyle/>
                    <a:p>
                      <a:pPr algn="l" fontAlgn="b"/>
                      <a:endParaRPr lang="en-IN" sz="12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a:solidFill>
                            <a:srgbClr val="000000"/>
                          </a:solidFill>
                          <a:effectLst/>
                          <a:latin typeface="Calibri"/>
                        </a:rPr>
                        <a:t>1.4</a:t>
                      </a:r>
                      <a:endParaRPr lang="en-IN" sz="1600" b="0" i="0" u="none" strike="noStrike" dirty="0">
                        <a:solidFill>
                          <a:srgbClr val="000000"/>
                        </a:solidFill>
                        <a:effectLst/>
                        <a:latin typeface="Calibri"/>
                      </a:endParaRPr>
                    </a:p>
                  </a:txBody>
                  <a:tcPr marL="9525" marR="9525" marT="9526" marB="0" anchor="ctr"/>
                </a:tc>
                <a:tc>
                  <a:txBody>
                    <a:bodyPr/>
                    <a:lstStyle/>
                    <a:p>
                      <a:pPr algn="l" fontAlgn="b"/>
                      <a:r>
                        <a:rPr lang="en-IN" sz="1600" b="0" i="0" u="none" strike="noStrike" dirty="0">
                          <a:solidFill>
                            <a:srgbClr val="000000"/>
                          </a:solidFill>
                          <a:effectLst/>
                          <a:latin typeface="Calibri"/>
                        </a:rPr>
                        <a:t>Facilities</a:t>
                      </a:r>
                    </a:p>
                  </a:txBody>
                  <a:tcPr marL="9525" marR="9525" marT="9526" marB="0" anchor="ctr"/>
                </a:tc>
                <a:extLst>
                  <a:ext uri="{0D108BD9-81ED-4DB2-BD59-A6C34878D82A}">
                    <a16:rowId xmlns:a16="http://schemas.microsoft.com/office/drawing/2014/main" val="10004"/>
                  </a:ext>
                </a:extLst>
              </a:tr>
              <a:tr h="382746">
                <a:tc vMerge="1">
                  <a:txBody>
                    <a:bodyPr/>
                    <a:lstStyle/>
                    <a:p>
                      <a:endParaRPr lang="en-IN"/>
                    </a:p>
                  </a:txBody>
                  <a:tcPr/>
                </a:tc>
                <a:tc vMerge="1">
                  <a:txBody>
                    <a:bodyPr/>
                    <a:lstStyle/>
                    <a:p>
                      <a:pPr algn="l" fontAlgn="b"/>
                      <a:endParaRPr lang="en-IN" sz="12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a:solidFill>
                            <a:schemeClr val="tx1"/>
                          </a:solidFill>
                          <a:effectLst/>
                          <a:latin typeface="Calibri"/>
                        </a:rPr>
                        <a:t>1.5</a:t>
                      </a:r>
                      <a:endParaRPr lang="en-IN" sz="1600" b="0" i="0" u="none" strike="noStrike" dirty="0">
                        <a:solidFill>
                          <a:schemeClr val="tx1"/>
                        </a:solidFill>
                        <a:effectLst/>
                        <a:latin typeface="Calibri"/>
                      </a:endParaRPr>
                    </a:p>
                  </a:txBody>
                  <a:tcPr marL="9525" marR="9525" marT="9526" marB="0" anchor="ctr"/>
                </a:tc>
                <a:tc>
                  <a:txBody>
                    <a:bodyPr/>
                    <a:lstStyle/>
                    <a:p>
                      <a:pPr algn="l" fontAlgn="b"/>
                      <a:r>
                        <a:rPr lang="en-US" sz="1600" b="0" i="0" u="none" strike="noStrike" dirty="0">
                          <a:solidFill>
                            <a:schemeClr val="tx1"/>
                          </a:solidFill>
                          <a:effectLst/>
                          <a:latin typeface="Calibri"/>
                        </a:rPr>
                        <a:t>Sector Specific Good Manufacturing Practices</a:t>
                      </a:r>
                      <a:endParaRPr lang="en-IN" sz="1600" b="0" i="0" u="none" strike="noStrike" dirty="0">
                        <a:solidFill>
                          <a:schemeClr val="tx1"/>
                        </a:solidFill>
                        <a:effectLst/>
                        <a:latin typeface="Calibri"/>
                      </a:endParaRPr>
                    </a:p>
                  </a:txBody>
                  <a:tcPr marL="9525" marR="9525" marT="9526" marB="0" anchor="ctr"/>
                </a:tc>
                <a:extLst>
                  <a:ext uri="{0D108BD9-81ED-4DB2-BD59-A6C34878D82A}">
                    <a16:rowId xmlns:a16="http://schemas.microsoft.com/office/drawing/2014/main" val="10005"/>
                  </a:ext>
                </a:extLst>
              </a:tr>
              <a:tr h="307202">
                <a:tc>
                  <a:txBody>
                    <a:bodyPr/>
                    <a:lstStyle/>
                    <a:p>
                      <a:pPr algn="ctr" fontAlgn="ctr"/>
                      <a:r>
                        <a:rPr lang="en-IN" sz="1600" b="1" i="0" u="none" strike="noStrike" dirty="0">
                          <a:solidFill>
                            <a:srgbClr val="000000"/>
                          </a:solidFill>
                          <a:effectLst/>
                          <a:latin typeface="Calibri"/>
                        </a:rPr>
                        <a:t>2.0</a:t>
                      </a:r>
                    </a:p>
                  </a:txBody>
                  <a:tcPr marL="9525" marR="9525" marT="9526" marB="0" anchor="ctr"/>
                </a:tc>
                <a:tc gridSpan="3">
                  <a:txBody>
                    <a:bodyPr/>
                    <a:lstStyle/>
                    <a:p>
                      <a:pPr algn="l" fontAlgn="ctr"/>
                      <a:r>
                        <a:rPr lang="en-US" sz="1600" b="1" i="0" u="none" strike="noStrike" dirty="0">
                          <a:solidFill>
                            <a:srgbClr val="000000"/>
                          </a:solidFill>
                          <a:effectLst/>
                          <a:latin typeface="Calibri"/>
                        </a:rPr>
                        <a:t>Material Handling</a:t>
                      </a:r>
                      <a:endParaRPr lang="en-IN" sz="1600" b="1" i="0" u="none" strike="noStrike" dirty="0">
                        <a:solidFill>
                          <a:srgbClr val="000000"/>
                        </a:solidFill>
                        <a:effectLst/>
                        <a:latin typeface="Calibri"/>
                      </a:endParaRPr>
                    </a:p>
                  </a:txBody>
                  <a:tcPr marL="9525" marR="9525" marT="9526" marB="0" anchor="ct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6"/>
                  </a:ext>
                </a:extLst>
              </a:tr>
              <a:tr h="604093">
                <a:tc>
                  <a:txBody>
                    <a:bodyPr/>
                    <a:lstStyle/>
                    <a:p>
                      <a:pPr algn="ctr" fontAlgn="ctr"/>
                      <a:r>
                        <a:rPr lang="en-US" sz="1600" b="1" i="0" u="none" strike="noStrike" dirty="0">
                          <a:solidFill>
                            <a:srgbClr val="000000"/>
                          </a:solidFill>
                          <a:effectLst/>
                          <a:latin typeface="Calibri"/>
                        </a:rPr>
                        <a:t>2.1</a:t>
                      </a:r>
                      <a:endParaRPr lang="en-IN" sz="1600" b="1" i="0" u="none" strike="noStrike" dirty="0">
                        <a:solidFill>
                          <a:srgbClr val="000000"/>
                        </a:solidFill>
                        <a:effectLst/>
                        <a:latin typeface="Calibri"/>
                      </a:endParaRPr>
                    </a:p>
                  </a:txBody>
                  <a:tcPr marL="9525" marR="9525" marT="9526" marB="0" anchor="ctr"/>
                </a:tc>
                <a:tc>
                  <a:txBody>
                    <a:bodyPr/>
                    <a:lstStyle/>
                    <a:p>
                      <a:pPr algn="l" fontAlgn="ctr"/>
                      <a:r>
                        <a:rPr lang="en-IN" sz="1600" b="1" i="0" u="none" strike="noStrike" dirty="0">
                          <a:solidFill>
                            <a:srgbClr val="000000"/>
                          </a:solidFill>
                          <a:effectLst/>
                          <a:latin typeface="Calibri"/>
                        </a:rPr>
                        <a:t>Receiving </a:t>
                      </a:r>
                    </a:p>
                  </a:txBody>
                  <a:tcPr marL="9525" marR="9525" marT="9526" marB="0" anchor="ctr"/>
                </a:tc>
                <a:tc>
                  <a:txBody>
                    <a:bodyPr/>
                    <a:lstStyle/>
                    <a:p>
                      <a:pPr algn="ctr" fontAlgn="b"/>
                      <a:r>
                        <a:rPr lang="en-US" sz="1600" b="0" i="0" u="none" strike="noStrike" dirty="0">
                          <a:solidFill>
                            <a:srgbClr val="000000"/>
                          </a:solidFill>
                          <a:effectLst/>
                          <a:latin typeface="Calibri"/>
                        </a:rPr>
                        <a:t>2.1.1</a:t>
                      </a:r>
                      <a:endParaRPr lang="en-IN" sz="1600" b="0" i="0" u="none" strike="noStrike" dirty="0">
                        <a:solidFill>
                          <a:srgbClr val="000000"/>
                        </a:solidFill>
                        <a:effectLst/>
                        <a:latin typeface="Calibri"/>
                      </a:endParaRPr>
                    </a:p>
                  </a:txBody>
                  <a:tcPr marL="9525" marR="9525" marT="9526"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Calibri"/>
                        </a:rPr>
                        <a:t>Control Operations – Supplier Approval &amp; Procurement of Raw Materials</a:t>
                      </a:r>
                      <a:endParaRPr lang="en-IN" sz="1600" b="0" i="0" u="none" strike="noStrike" dirty="0">
                        <a:solidFill>
                          <a:srgbClr val="000000"/>
                        </a:solidFill>
                        <a:effectLst/>
                        <a:latin typeface="Calibri"/>
                      </a:endParaRPr>
                    </a:p>
                  </a:txBody>
                  <a:tcPr marL="9525" marR="9525" marT="9526" marB="0" anchor="ctr"/>
                </a:tc>
                <a:extLst>
                  <a:ext uri="{0D108BD9-81ED-4DB2-BD59-A6C34878D82A}">
                    <a16:rowId xmlns:a16="http://schemas.microsoft.com/office/drawing/2014/main" val="10007"/>
                  </a:ext>
                </a:extLst>
              </a:tr>
              <a:tr h="307202">
                <a:tc>
                  <a:txBody>
                    <a:bodyPr/>
                    <a:lstStyle/>
                    <a:p>
                      <a:pPr algn="ctr" fontAlgn="ctr"/>
                      <a:endParaRPr lang="en-IN" sz="1600" b="0" i="0" u="none" strike="noStrike" dirty="0">
                        <a:solidFill>
                          <a:srgbClr val="000000"/>
                        </a:solidFill>
                        <a:effectLst/>
                        <a:latin typeface="Calibri"/>
                      </a:endParaRPr>
                    </a:p>
                  </a:txBody>
                  <a:tcPr marL="9525" marR="9525" marT="9526" marB="0" anchor="ctr"/>
                </a:tc>
                <a:tc>
                  <a:txBody>
                    <a:bodyPr/>
                    <a:lstStyle/>
                    <a:p>
                      <a:pPr algn="l" fontAlgn="ctr"/>
                      <a:endParaRPr lang="en-IN" sz="1600" b="0" i="0" u="none" strike="noStrike" dirty="0">
                        <a:solidFill>
                          <a:srgbClr val="000000"/>
                        </a:solidFill>
                        <a:effectLst/>
                        <a:latin typeface="Calibri"/>
                      </a:endParaRPr>
                    </a:p>
                  </a:txBody>
                  <a:tcPr marL="9525" marR="9525" marT="9526" marB="0" anchor="ctr"/>
                </a:tc>
                <a:tc>
                  <a:txBody>
                    <a:bodyPr/>
                    <a:lstStyle/>
                    <a:p>
                      <a:pPr algn="ctr" fontAlgn="b"/>
                      <a:r>
                        <a:rPr lang="en-US" sz="1600" b="0" i="0" u="none" strike="noStrike" dirty="0">
                          <a:solidFill>
                            <a:srgbClr val="000000"/>
                          </a:solidFill>
                          <a:effectLst/>
                          <a:latin typeface="Calibri"/>
                        </a:rPr>
                        <a:t>2.1.2</a:t>
                      </a:r>
                      <a:endParaRPr lang="en-IN" sz="1600" b="0" i="0" u="none" strike="noStrike" dirty="0">
                        <a:solidFill>
                          <a:srgbClr val="000000"/>
                        </a:solidFill>
                        <a:effectLst/>
                        <a:latin typeface="Calibri"/>
                      </a:endParaRPr>
                    </a:p>
                  </a:txBody>
                  <a:tcPr marL="9525" marR="9525" marT="9526"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Origin of Botanicals</a:t>
                      </a:r>
                      <a:endParaRPr lang="en-IN" sz="1600" b="0" i="0" u="none" strike="noStrike" dirty="0">
                        <a:solidFill>
                          <a:schemeClr val="tx1"/>
                        </a:solidFill>
                        <a:effectLst/>
                        <a:latin typeface="Calibri"/>
                      </a:endParaRPr>
                    </a:p>
                  </a:txBody>
                  <a:tcPr marL="9525" marR="9525" marT="9526" marB="0" anchor="ctr"/>
                </a:tc>
                <a:extLst>
                  <a:ext uri="{0D108BD9-81ED-4DB2-BD59-A6C34878D82A}">
                    <a16:rowId xmlns:a16="http://schemas.microsoft.com/office/drawing/2014/main" val="10008"/>
                  </a:ext>
                </a:extLst>
              </a:tr>
              <a:tr h="327430">
                <a:tc>
                  <a:txBody>
                    <a:bodyPr/>
                    <a:lstStyle/>
                    <a:p>
                      <a:pPr algn="ctr" fontAlgn="ctr"/>
                      <a:endParaRPr lang="en-IN" sz="1600" b="0" i="0" u="none" strike="noStrike" dirty="0">
                        <a:solidFill>
                          <a:srgbClr val="000000"/>
                        </a:solidFill>
                        <a:effectLst/>
                        <a:latin typeface="Calibri"/>
                      </a:endParaRPr>
                    </a:p>
                  </a:txBody>
                  <a:tcPr marL="9525" marR="9525" marT="9526" marB="0" anchor="ctr"/>
                </a:tc>
                <a:tc>
                  <a:txBody>
                    <a:bodyPr/>
                    <a:lstStyle/>
                    <a:p>
                      <a:pPr algn="l" fontAlgn="ctr"/>
                      <a:endParaRPr lang="en-IN" sz="1600" b="0" i="0" u="none" strike="noStrike" dirty="0">
                        <a:solidFill>
                          <a:srgbClr val="000000"/>
                        </a:solidFill>
                        <a:effectLst/>
                        <a:latin typeface="Calibri"/>
                      </a:endParaRPr>
                    </a:p>
                  </a:txBody>
                  <a:tcPr marL="9525" marR="9525" marT="9526" marB="0" anchor="ctr"/>
                </a:tc>
                <a:tc>
                  <a:txBody>
                    <a:bodyPr/>
                    <a:lstStyle/>
                    <a:p>
                      <a:pPr algn="ctr" fontAlgn="b"/>
                      <a:r>
                        <a:rPr lang="en-US" sz="1600" b="0" i="0" u="none" strike="noStrike" dirty="0">
                          <a:solidFill>
                            <a:srgbClr val="000000"/>
                          </a:solidFill>
                          <a:effectLst/>
                          <a:latin typeface="Calibri"/>
                        </a:rPr>
                        <a:t>2.1.3</a:t>
                      </a:r>
                      <a:endParaRPr lang="en-IN" sz="1600" b="0" i="0" u="none" strike="noStrike" dirty="0">
                        <a:solidFill>
                          <a:srgbClr val="000000"/>
                        </a:solidFill>
                        <a:effectLst/>
                        <a:latin typeface="Calibri"/>
                      </a:endParaRPr>
                    </a:p>
                  </a:txBody>
                  <a:tcPr marL="9525" marR="9525" marT="9526"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Botanicals identification &amp; Characterization</a:t>
                      </a:r>
                      <a:endParaRPr lang="en-IN" sz="1600" b="0" i="0" u="none" strike="noStrike" dirty="0">
                        <a:solidFill>
                          <a:schemeClr val="tx1"/>
                        </a:solidFill>
                        <a:effectLst/>
                        <a:latin typeface="+mn-lt"/>
                      </a:endParaRPr>
                    </a:p>
                  </a:txBody>
                  <a:tcPr marL="9525" marR="9525" marT="9526" marB="0" anchor="ctr"/>
                </a:tc>
                <a:extLst>
                  <a:ext uri="{0D108BD9-81ED-4DB2-BD59-A6C34878D82A}">
                    <a16:rowId xmlns:a16="http://schemas.microsoft.com/office/drawing/2014/main" val="10009"/>
                  </a:ext>
                </a:extLst>
              </a:tr>
              <a:tr h="311051">
                <a:tc>
                  <a:txBody>
                    <a:bodyPr/>
                    <a:lstStyle/>
                    <a:p>
                      <a:pPr algn="ctr" fontAlgn="ctr"/>
                      <a:r>
                        <a:rPr lang="en-US" sz="1600" b="1" i="0" u="none" strike="noStrike" dirty="0">
                          <a:solidFill>
                            <a:srgbClr val="000000"/>
                          </a:solidFill>
                          <a:effectLst/>
                          <a:latin typeface="Calibri"/>
                        </a:rPr>
                        <a:t>2.2</a:t>
                      </a:r>
                      <a:endParaRPr lang="en-IN" sz="1600" b="1" i="0" u="none" strike="noStrike" dirty="0">
                        <a:solidFill>
                          <a:srgbClr val="000000"/>
                        </a:solidFill>
                        <a:effectLst/>
                        <a:latin typeface="Calibri"/>
                      </a:endParaRPr>
                    </a:p>
                  </a:txBody>
                  <a:tcPr marL="9525" marR="9525" marT="9526" marB="0" anchor="ctr"/>
                </a:tc>
                <a:tc>
                  <a:txBody>
                    <a:bodyPr/>
                    <a:lstStyle/>
                    <a:p>
                      <a:pPr algn="l" fontAlgn="ctr"/>
                      <a:r>
                        <a:rPr lang="en-IN" sz="1600" b="1" i="0" u="none" strike="noStrike" dirty="0">
                          <a:solidFill>
                            <a:srgbClr val="000000"/>
                          </a:solidFill>
                          <a:effectLst/>
                          <a:latin typeface="Calibri"/>
                        </a:rPr>
                        <a:t> Storing</a:t>
                      </a:r>
                    </a:p>
                  </a:txBody>
                  <a:tcPr marL="9525" marR="9525" marT="9526" marB="0" anchor="ctr"/>
                </a:tc>
                <a:tc>
                  <a:txBody>
                    <a:bodyPr/>
                    <a:lstStyle/>
                    <a:p>
                      <a:pPr algn="ctr" fontAlgn="b"/>
                      <a:r>
                        <a:rPr lang="en-US" sz="1600" b="0" i="0" u="none" strike="noStrike" dirty="0">
                          <a:solidFill>
                            <a:srgbClr val="000000"/>
                          </a:solidFill>
                          <a:effectLst/>
                          <a:latin typeface="Calibri"/>
                        </a:rPr>
                        <a:t>2.2.1</a:t>
                      </a:r>
                      <a:endParaRPr lang="en-IN" sz="1600" b="0" i="0" u="none" strike="noStrike" dirty="0">
                        <a:solidFill>
                          <a:srgbClr val="000000"/>
                        </a:solidFill>
                        <a:effectLst/>
                        <a:latin typeface="Calibri"/>
                      </a:endParaRPr>
                    </a:p>
                  </a:txBody>
                  <a:tcPr marL="9525" marR="9525" marT="9526"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IN" sz="1600" b="0" i="0" u="none" strike="noStrike" dirty="0">
                          <a:solidFill>
                            <a:srgbClr val="000000"/>
                          </a:solidFill>
                          <a:effectLst/>
                          <a:latin typeface="Calibri"/>
                        </a:rPr>
                        <a:t>Storage and </a:t>
                      </a:r>
                      <a:r>
                        <a:rPr lang="en-US" sz="1600" b="0" i="0" u="none" strike="noStrike" dirty="0">
                          <a:solidFill>
                            <a:srgbClr val="000000"/>
                          </a:solidFill>
                          <a:effectLst/>
                          <a:latin typeface="+mn-lt"/>
                        </a:rPr>
                        <a:t>Material Control </a:t>
                      </a:r>
                      <a:endParaRPr lang="en-IN" sz="1600" b="0" i="0" u="none" strike="noStrike" dirty="0">
                        <a:solidFill>
                          <a:srgbClr val="000000"/>
                        </a:solidFill>
                        <a:effectLst/>
                        <a:latin typeface="Calibri"/>
                      </a:endParaRPr>
                    </a:p>
                  </a:txBody>
                  <a:tcPr marL="9525" marR="9525" marT="9526" marB="0" anchor="ctr"/>
                </a:tc>
                <a:extLst>
                  <a:ext uri="{0D108BD9-81ED-4DB2-BD59-A6C34878D82A}">
                    <a16:rowId xmlns:a16="http://schemas.microsoft.com/office/drawing/2014/main" val="10010"/>
                  </a:ext>
                </a:extLst>
              </a:tr>
              <a:tr h="378615">
                <a:tc>
                  <a:txBody>
                    <a:bodyPr/>
                    <a:lstStyle/>
                    <a:p>
                      <a:pPr algn="l" fontAlgn="ctr"/>
                      <a:endParaRPr lang="en-IN" sz="1600" b="0" i="0" u="none" strike="noStrike" dirty="0">
                        <a:solidFill>
                          <a:srgbClr val="000000"/>
                        </a:solidFill>
                        <a:effectLst/>
                        <a:latin typeface="Calibri"/>
                      </a:endParaRPr>
                    </a:p>
                  </a:txBody>
                  <a:tcPr marL="9525" marR="9525" marT="9526" marB="0" anchor="ctr"/>
                </a:tc>
                <a:tc>
                  <a:txBody>
                    <a:bodyPr/>
                    <a:lstStyle/>
                    <a:p>
                      <a:pPr algn="l" fontAlgn="ctr"/>
                      <a:endParaRPr lang="en-IN" sz="1600" b="0" i="0" u="none" strike="noStrike" dirty="0">
                        <a:solidFill>
                          <a:srgbClr val="000000"/>
                        </a:solidFill>
                        <a:effectLst/>
                        <a:latin typeface="Calibri"/>
                      </a:endParaRPr>
                    </a:p>
                  </a:txBody>
                  <a:tcPr marL="9525" marR="9525" marT="9526" marB="0" anchor="ctr"/>
                </a:tc>
                <a:tc>
                  <a:txBody>
                    <a:bodyPr/>
                    <a:lstStyle/>
                    <a:p>
                      <a:pPr algn="ctr" fontAlgn="b"/>
                      <a:r>
                        <a:rPr lang="en-US" sz="1600" b="0" i="0" u="none" strike="noStrike" dirty="0">
                          <a:solidFill>
                            <a:srgbClr val="000000"/>
                          </a:solidFill>
                          <a:effectLst/>
                          <a:latin typeface="Calibri"/>
                        </a:rPr>
                        <a:t>2.2.2</a:t>
                      </a:r>
                      <a:endParaRPr lang="en-IN" sz="1600" b="0" i="0" u="none" strike="noStrike" dirty="0">
                        <a:solidFill>
                          <a:srgbClr val="000000"/>
                        </a:solidFill>
                        <a:effectLst/>
                        <a:latin typeface="Calibri"/>
                      </a:endParaRPr>
                    </a:p>
                  </a:txBody>
                  <a:tcPr marL="9525" marR="9525" marT="9526" marB="0" anchor="ctr"/>
                </a:tc>
                <a:tc>
                  <a:txBody>
                    <a:bodyPr/>
                    <a:lstStyle/>
                    <a:p>
                      <a:pPr algn="l" fontAlgn="b"/>
                      <a:r>
                        <a:rPr lang="en-US" sz="1600" b="0" i="0" u="none" strike="noStrike" dirty="0">
                          <a:solidFill>
                            <a:srgbClr val="000000"/>
                          </a:solidFill>
                          <a:effectLst/>
                          <a:latin typeface="Calibri"/>
                        </a:rPr>
                        <a:t>GHP of Storage Area</a:t>
                      </a:r>
                      <a:endParaRPr lang="en-IN" sz="1600" b="0" i="0" u="none" strike="noStrike" dirty="0">
                        <a:solidFill>
                          <a:srgbClr val="000000"/>
                        </a:solidFill>
                        <a:effectLst/>
                        <a:latin typeface="Calibri"/>
                      </a:endParaRPr>
                    </a:p>
                  </a:txBody>
                  <a:tcPr marL="9525" marR="9525" marT="9526" marB="0" anchor="ctr"/>
                </a:tc>
                <a:extLst>
                  <a:ext uri="{0D108BD9-81ED-4DB2-BD59-A6C34878D82A}">
                    <a16:rowId xmlns:a16="http://schemas.microsoft.com/office/drawing/2014/main" val="10011"/>
                  </a:ext>
                </a:extLst>
              </a:tr>
            </a:tbl>
          </a:graphicData>
        </a:graphic>
      </p:graphicFrame>
      <p:sp>
        <p:nvSpPr>
          <p:cNvPr id="7241" name="Slide Number Placeholder 4"/>
          <p:cNvSpPr>
            <a:spLocks noGrp="1"/>
          </p:cNvSpPr>
          <p:nvPr>
            <p:ph type="sldNum" sz="quarter" idx="12"/>
          </p:nvPr>
        </p:nvSpPr>
        <p:spPr bwMode="auto">
          <a:noFill/>
          <a:ln>
            <a:miter lim="800000"/>
            <a:headEnd/>
            <a:tailEnd/>
          </a:ln>
        </p:spPr>
        <p:txBody>
          <a:bodyPr/>
          <a:lstStyle/>
          <a:p>
            <a:fld id="{B4F1B8EC-C007-4A69-8FC7-78C4BC325165}" type="slidenum">
              <a:rPr lang="en-US" altLang="en-US" smtClean="0"/>
              <a:pPr/>
              <a:t>4</a:t>
            </a:fld>
            <a:endParaRPr lang="en-US"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4C2CAD-DB7F-44D3-B23F-EE0C490B4AD9}"/>
              </a:ext>
            </a:extLst>
          </p:cNvPr>
          <p:cNvSpPr>
            <a:spLocks noGrp="1"/>
          </p:cNvSpPr>
          <p:nvPr>
            <p:ph idx="1"/>
          </p:nvPr>
        </p:nvSpPr>
        <p:spPr>
          <a:xfrm>
            <a:off x="459813" y="2831315"/>
            <a:ext cx="8229600" cy="3124943"/>
          </a:xfrm>
        </p:spPr>
        <p:txBody>
          <a:bodyPr>
            <a:normAutofit fontScale="92500"/>
          </a:bodyPr>
          <a:lstStyle/>
          <a:p>
            <a:pPr lvl="0" algn="just"/>
            <a:r>
              <a:rPr lang="en-IN" sz="1900" dirty="0">
                <a:latin typeface="Arial" panose="020B0604020202020204" pitchFamily="34" charset="0"/>
                <a:cs typeface="Arial" panose="020B0604020202020204" pitchFamily="34" charset="0"/>
              </a:rPr>
              <a:t>RM storage area – environment conditions as per requirement</a:t>
            </a:r>
          </a:p>
          <a:p>
            <a:pPr lvl="0" algn="just"/>
            <a:endParaRPr lang="en-IN" sz="1900" dirty="0">
              <a:latin typeface="Arial" panose="020B0604020202020204" pitchFamily="34" charset="0"/>
              <a:cs typeface="Arial" panose="020B0604020202020204" pitchFamily="34" charset="0"/>
            </a:endParaRPr>
          </a:p>
          <a:p>
            <a:pPr lvl="0" algn="just"/>
            <a:r>
              <a:rPr lang="en-IN" sz="1900" dirty="0">
                <a:latin typeface="Arial" panose="020B0604020202020204" pitchFamily="34" charset="0"/>
                <a:cs typeface="Arial" panose="020B0604020202020204" pitchFamily="34" charset="0"/>
              </a:rPr>
              <a:t>FG storage area – as per the established stability studies</a:t>
            </a:r>
          </a:p>
          <a:p>
            <a:pPr lvl="0" algn="just"/>
            <a:endParaRPr lang="en-IN" sz="1900" dirty="0">
              <a:latin typeface="Arial" panose="020B0604020202020204" pitchFamily="34" charset="0"/>
              <a:cs typeface="Arial" panose="020B0604020202020204" pitchFamily="34" charset="0"/>
            </a:endParaRPr>
          </a:p>
          <a:p>
            <a:pPr lvl="0" algn="just"/>
            <a:r>
              <a:rPr lang="en-IN" sz="1900" dirty="0">
                <a:latin typeface="Arial" panose="020B0604020202020204" pitchFamily="34" charset="0"/>
                <a:cs typeface="Arial" panose="020B0604020202020204" pitchFamily="34" charset="0"/>
              </a:rPr>
              <a:t>Microbiology Lab / Analytical Laboratory  – </a:t>
            </a:r>
          </a:p>
          <a:p>
            <a:pPr marL="0" lvl="0" indent="0" algn="just">
              <a:buNone/>
            </a:pPr>
            <a:r>
              <a:rPr lang="en-IN" sz="1900" dirty="0">
                <a:latin typeface="Arial" panose="020B0604020202020204" pitchFamily="34" charset="0"/>
                <a:cs typeface="Arial" panose="020B0604020202020204" pitchFamily="34" charset="0"/>
              </a:rPr>
              <a:t>      ISO 8 with LAF ISO 5, (Dedicated AHU provided for Microbiological Lab); </a:t>
            </a:r>
          </a:p>
          <a:p>
            <a:pPr lvl="0" algn="just"/>
            <a:endParaRPr lang="en-IN" sz="1900" dirty="0">
              <a:latin typeface="Arial" panose="020B0604020202020204" pitchFamily="34" charset="0"/>
              <a:cs typeface="Arial" panose="020B0604020202020204" pitchFamily="34" charset="0"/>
            </a:endParaRPr>
          </a:p>
          <a:p>
            <a:pPr lvl="0" algn="just"/>
            <a:r>
              <a:rPr lang="en-IN" sz="1900" dirty="0">
                <a:latin typeface="Arial" panose="020B0604020202020204" pitchFamily="34" charset="0"/>
                <a:cs typeface="Arial" panose="020B0604020202020204" pitchFamily="34" charset="0"/>
              </a:rPr>
              <a:t>Temp. not more than 25° C and Relative Humidity (RH) not more than  </a:t>
            </a:r>
          </a:p>
          <a:p>
            <a:pPr marL="0" lvl="0" indent="0" algn="just">
              <a:buNone/>
            </a:pPr>
            <a:r>
              <a:rPr lang="en-IN" sz="1900" dirty="0">
                <a:latin typeface="Arial" panose="020B0604020202020204" pitchFamily="34" charset="0"/>
                <a:cs typeface="Arial" panose="020B0604020202020204" pitchFamily="34" charset="0"/>
              </a:rPr>
              <a:t>      60%+/- 5%.</a:t>
            </a:r>
          </a:p>
        </p:txBody>
      </p:sp>
      <p:sp>
        <p:nvSpPr>
          <p:cNvPr id="4" name="Title 1">
            <a:extLst>
              <a:ext uri="{FF2B5EF4-FFF2-40B4-BE49-F238E27FC236}">
                <a16:creationId xmlns:a16="http://schemas.microsoft.com/office/drawing/2014/main" id="{F361A8C3-2EAA-478B-B3A1-2BC83232175B}"/>
              </a:ext>
            </a:extLst>
          </p:cNvPr>
          <p:cNvSpPr>
            <a:spLocks noGrp="1"/>
          </p:cNvSpPr>
          <p:nvPr>
            <p:ph type="title"/>
          </p:nvPr>
        </p:nvSpPr>
        <p:spPr>
          <a:xfrm>
            <a:off x="283129" y="1291639"/>
            <a:ext cx="8577741" cy="913225"/>
          </a:xfrm>
          <a:noFill/>
          <a:scene3d>
            <a:camera prst="orthographicFront"/>
            <a:lightRig rig="threePt" dir="t"/>
          </a:scene3d>
          <a:sp3d>
            <a:bevelT w="114300" prst="artDeco"/>
          </a:sp3d>
        </p:spPr>
        <p:txBody>
          <a:bodyPr>
            <a:noAutofit/>
          </a:bodyPr>
          <a:lstStyle/>
          <a:p>
            <a:r>
              <a:rPr lang="en-IN" sz="2100" b="1" dirty="0">
                <a:solidFill>
                  <a:srgbClr val="000000"/>
                </a:solidFill>
                <a:effectLst>
                  <a:outerShdw blurRad="38100" dist="38100" dir="2700000" algn="tl">
                    <a:srgbClr val="000000">
                      <a:alpha val="43137"/>
                    </a:srgbClr>
                  </a:outerShdw>
                </a:effectLst>
              </a:rPr>
              <a:t>1.0 Location, Layout &amp; Facilities</a:t>
            </a:r>
            <a:br>
              <a:rPr lang="en-IN" sz="2100" b="1" dirty="0">
                <a:solidFill>
                  <a:srgbClr val="000000"/>
                </a:solidFill>
                <a:effectLst>
                  <a:outerShdw blurRad="38100" dist="38100" dir="2700000" algn="tl">
                    <a:srgbClr val="000000">
                      <a:alpha val="43137"/>
                    </a:srgbClr>
                  </a:outerShdw>
                </a:effectLst>
              </a:rPr>
            </a:br>
            <a:r>
              <a:rPr lang="en-US" sz="2100" b="1" dirty="0"/>
              <a:t>1.4  Facilities</a:t>
            </a:r>
            <a:endParaRPr lang="en-IN" sz="2100" dirty="0"/>
          </a:p>
        </p:txBody>
      </p:sp>
      <p:sp>
        <p:nvSpPr>
          <p:cNvPr id="6" name="Rectangle 5">
            <a:extLst>
              <a:ext uri="{FF2B5EF4-FFF2-40B4-BE49-F238E27FC236}">
                <a16:creationId xmlns:a16="http://schemas.microsoft.com/office/drawing/2014/main" id="{889570B2-E49F-480C-947C-D06C2CFACEB1}"/>
              </a:ext>
            </a:extLst>
          </p:cNvPr>
          <p:cNvSpPr/>
          <p:nvPr/>
        </p:nvSpPr>
        <p:spPr>
          <a:xfrm>
            <a:off x="440305" y="2333423"/>
            <a:ext cx="6912768" cy="369332"/>
          </a:xfrm>
          <a:prstGeom prst="rect">
            <a:avLst/>
          </a:prstGeom>
        </p:spPr>
        <p:txBody>
          <a:bodyPr wrap="square">
            <a:spAutoFit/>
          </a:bodyPr>
          <a:lstStyle/>
          <a:p>
            <a:pPr>
              <a:buNone/>
            </a:pPr>
            <a:r>
              <a:rPr lang="en-IN" b="1" u="sng" dirty="0">
                <a:latin typeface="Arial" panose="020B0604020202020204" pitchFamily="34" charset="0"/>
                <a:cs typeface="Arial" panose="020B0604020202020204" pitchFamily="34" charset="0"/>
              </a:rPr>
              <a:t>1.4.2  Air Quality, Environment conditions &amp; Ventilations </a:t>
            </a:r>
            <a:r>
              <a:rPr lang="en-IN" dirty="0">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D92CBE8B-5AD0-4C86-BCD8-263AA757BA50}"/>
              </a:ext>
            </a:extLst>
          </p:cNvPr>
          <p:cNvSpPr>
            <a:spLocks noGrp="1"/>
          </p:cNvSpPr>
          <p:nvPr>
            <p:ph type="sldNum" sz="quarter" idx="12"/>
          </p:nvPr>
        </p:nvSpPr>
        <p:spPr>
          <a:xfrm>
            <a:off x="3635896" y="6492875"/>
            <a:ext cx="2133600" cy="365125"/>
          </a:xfrm>
        </p:spPr>
        <p:txBody>
          <a:bodyPr/>
          <a:lstStyle/>
          <a:p>
            <a:fld id="{9B441236-4707-B342-88D0-23B2CF2BA6BC}" type="slidenum">
              <a:rPr lang="en-US" smtClean="0"/>
              <a:pPr/>
              <a:t>40</a:t>
            </a:fld>
            <a:endParaRPr lang="en-US"/>
          </a:p>
        </p:txBody>
      </p:sp>
    </p:spTree>
    <p:extLst>
      <p:ext uri="{BB962C8B-B14F-4D97-AF65-F5344CB8AC3E}">
        <p14:creationId xmlns:p14="http://schemas.microsoft.com/office/powerpoint/2010/main" val="709009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070" y="1289661"/>
            <a:ext cx="8563360" cy="864096"/>
          </a:xfrm>
          <a:noFill/>
          <a:scene3d>
            <a:camera prst="orthographicFront"/>
            <a:lightRig rig="threePt" dir="t"/>
          </a:scene3d>
          <a:sp3d>
            <a:bevelT w="114300" prst="artDeco"/>
          </a:sp3d>
        </p:spPr>
        <p:txBody>
          <a:bodyPr>
            <a:noAutofit/>
          </a:bodyPr>
          <a:lstStyle/>
          <a:p>
            <a:pPr>
              <a:lnSpc>
                <a:spcPct val="120000"/>
              </a:lnSpc>
            </a:pPr>
            <a:r>
              <a:rPr lang="en-IN" sz="2100" b="1" dirty="0">
                <a:solidFill>
                  <a:srgbClr val="000000"/>
                </a:solidFill>
                <a:effectLst>
                  <a:outerShdw blurRad="38100" dist="38100" dir="2700000" algn="tl">
                    <a:srgbClr val="000000">
                      <a:alpha val="43137"/>
                    </a:srgbClr>
                  </a:outerShdw>
                </a:effectLst>
              </a:rPr>
              <a:t>1.0 Location, Layout &amp; Facilities</a:t>
            </a:r>
            <a:br>
              <a:rPr lang="en-IN" sz="2100" b="1" dirty="0">
                <a:solidFill>
                  <a:srgbClr val="000000"/>
                </a:solidFill>
                <a:effectLst>
                  <a:outerShdw blurRad="38100" dist="38100" dir="2700000" algn="tl">
                    <a:srgbClr val="000000">
                      <a:alpha val="43137"/>
                    </a:srgbClr>
                  </a:outerShdw>
                </a:effectLst>
              </a:rPr>
            </a:br>
            <a:r>
              <a:rPr lang="en-US" sz="2100" b="1" dirty="0"/>
              <a:t>1.4  Facilities</a:t>
            </a:r>
            <a:endParaRPr lang="en-IN" sz="2100" dirty="0"/>
          </a:p>
        </p:txBody>
      </p:sp>
      <p:sp>
        <p:nvSpPr>
          <p:cNvPr id="3" name="Content Placeholder 2"/>
          <p:cNvSpPr>
            <a:spLocks noGrp="1"/>
          </p:cNvSpPr>
          <p:nvPr>
            <p:ph idx="1"/>
          </p:nvPr>
        </p:nvSpPr>
        <p:spPr>
          <a:xfrm>
            <a:off x="539552" y="2827958"/>
            <a:ext cx="8064896" cy="3528392"/>
          </a:xfrm>
          <a:ln>
            <a:noFill/>
          </a:ln>
        </p:spPr>
        <p:txBody>
          <a:bodyPr>
            <a:normAutofit/>
          </a:bodyPr>
          <a:lstStyle/>
          <a:p>
            <a:pPr>
              <a:lnSpc>
                <a:spcPct val="130000"/>
              </a:lnSpc>
              <a:spcBef>
                <a:spcPts val="0"/>
              </a:spcBef>
            </a:pPr>
            <a:r>
              <a:rPr lang="en-IN" sz="1800" dirty="0">
                <a:latin typeface="Arial" panose="020B0604020202020204" pitchFamily="34" charset="0"/>
                <a:cs typeface="Arial" panose="020B0604020202020204" pitchFamily="34" charset="0"/>
              </a:rPr>
              <a:t>Gradation of surrounding area to maintain integrity of the targeted class.</a:t>
            </a:r>
          </a:p>
          <a:p>
            <a:pPr algn="just">
              <a:lnSpc>
                <a:spcPct val="130000"/>
              </a:lnSpc>
              <a:spcBef>
                <a:spcPts val="0"/>
              </a:spcBef>
            </a:pPr>
            <a:r>
              <a:rPr lang="en-IN" sz="1800" dirty="0">
                <a:latin typeface="Arial" panose="020B0604020202020204" pitchFamily="34" charset="0"/>
                <a:cs typeface="Arial" panose="020B0604020202020204" pitchFamily="34" charset="0"/>
              </a:rPr>
              <a:t>Well designed ventilation system to ensure air does not flow from contaminated to clean areas.</a:t>
            </a:r>
          </a:p>
          <a:p>
            <a:pPr algn="just">
              <a:lnSpc>
                <a:spcPct val="130000"/>
              </a:lnSpc>
              <a:spcBef>
                <a:spcPts val="0"/>
              </a:spcBef>
            </a:pPr>
            <a:r>
              <a:rPr lang="en-IN" sz="1800" dirty="0">
                <a:latin typeface="Arial" panose="020B0604020202020204" pitchFamily="34" charset="0"/>
                <a:cs typeface="Arial" panose="020B0604020202020204" pitchFamily="34" charset="0"/>
              </a:rPr>
              <a:t>Adequate Differential Pressure to be maintained between different classified areas</a:t>
            </a:r>
          </a:p>
          <a:p>
            <a:pPr algn="just">
              <a:lnSpc>
                <a:spcPct val="130000"/>
              </a:lnSpc>
              <a:spcBef>
                <a:spcPts val="0"/>
              </a:spcBef>
            </a:pPr>
            <a:r>
              <a:rPr lang="en-IN" sz="1800" dirty="0">
                <a:latin typeface="Arial" panose="020B0604020202020204" pitchFamily="34" charset="0"/>
                <a:cs typeface="Arial" panose="020B0604020202020204" pitchFamily="34" charset="0"/>
              </a:rPr>
              <a:t>Accessible system for cleaning, filter changing and maintenance. </a:t>
            </a:r>
          </a:p>
          <a:p>
            <a:pPr algn="just">
              <a:lnSpc>
                <a:spcPct val="130000"/>
              </a:lnSpc>
              <a:spcBef>
                <a:spcPts val="0"/>
              </a:spcBef>
            </a:pPr>
            <a:r>
              <a:rPr lang="en-IN" sz="1800" dirty="0">
                <a:latin typeface="Arial" panose="020B0604020202020204" pitchFamily="34" charset="0"/>
                <a:cs typeface="Arial" panose="020B0604020202020204" pitchFamily="34" charset="0"/>
              </a:rPr>
              <a:t>Recommended differential pressure in adjacent areas shall be min 0.5 mm of Water Column (5-10 psi).</a:t>
            </a:r>
          </a:p>
          <a:p>
            <a:pPr>
              <a:lnSpc>
                <a:spcPct val="130000"/>
              </a:lnSpc>
              <a:spcBef>
                <a:spcPts val="0"/>
              </a:spcBef>
              <a:buNone/>
            </a:pPr>
            <a:endParaRPr lang="en-IN" sz="2000" b="1" dirty="0">
              <a:latin typeface="Arial" panose="020B0604020202020204" pitchFamily="34" charset="0"/>
              <a:cs typeface="Arial" panose="020B0604020202020204" pitchFamily="34" charset="0"/>
            </a:endParaRPr>
          </a:p>
          <a:p>
            <a:pPr>
              <a:lnSpc>
                <a:spcPct val="130000"/>
              </a:lnSpc>
              <a:spcBef>
                <a:spcPts val="0"/>
              </a:spcBef>
            </a:pPr>
            <a:endParaRPr lang="en-IN" sz="1200" dirty="0">
              <a:latin typeface="Arial" panose="020B0604020202020204" pitchFamily="34" charset="0"/>
              <a:cs typeface="Arial" panose="020B0604020202020204" pitchFamily="34" charset="0"/>
            </a:endParaRPr>
          </a:p>
          <a:p>
            <a:pPr>
              <a:lnSpc>
                <a:spcPct val="130000"/>
              </a:lnSpc>
              <a:spcBef>
                <a:spcPts val="0"/>
              </a:spcBef>
            </a:pPr>
            <a:endParaRPr lang="en-IN" sz="20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FB0EECD-08F8-42BB-B3AB-6EF81A4324DC}"/>
              </a:ext>
            </a:extLst>
          </p:cNvPr>
          <p:cNvSpPr/>
          <p:nvPr/>
        </p:nvSpPr>
        <p:spPr>
          <a:xfrm>
            <a:off x="539552" y="2287473"/>
            <a:ext cx="6552728" cy="369332"/>
          </a:xfrm>
          <a:prstGeom prst="rect">
            <a:avLst/>
          </a:prstGeom>
        </p:spPr>
        <p:txBody>
          <a:bodyPr wrap="square">
            <a:spAutoFit/>
          </a:bodyPr>
          <a:lstStyle/>
          <a:p>
            <a:pPr>
              <a:buNone/>
            </a:pPr>
            <a:r>
              <a:rPr lang="en-IN" b="1" u="sng" dirty="0">
                <a:latin typeface="Arial" panose="020B0604020202020204" pitchFamily="34" charset="0"/>
                <a:cs typeface="Arial" panose="020B0604020202020204" pitchFamily="34" charset="0"/>
              </a:rPr>
              <a:t>1.4.2  Air Quality, Environment conditions &amp; Ventilation </a:t>
            </a:r>
          </a:p>
        </p:txBody>
      </p:sp>
      <p:sp>
        <p:nvSpPr>
          <p:cNvPr id="6" name="Slide Number Placeholder 1">
            <a:extLst>
              <a:ext uri="{FF2B5EF4-FFF2-40B4-BE49-F238E27FC236}">
                <a16:creationId xmlns:a16="http://schemas.microsoft.com/office/drawing/2014/main" id="{50C02339-1E68-4592-96F6-810A04CDC55F}"/>
              </a:ext>
            </a:extLst>
          </p:cNvPr>
          <p:cNvSpPr>
            <a:spLocks noGrp="1"/>
          </p:cNvSpPr>
          <p:nvPr>
            <p:ph type="sldNum" sz="quarter" idx="12"/>
          </p:nvPr>
        </p:nvSpPr>
        <p:spPr>
          <a:xfrm>
            <a:off x="3203848" y="6356350"/>
            <a:ext cx="2133600" cy="365125"/>
          </a:xfrm>
        </p:spPr>
        <p:txBody>
          <a:bodyPr/>
          <a:lstStyle/>
          <a:p>
            <a:fld id="{9B441236-4707-B342-88D0-23B2CF2BA6BC}" type="slidenum">
              <a:rPr lang="en-US" smtClean="0"/>
              <a:pPr/>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333488"/>
            <a:ext cx="8363272" cy="799368"/>
          </a:xfrm>
          <a:noFill/>
          <a:scene3d>
            <a:camera prst="orthographicFront"/>
            <a:lightRig rig="threePt" dir="t"/>
          </a:scene3d>
          <a:sp3d>
            <a:bevelT w="114300" prst="artDeco"/>
          </a:sp3d>
        </p:spPr>
        <p:txBody>
          <a:bodyPr>
            <a:noAutofit/>
          </a:bodyPr>
          <a:lstStyle/>
          <a:p>
            <a:pPr>
              <a:lnSpc>
                <a:spcPct val="120000"/>
              </a:lnSpc>
            </a:pPr>
            <a:r>
              <a:rPr lang="en-IN" sz="2100" b="1" dirty="0">
                <a:solidFill>
                  <a:srgbClr val="000000"/>
                </a:solidFill>
                <a:effectLst>
                  <a:outerShdw blurRad="38100" dist="38100" dir="2700000" algn="tl">
                    <a:srgbClr val="000000">
                      <a:alpha val="43137"/>
                    </a:srgbClr>
                  </a:outerShdw>
                </a:effectLst>
              </a:rPr>
              <a:t>1.0 Location, Layout &amp; Facilities</a:t>
            </a:r>
            <a:br>
              <a:rPr lang="en-IN" sz="2100" b="1" dirty="0">
                <a:solidFill>
                  <a:srgbClr val="000000"/>
                </a:solidFill>
                <a:effectLst>
                  <a:outerShdw blurRad="38100" dist="38100" dir="2700000" algn="tl">
                    <a:srgbClr val="000000">
                      <a:alpha val="43137"/>
                    </a:srgbClr>
                  </a:outerShdw>
                </a:effectLst>
              </a:rPr>
            </a:br>
            <a:r>
              <a:rPr lang="en-US" sz="2100" b="1" dirty="0"/>
              <a:t>1.4  Facilities</a:t>
            </a:r>
            <a:endParaRPr lang="en-IN" sz="2100" dirty="0"/>
          </a:p>
        </p:txBody>
      </p:sp>
      <p:sp>
        <p:nvSpPr>
          <p:cNvPr id="3" name="Content Placeholder 2"/>
          <p:cNvSpPr>
            <a:spLocks noGrp="1"/>
          </p:cNvSpPr>
          <p:nvPr>
            <p:ph idx="1"/>
          </p:nvPr>
        </p:nvSpPr>
        <p:spPr>
          <a:xfrm>
            <a:off x="495763" y="2276872"/>
            <a:ext cx="4076237" cy="4079477"/>
          </a:xfrm>
          <a:ln w="19050">
            <a:solidFill>
              <a:schemeClr val="accent3">
                <a:lumMod val="75000"/>
              </a:schemeClr>
            </a:solidFill>
          </a:ln>
        </p:spPr>
        <p:txBody>
          <a:bodyPr>
            <a:normAutofit lnSpcReduction="10000"/>
          </a:bodyPr>
          <a:lstStyle/>
          <a:p>
            <a:pPr>
              <a:lnSpc>
                <a:spcPct val="150000"/>
              </a:lnSpc>
            </a:pPr>
            <a:r>
              <a:rPr lang="en-IN" sz="1600" dirty="0">
                <a:latin typeface="Arial" panose="020B0604020202020204" pitchFamily="34" charset="0"/>
                <a:cs typeface="Arial" panose="020B0604020202020204" pitchFamily="34" charset="0"/>
              </a:rPr>
              <a:t>Periodical examination of air filters, exhaust and air intake ports to check physical filter integrity.</a:t>
            </a:r>
          </a:p>
          <a:p>
            <a:pPr>
              <a:lnSpc>
                <a:spcPct val="150000"/>
              </a:lnSpc>
            </a:pPr>
            <a:r>
              <a:rPr lang="en-IN" sz="1600" dirty="0">
                <a:latin typeface="Arial" panose="020B0604020202020204" pitchFamily="34" charset="0"/>
                <a:cs typeface="Arial" panose="020B0604020202020204" pitchFamily="34" charset="0"/>
              </a:rPr>
              <a:t>Periodic air quality monitoring.</a:t>
            </a:r>
          </a:p>
          <a:p>
            <a:pPr algn="just">
              <a:lnSpc>
                <a:spcPct val="150000"/>
              </a:lnSpc>
              <a:defRPr/>
            </a:pPr>
            <a:r>
              <a:rPr lang="en-IN" sz="1600" dirty="0">
                <a:latin typeface="Arial" panose="020B0604020202020204" pitchFamily="34" charset="0"/>
                <a:cs typeface="Arial" panose="020B0604020202020204" pitchFamily="34" charset="0"/>
              </a:rPr>
              <a:t>Adequately designed Natural / Mechanical ventilation systems, including Heating, Ventilation and Air Conditioning (HVAC) systems / air-conditioning, Air filters, Exhaust fans, to prevent air flow  from contaminated to clean areas.</a:t>
            </a:r>
          </a:p>
        </p:txBody>
      </p:sp>
      <p:pic>
        <p:nvPicPr>
          <p:cNvPr id="4" name="Picture 3">
            <a:extLst>
              <a:ext uri="{FF2B5EF4-FFF2-40B4-BE49-F238E27FC236}">
                <a16:creationId xmlns:a16="http://schemas.microsoft.com/office/drawing/2014/main" id="{CB01A767-9DF3-43CD-B3C9-E866EF7B83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9155" y="2650186"/>
            <a:ext cx="4029653" cy="3188833"/>
          </a:xfrm>
          <a:prstGeom prst="rect">
            <a:avLst/>
          </a:prstGeom>
          <a:ln w="28575">
            <a:solidFill>
              <a:schemeClr val="accent3">
                <a:lumMod val="75000"/>
              </a:schemeClr>
            </a:solidFill>
          </a:ln>
        </p:spPr>
      </p:pic>
      <p:sp>
        <p:nvSpPr>
          <p:cNvPr id="5" name="Slide Number Placeholder 1">
            <a:extLst>
              <a:ext uri="{FF2B5EF4-FFF2-40B4-BE49-F238E27FC236}">
                <a16:creationId xmlns:a16="http://schemas.microsoft.com/office/drawing/2014/main" id="{EB09B85E-9B44-43C9-8C0A-765332C6B875}"/>
              </a:ext>
            </a:extLst>
          </p:cNvPr>
          <p:cNvSpPr>
            <a:spLocks noGrp="1"/>
          </p:cNvSpPr>
          <p:nvPr>
            <p:ph type="sldNum" sz="quarter" idx="12"/>
          </p:nvPr>
        </p:nvSpPr>
        <p:spPr>
          <a:xfrm>
            <a:off x="3662355" y="6479150"/>
            <a:ext cx="2133600" cy="365125"/>
          </a:xfrm>
        </p:spPr>
        <p:txBody>
          <a:bodyPr/>
          <a:lstStyle/>
          <a:p>
            <a:fld id="{9B441236-4707-B342-88D0-23B2CF2BA6BC}" type="slidenum">
              <a:rPr lang="en-US" smtClean="0"/>
              <a:pPr/>
              <a:t>42</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152" y="1340768"/>
            <a:ext cx="8445624" cy="774376"/>
          </a:xfrm>
          <a:noFill/>
          <a:scene3d>
            <a:camera prst="orthographicFront"/>
            <a:lightRig rig="threePt" dir="t"/>
          </a:scene3d>
          <a:sp3d>
            <a:bevelT w="114300" prst="artDeco"/>
          </a:sp3d>
        </p:spPr>
        <p:txBody>
          <a:bodyPr>
            <a:noAutofit/>
          </a:bodyPr>
          <a:lstStyle/>
          <a:p>
            <a:r>
              <a:rPr lang="en-IN" sz="2100" b="1" dirty="0">
                <a:solidFill>
                  <a:srgbClr val="000000"/>
                </a:solidFill>
                <a:effectLst>
                  <a:outerShdw blurRad="38100" dist="38100" dir="2700000" algn="tl">
                    <a:srgbClr val="000000">
                      <a:alpha val="43137"/>
                    </a:srgbClr>
                  </a:outerShdw>
                </a:effectLst>
              </a:rPr>
              <a:t>1.0 Location, Layout &amp; Facilities</a:t>
            </a:r>
            <a:br>
              <a:rPr lang="en-IN" sz="2100" b="1" dirty="0">
                <a:solidFill>
                  <a:srgbClr val="000000"/>
                </a:solidFill>
                <a:effectLst>
                  <a:outerShdw blurRad="38100" dist="38100" dir="2700000" algn="tl">
                    <a:srgbClr val="000000">
                      <a:alpha val="43137"/>
                    </a:srgbClr>
                  </a:outerShdw>
                </a:effectLst>
              </a:rPr>
            </a:br>
            <a:r>
              <a:rPr lang="en-US" sz="2100" b="1" dirty="0"/>
              <a:t>1.4  Facilities</a:t>
            </a:r>
            <a:endParaRPr lang="en-IN" sz="2100" dirty="0"/>
          </a:p>
        </p:txBody>
      </p:sp>
      <p:sp>
        <p:nvSpPr>
          <p:cNvPr id="3" name="Content Placeholder 2"/>
          <p:cNvSpPr>
            <a:spLocks noGrp="1"/>
          </p:cNvSpPr>
          <p:nvPr>
            <p:ph idx="1"/>
          </p:nvPr>
        </p:nvSpPr>
        <p:spPr>
          <a:xfrm>
            <a:off x="446784" y="3589106"/>
            <a:ext cx="8250360" cy="2787986"/>
          </a:xfrm>
          <a:ln>
            <a:noFill/>
          </a:ln>
        </p:spPr>
        <p:txBody>
          <a:bodyPr>
            <a:noAutofit/>
          </a:bodyPr>
          <a:lstStyle/>
          <a:p>
            <a:pPr>
              <a:buNone/>
            </a:pPr>
            <a:r>
              <a:rPr lang="en-IN" sz="1600" b="1" u="sng" dirty="0">
                <a:latin typeface="Arial" panose="020B0604020202020204" pitchFamily="34" charset="0"/>
                <a:cs typeface="Arial" panose="020B0604020202020204" pitchFamily="34" charset="0"/>
              </a:rPr>
              <a:t>1.4.4  Compressed air and other gases (Carbon Dioxide, Nitrogen, etc.)</a:t>
            </a:r>
          </a:p>
          <a:p>
            <a:pPr algn="just">
              <a:lnSpc>
                <a:spcPct val="150000"/>
              </a:lnSpc>
            </a:pPr>
            <a:r>
              <a:rPr lang="en-IN" sz="1600" dirty="0">
                <a:latin typeface="Arial" panose="020B0604020202020204" pitchFamily="34" charset="0"/>
                <a:cs typeface="Arial" panose="020B0604020202020204" pitchFamily="34" charset="0"/>
              </a:rPr>
              <a:t>Appropriate construction &amp; maintenance of gas systems used in manufacturing and / or filling to prevent contamination</a:t>
            </a:r>
          </a:p>
          <a:p>
            <a:pPr algn="just">
              <a:lnSpc>
                <a:spcPct val="150000"/>
              </a:lnSpc>
            </a:pPr>
            <a:r>
              <a:rPr lang="en-IN" sz="1600" dirty="0">
                <a:latin typeface="Arial" panose="020B0604020202020204" pitchFamily="34" charset="0"/>
                <a:cs typeface="Arial" panose="020B0604020202020204" pitchFamily="34" charset="0"/>
              </a:rPr>
              <a:t>From food contact approved source if intended for direct / incidental product contact  </a:t>
            </a:r>
          </a:p>
          <a:p>
            <a:pPr algn="just">
              <a:lnSpc>
                <a:spcPct val="150000"/>
              </a:lnSpc>
            </a:pPr>
            <a:r>
              <a:rPr lang="en-IN" sz="1600" dirty="0">
                <a:latin typeface="Arial" panose="020B0604020202020204" pitchFamily="34" charset="0"/>
                <a:cs typeface="Arial" panose="020B0604020202020204" pitchFamily="34" charset="0"/>
              </a:rPr>
              <a:t>Filtered to remove dust, oil and moisture to ensure microbial quality.</a:t>
            </a:r>
          </a:p>
          <a:p>
            <a:pPr algn="just">
              <a:lnSpc>
                <a:spcPct val="150000"/>
              </a:lnSpc>
            </a:pPr>
            <a:r>
              <a:rPr lang="en-IN" sz="1600" dirty="0">
                <a:latin typeface="Arial" panose="020B0604020202020204" pitchFamily="34" charset="0"/>
                <a:cs typeface="Arial" panose="020B0604020202020204" pitchFamily="34" charset="0"/>
              </a:rPr>
              <a:t>Checked at least once in a year.</a:t>
            </a:r>
          </a:p>
          <a:p>
            <a:pPr algn="just">
              <a:lnSpc>
                <a:spcPct val="150000"/>
              </a:lnSpc>
            </a:pPr>
            <a:r>
              <a:rPr lang="en-IN" sz="1600" dirty="0">
                <a:latin typeface="Arial" panose="020B0604020202020204" pitchFamily="34" charset="0"/>
                <a:cs typeface="Arial" panose="020B0604020202020204" pitchFamily="34" charset="0"/>
              </a:rPr>
              <a:t>Use of Oil free Compressed air system is recommended.</a:t>
            </a:r>
          </a:p>
        </p:txBody>
      </p:sp>
      <p:sp>
        <p:nvSpPr>
          <p:cNvPr id="5" name="Slide Number Placeholder 1">
            <a:extLst>
              <a:ext uri="{FF2B5EF4-FFF2-40B4-BE49-F238E27FC236}">
                <a16:creationId xmlns:a16="http://schemas.microsoft.com/office/drawing/2014/main" id="{D195D091-40A0-4F34-9D79-91F4E20EF3F6}"/>
              </a:ext>
            </a:extLst>
          </p:cNvPr>
          <p:cNvSpPr>
            <a:spLocks noGrp="1"/>
          </p:cNvSpPr>
          <p:nvPr>
            <p:ph type="sldNum" sz="quarter" idx="12"/>
          </p:nvPr>
        </p:nvSpPr>
        <p:spPr>
          <a:xfrm>
            <a:off x="3505164" y="6377092"/>
            <a:ext cx="2133600" cy="365125"/>
          </a:xfrm>
        </p:spPr>
        <p:txBody>
          <a:bodyPr/>
          <a:lstStyle/>
          <a:p>
            <a:fld id="{9B441236-4707-B342-88D0-23B2CF2BA6BC}" type="slidenum">
              <a:rPr lang="en-US" smtClean="0"/>
              <a:pPr/>
              <a:t>43</a:t>
            </a:fld>
            <a:endParaRPr lang="en-US"/>
          </a:p>
        </p:txBody>
      </p:sp>
      <p:sp>
        <p:nvSpPr>
          <p:cNvPr id="6" name="Rectangle 5"/>
          <p:cNvSpPr/>
          <p:nvPr/>
        </p:nvSpPr>
        <p:spPr>
          <a:xfrm>
            <a:off x="446785" y="2204864"/>
            <a:ext cx="8250360" cy="1294522"/>
          </a:xfrm>
          <a:prstGeom prst="rect">
            <a:avLst/>
          </a:prstGeom>
        </p:spPr>
        <p:txBody>
          <a:bodyPr wrap="square">
            <a:spAutoFit/>
          </a:bodyPr>
          <a:lstStyle/>
          <a:p>
            <a:pPr>
              <a:lnSpc>
                <a:spcPct val="114000"/>
              </a:lnSpc>
              <a:spcBef>
                <a:spcPts val="0"/>
              </a:spcBef>
              <a:buFont typeface="Arial" panose="020B0604020202020204" pitchFamily="34" charset="0"/>
              <a:buNone/>
            </a:pPr>
            <a:r>
              <a:rPr lang="en-IN" b="1" u="sng" dirty="0">
                <a:latin typeface="Arial" panose="020B0604020202020204" pitchFamily="34" charset="0"/>
                <a:cs typeface="Arial" panose="020B0604020202020204" pitchFamily="34" charset="0"/>
              </a:rPr>
              <a:t>1.4.3  Backup &amp; Interrupted Power Supply</a:t>
            </a:r>
          </a:p>
          <a:p>
            <a:pPr marL="342900" indent="-342900" algn="just">
              <a:lnSpc>
                <a:spcPct val="150000"/>
              </a:lnSpc>
              <a:spcBef>
                <a:spcPct val="20000"/>
              </a:spcBef>
              <a:buFont typeface="Arial" pitchFamily="34" charset="0"/>
              <a:buChar char="•"/>
            </a:pPr>
            <a:r>
              <a:rPr lang="en-IN" dirty="0">
                <a:latin typeface="Arial" panose="020B0604020202020204" pitchFamily="34" charset="0"/>
                <a:cs typeface="Arial" panose="020B0604020202020204" pitchFamily="34" charset="0"/>
              </a:rPr>
              <a:t>Ensure uninterrupted power supply via appropriate means to facilitate smooth processing and production.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3576"/>
            <a:ext cx="8229600" cy="778098"/>
          </a:xfrm>
          <a:noFill/>
          <a:scene3d>
            <a:camera prst="orthographicFront"/>
            <a:lightRig rig="threePt" dir="t"/>
          </a:scene3d>
          <a:sp3d>
            <a:bevelT w="114300" prst="artDeco"/>
          </a:sp3d>
        </p:spPr>
        <p:txBody>
          <a:bodyPr>
            <a:noAutofit/>
          </a:bodyPr>
          <a:lstStyle/>
          <a:p>
            <a:pPr>
              <a:lnSpc>
                <a:spcPct val="120000"/>
              </a:lnSpc>
            </a:pPr>
            <a:br>
              <a:rPr lang="en-IN" sz="2100" b="1" dirty="0">
                <a:solidFill>
                  <a:srgbClr val="000000"/>
                </a:solidFill>
                <a:effectLst>
                  <a:outerShdw blurRad="38100" dist="38100" dir="2700000" algn="tl">
                    <a:srgbClr val="000000">
                      <a:alpha val="43137"/>
                    </a:srgbClr>
                  </a:outerShdw>
                </a:effectLst>
              </a:rPr>
            </a:br>
            <a:r>
              <a:rPr lang="en-IN" sz="2100" b="1" dirty="0">
                <a:solidFill>
                  <a:srgbClr val="000000"/>
                </a:solidFill>
                <a:effectLst>
                  <a:outerShdw blurRad="38100" dist="38100" dir="2700000" algn="tl">
                    <a:srgbClr val="000000">
                      <a:alpha val="43137"/>
                    </a:srgbClr>
                  </a:outerShdw>
                </a:effectLst>
              </a:rPr>
              <a:t> 1.0 Location, Layout &amp; Facilities </a:t>
            </a:r>
            <a:br>
              <a:rPr lang="en-IN" sz="2100" b="1" dirty="0">
                <a:solidFill>
                  <a:srgbClr val="000000"/>
                </a:solidFill>
                <a:effectLst>
                  <a:outerShdw blurRad="38100" dist="38100" dir="2700000" algn="tl">
                    <a:srgbClr val="000000">
                      <a:alpha val="43137"/>
                    </a:srgbClr>
                  </a:outerShdw>
                </a:effectLst>
              </a:rPr>
            </a:br>
            <a:r>
              <a:rPr lang="en-US" sz="2100" b="1" dirty="0"/>
              <a:t> 1.4  Facilities </a:t>
            </a:r>
            <a:br>
              <a:rPr lang="en-IN" sz="2100" b="1" dirty="0">
                <a:solidFill>
                  <a:srgbClr val="000000"/>
                </a:solidFill>
                <a:effectLst>
                  <a:outerShdw blurRad="38100" dist="38100" dir="2700000" algn="tl">
                    <a:srgbClr val="000000">
                      <a:alpha val="43137"/>
                    </a:srgbClr>
                  </a:outerShdw>
                </a:effectLst>
              </a:rPr>
            </a:br>
            <a:endParaRPr lang="en-IN" sz="2100" dirty="0"/>
          </a:p>
        </p:txBody>
      </p:sp>
      <p:sp>
        <p:nvSpPr>
          <p:cNvPr id="3" name="Content Placeholder 2"/>
          <p:cNvSpPr>
            <a:spLocks noGrp="1"/>
          </p:cNvSpPr>
          <p:nvPr>
            <p:ph idx="1"/>
          </p:nvPr>
        </p:nvSpPr>
        <p:spPr>
          <a:xfrm>
            <a:off x="354360" y="2367616"/>
            <a:ext cx="8435280" cy="3846815"/>
          </a:xfrm>
          <a:ln>
            <a:noFill/>
          </a:ln>
        </p:spPr>
        <p:txBody>
          <a:bodyPr>
            <a:normAutofit/>
          </a:bodyPr>
          <a:lstStyle/>
          <a:p>
            <a:pPr>
              <a:buNone/>
            </a:pPr>
            <a:r>
              <a:rPr lang="en-IN" sz="1600" b="1" u="sng" dirty="0">
                <a:latin typeface="Arial" panose="020B0604020202020204" pitchFamily="34" charset="0"/>
                <a:cs typeface="Arial" panose="020B0604020202020204" pitchFamily="34" charset="0"/>
              </a:rPr>
              <a:t>1.4.5  Lighting</a:t>
            </a:r>
          </a:p>
          <a:p>
            <a:pPr>
              <a:lnSpc>
                <a:spcPct val="150000"/>
              </a:lnSpc>
            </a:pPr>
            <a:r>
              <a:rPr lang="en-IN" sz="1600" dirty="0">
                <a:latin typeface="Arial" panose="020B0604020202020204" pitchFamily="34" charset="0"/>
                <a:cs typeface="Arial" panose="020B0604020202020204" pitchFamily="34" charset="0"/>
              </a:rPr>
              <a:t>Adequate natural / artificial to enable operating in hygienic manner.</a:t>
            </a:r>
          </a:p>
          <a:p>
            <a:pPr>
              <a:lnSpc>
                <a:spcPct val="150000"/>
              </a:lnSpc>
            </a:pPr>
            <a:r>
              <a:rPr lang="en-IN" sz="1600" dirty="0">
                <a:latin typeface="Arial" panose="020B0604020202020204" pitchFamily="34" charset="0"/>
                <a:cs typeface="Arial" panose="020B0604020202020204" pitchFamily="34" charset="0"/>
              </a:rPr>
              <a:t>Ensure that resulting colour is not misleading.</a:t>
            </a:r>
          </a:p>
          <a:p>
            <a:pPr>
              <a:lnSpc>
                <a:spcPct val="150000"/>
              </a:lnSpc>
            </a:pPr>
            <a:r>
              <a:rPr lang="en-IN" sz="1600" dirty="0">
                <a:latin typeface="Arial" panose="020B0604020202020204" pitchFamily="34" charset="0"/>
                <a:cs typeface="Arial" panose="020B0604020202020204" pitchFamily="34" charset="0"/>
              </a:rPr>
              <a:t>Covered light fixtures to prevent contamination during breakages.</a:t>
            </a:r>
          </a:p>
          <a:p>
            <a:pPr>
              <a:lnSpc>
                <a:spcPct val="150000"/>
              </a:lnSpc>
            </a:pPr>
            <a:r>
              <a:rPr lang="en-IN" sz="1600" dirty="0">
                <a:latin typeface="Arial" panose="020B0604020202020204" pitchFamily="34" charset="0"/>
                <a:cs typeface="Arial" panose="020B0604020202020204" pitchFamily="34" charset="0"/>
              </a:rPr>
              <a:t>Adequate intensity (i.e. the lux level) as per the nature of operation. </a:t>
            </a:r>
          </a:p>
          <a:p>
            <a:pPr marL="0" indent="0">
              <a:lnSpc>
                <a:spcPct val="130000"/>
              </a:lnSpc>
              <a:buNone/>
            </a:pPr>
            <a:r>
              <a:rPr lang="en-IN" sz="1600" dirty="0">
                <a:latin typeface="Arial" panose="020B0604020202020204" pitchFamily="34" charset="0"/>
                <a:cs typeface="Arial" panose="020B0604020202020204" pitchFamily="34" charset="0"/>
              </a:rPr>
              <a:t>    </a:t>
            </a:r>
            <a:r>
              <a:rPr lang="en-IN" sz="1600" b="1" u="sng" dirty="0">
                <a:latin typeface="Arial" panose="020B0604020202020204" pitchFamily="34" charset="0"/>
                <a:cs typeface="Arial" panose="020B0604020202020204" pitchFamily="34" charset="0"/>
              </a:rPr>
              <a:t>For Example: USFDA Food Code 2017</a:t>
            </a:r>
          </a:p>
          <a:p>
            <a:pPr marL="631825" indent="-285750">
              <a:lnSpc>
                <a:spcPct val="130000"/>
              </a:lnSpc>
              <a:buFont typeface="Wingdings" panose="05000000000000000000" pitchFamily="2" charset="2"/>
              <a:buChar char="Ø"/>
            </a:pPr>
            <a:r>
              <a:rPr lang="en-IN" sz="1600" dirty="0" err="1">
                <a:latin typeface="Arial" panose="020B0604020202020204" pitchFamily="34" charset="0"/>
                <a:cs typeface="Arial" panose="020B0604020202020204" pitchFamily="34" charset="0"/>
              </a:rPr>
              <a:t>Atleast</a:t>
            </a:r>
            <a:r>
              <a:rPr lang="en-IN" sz="1600" dirty="0">
                <a:latin typeface="Arial" panose="020B0604020202020204" pitchFamily="34" charset="0"/>
                <a:cs typeface="Arial" panose="020B0604020202020204" pitchFamily="34" charset="0"/>
              </a:rPr>
              <a:t> 540 LUX where employee is working with Food &amp; Equipment/Utensils like Knives, Slicers etc. </a:t>
            </a:r>
          </a:p>
          <a:p>
            <a:pPr marL="631825" indent="-285750">
              <a:lnSpc>
                <a:spcPct val="130000"/>
              </a:lnSpc>
              <a:buFont typeface="Wingdings" panose="05000000000000000000" pitchFamily="2" charset="2"/>
              <a:buChar char="Ø"/>
            </a:pPr>
            <a:r>
              <a:rPr lang="en-IN" sz="1600" dirty="0" err="1">
                <a:latin typeface="Arial" panose="020B0604020202020204" pitchFamily="34" charset="0"/>
                <a:cs typeface="Arial" panose="020B0604020202020204" pitchFamily="34" charset="0"/>
              </a:rPr>
              <a:t>Atleast</a:t>
            </a:r>
            <a:r>
              <a:rPr lang="en-IN" sz="1600" dirty="0">
                <a:latin typeface="Arial" panose="020B0604020202020204" pitchFamily="34" charset="0"/>
                <a:cs typeface="Arial" panose="020B0604020202020204" pitchFamily="34" charset="0"/>
              </a:rPr>
              <a:t> 215 LUX for Handwashing, warehousing, &amp; toilet areas.</a:t>
            </a:r>
          </a:p>
          <a:p>
            <a:pPr marL="631825" indent="-285750">
              <a:lnSpc>
                <a:spcPct val="130000"/>
              </a:lnSpc>
              <a:buFont typeface="Wingdings" panose="05000000000000000000" pitchFamily="2" charset="2"/>
              <a:buChar char="Ø"/>
            </a:pPr>
            <a:r>
              <a:rPr lang="en-IN" sz="1600" dirty="0" err="1">
                <a:latin typeface="Arial" panose="020B0604020202020204" pitchFamily="34" charset="0"/>
                <a:cs typeface="Arial" panose="020B0604020202020204" pitchFamily="34" charset="0"/>
              </a:rPr>
              <a:t>Atleast</a:t>
            </a:r>
            <a:r>
              <a:rPr lang="en-IN" sz="1600" dirty="0">
                <a:latin typeface="Arial" panose="020B0604020202020204" pitchFamily="34" charset="0"/>
                <a:cs typeface="Arial" panose="020B0604020202020204" pitchFamily="34" charset="0"/>
              </a:rPr>
              <a:t> 108 LUX for Food storage areas &amp; Cleaning areas.</a:t>
            </a:r>
          </a:p>
          <a:p>
            <a:pPr>
              <a:lnSpc>
                <a:spcPct val="150000"/>
              </a:lnSpc>
            </a:pPr>
            <a:endParaRPr lang="en-IN" sz="1600" dirty="0">
              <a:latin typeface="Arial" panose="020B0604020202020204" pitchFamily="34" charset="0"/>
              <a:cs typeface="Arial" panose="020B0604020202020204" pitchFamily="34" charset="0"/>
            </a:endParaRPr>
          </a:p>
        </p:txBody>
      </p:sp>
      <p:sp>
        <p:nvSpPr>
          <p:cNvPr id="4" name="Rectangle: Diagonal Corners Snipped 3">
            <a:extLst>
              <a:ext uri="{FF2B5EF4-FFF2-40B4-BE49-F238E27FC236}">
                <a16:creationId xmlns:a16="http://schemas.microsoft.com/office/drawing/2014/main" id="{FB7BD013-E9E1-4209-BC6F-1DA03CFAE09A}"/>
              </a:ext>
            </a:extLst>
          </p:cNvPr>
          <p:cNvSpPr/>
          <p:nvPr/>
        </p:nvSpPr>
        <p:spPr>
          <a:xfrm>
            <a:off x="323528" y="2276872"/>
            <a:ext cx="8568952" cy="4000475"/>
          </a:xfrm>
          <a:prstGeom prst="snip2Diag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1">
            <a:extLst>
              <a:ext uri="{FF2B5EF4-FFF2-40B4-BE49-F238E27FC236}">
                <a16:creationId xmlns:a16="http://schemas.microsoft.com/office/drawing/2014/main" id="{18B5291F-50B1-4C61-89EA-74E116AEEBE7}"/>
              </a:ext>
            </a:extLst>
          </p:cNvPr>
          <p:cNvSpPr>
            <a:spLocks noGrp="1"/>
          </p:cNvSpPr>
          <p:nvPr>
            <p:ph type="sldNum" sz="quarter" idx="12"/>
          </p:nvPr>
        </p:nvSpPr>
        <p:spPr>
          <a:xfrm>
            <a:off x="3275856" y="6409179"/>
            <a:ext cx="2133600" cy="365125"/>
          </a:xfrm>
        </p:spPr>
        <p:txBody>
          <a:bodyPr/>
          <a:lstStyle/>
          <a:p>
            <a:fld id="{9B441236-4707-B342-88D0-23B2CF2BA6BC}" type="slidenum">
              <a:rPr lang="en-US" smtClean="0"/>
              <a:pPr/>
              <a:t>44</a:t>
            </a:fld>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065" y="1252824"/>
            <a:ext cx="8524056" cy="894646"/>
          </a:xfrm>
          <a:noFill/>
          <a:scene3d>
            <a:camera prst="orthographicFront"/>
            <a:lightRig rig="threePt" dir="t"/>
          </a:scene3d>
          <a:sp3d>
            <a:bevelT w="114300" prst="artDeco"/>
          </a:sp3d>
        </p:spPr>
        <p:txBody>
          <a:bodyPr>
            <a:normAutofit/>
          </a:bodyPr>
          <a:lstStyle/>
          <a:p>
            <a:pPr>
              <a:lnSpc>
                <a:spcPct val="120000"/>
              </a:lnSpc>
              <a:defRPr/>
            </a:pPr>
            <a:r>
              <a:rPr lang="en-IN" sz="2100" b="1" dirty="0">
                <a:solidFill>
                  <a:srgbClr val="000000"/>
                </a:solidFill>
                <a:effectLst>
                  <a:outerShdw blurRad="38100" dist="38100" dir="2700000" algn="tl">
                    <a:srgbClr val="000000">
                      <a:alpha val="43137"/>
                    </a:srgbClr>
                  </a:outerShdw>
                </a:effectLst>
              </a:rPr>
              <a:t> 1.0 Location, Layout &amp; Facilities</a:t>
            </a:r>
            <a:br>
              <a:rPr lang="en-IN" sz="2100" b="1" dirty="0">
                <a:solidFill>
                  <a:srgbClr val="000000"/>
                </a:solidFill>
                <a:effectLst>
                  <a:outerShdw blurRad="38100" dist="38100" dir="2700000" algn="tl">
                    <a:srgbClr val="000000">
                      <a:alpha val="43137"/>
                    </a:srgbClr>
                  </a:outerShdw>
                </a:effectLst>
              </a:rPr>
            </a:br>
            <a:r>
              <a:rPr lang="en-US" sz="2100" b="1" dirty="0"/>
              <a:t>1.4  Facilities </a:t>
            </a:r>
            <a:endParaRPr lang="en-IN" sz="2100" b="1" dirty="0">
              <a:effectLst>
                <a:outerShdw blurRad="38100" dist="38100" dir="2700000" algn="tl">
                  <a:srgbClr val="000000">
                    <a:alpha val="43137"/>
                  </a:srgbClr>
                </a:outerShdw>
              </a:effectLst>
            </a:endParaRPr>
          </a:p>
        </p:txBody>
      </p:sp>
      <p:sp>
        <p:nvSpPr>
          <p:cNvPr id="47107" name="Rectangle 6"/>
          <p:cNvSpPr>
            <a:spLocks noChangeArrowheads="1"/>
          </p:cNvSpPr>
          <p:nvPr/>
        </p:nvSpPr>
        <p:spPr bwMode="auto">
          <a:xfrm>
            <a:off x="502467" y="1941911"/>
            <a:ext cx="4069533" cy="461665"/>
          </a:xfrm>
          <a:prstGeom prst="rect">
            <a:avLst/>
          </a:prstGeom>
          <a:noFill/>
          <a:ln w="9525">
            <a:noFill/>
            <a:miter lim="800000"/>
            <a:headEnd/>
            <a:tailEnd/>
          </a:ln>
        </p:spPr>
        <p:txBody>
          <a:bodyPr wrap="square">
            <a:spAutoFit/>
          </a:bodyPr>
          <a:lstStyle/>
          <a:p>
            <a:pPr>
              <a:buNone/>
            </a:pPr>
            <a:r>
              <a:rPr lang="en-IN" sz="2000" b="1" dirty="0"/>
              <a:t>1.4.5  Lighting</a:t>
            </a:r>
            <a:r>
              <a:rPr lang="en-IN" sz="2400" b="1" dirty="0">
                <a:solidFill>
                  <a:srgbClr val="0070C0"/>
                </a:solidFill>
              </a:rPr>
              <a:t>  </a:t>
            </a:r>
            <a:endParaRPr lang="en-IN" sz="2400" dirty="0">
              <a:solidFill>
                <a:srgbClr val="0070C0"/>
              </a:solidFill>
            </a:endParaRPr>
          </a:p>
        </p:txBody>
      </p:sp>
      <p:pic>
        <p:nvPicPr>
          <p:cNvPr id="47108" name="Picture 4" descr="C:\Users\Pallavi\Desktop\S4 images\F_8356.jpg"/>
          <p:cNvPicPr>
            <a:picLocks noGrp="1" noChangeAspect="1" noChangeArrowheads="1"/>
          </p:cNvPicPr>
          <p:nvPr>
            <p:ph idx="1"/>
          </p:nvPr>
        </p:nvPicPr>
        <p:blipFill>
          <a:blip r:embed="rId2" cstate="print"/>
          <a:srcRect/>
          <a:stretch>
            <a:fillRect/>
          </a:stretch>
        </p:blipFill>
        <p:spPr>
          <a:xfrm>
            <a:off x="522846" y="2477784"/>
            <a:ext cx="3822145" cy="2858490"/>
          </a:xfrm>
          <a:effectLst>
            <a:outerShdw blurRad="190500" algn="tl" rotWithShape="0">
              <a:srgbClr val="000000">
                <a:alpha val="70000"/>
              </a:srgbClr>
            </a:outerShdw>
          </a:effectLst>
        </p:spPr>
      </p:pic>
      <p:pic>
        <p:nvPicPr>
          <p:cNvPr id="47109" name="Picture 8" descr="IMG_7247.JPG"/>
          <p:cNvPicPr>
            <a:picLocks noChangeAspect="1"/>
          </p:cNvPicPr>
          <p:nvPr/>
        </p:nvPicPr>
        <p:blipFill>
          <a:blip r:embed="rId3" cstate="print"/>
          <a:srcRect/>
          <a:stretch>
            <a:fillRect/>
          </a:stretch>
        </p:blipFill>
        <p:spPr bwMode="auto">
          <a:xfrm>
            <a:off x="5217457" y="2443912"/>
            <a:ext cx="3417661" cy="2926606"/>
          </a:xfrm>
          <a:prstGeom prst="rect">
            <a:avLst/>
          </a:prstGeom>
          <a:ln>
            <a:noFill/>
          </a:ln>
          <a:effectLst>
            <a:outerShdw blurRad="190500" algn="tl" rotWithShape="0">
              <a:srgbClr val="000000">
                <a:alpha val="70000"/>
              </a:srgbClr>
            </a:outerShdw>
          </a:effectLst>
        </p:spPr>
      </p:pic>
      <p:sp>
        <p:nvSpPr>
          <p:cNvPr id="47110" name="Rectangle 5"/>
          <p:cNvSpPr>
            <a:spLocks noChangeArrowheads="1"/>
          </p:cNvSpPr>
          <p:nvPr/>
        </p:nvSpPr>
        <p:spPr bwMode="auto">
          <a:xfrm>
            <a:off x="329529" y="5518021"/>
            <a:ext cx="4415408" cy="400110"/>
          </a:xfrm>
          <a:prstGeom prst="rect">
            <a:avLst/>
          </a:prstGeom>
          <a:noFill/>
          <a:ln w="9525">
            <a:noFill/>
            <a:miter lim="800000"/>
            <a:headEnd/>
            <a:tailEnd/>
          </a:ln>
        </p:spPr>
        <p:txBody>
          <a:bodyPr wrap="square">
            <a:spAutoFit/>
          </a:bodyPr>
          <a:lstStyle/>
          <a:p>
            <a:pPr algn="ctr"/>
            <a:r>
              <a:rPr lang="en-IN" sz="2000" b="1" dirty="0"/>
              <a:t>Proper lighting facility in the work area</a:t>
            </a:r>
          </a:p>
        </p:txBody>
      </p:sp>
      <p:sp>
        <p:nvSpPr>
          <p:cNvPr id="47111" name="Rectangle 6"/>
          <p:cNvSpPr>
            <a:spLocks noChangeArrowheads="1"/>
          </p:cNvSpPr>
          <p:nvPr/>
        </p:nvSpPr>
        <p:spPr bwMode="auto">
          <a:xfrm>
            <a:off x="5217457" y="5518021"/>
            <a:ext cx="3417661" cy="400110"/>
          </a:xfrm>
          <a:prstGeom prst="rect">
            <a:avLst/>
          </a:prstGeom>
          <a:noFill/>
          <a:ln w="9525">
            <a:noFill/>
            <a:miter lim="800000"/>
            <a:headEnd/>
            <a:tailEnd/>
          </a:ln>
        </p:spPr>
        <p:txBody>
          <a:bodyPr wrap="square">
            <a:spAutoFit/>
          </a:bodyPr>
          <a:lstStyle/>
          <a:p>
            <a:pPr algn="ctr"/>
            <a:r>
              <a:rPr lang="en-IN" sz="2000" b="1" dirty="0"/>
              <a:t>Lights shall be covered </a:t>
            </a:r>
          </a:p>
        </p:txBody>
      </p:sp>
      <p:sp>
        <p:nvSpPr>
          <p:cNvPr id="47112" name="Slide Number Placeholder 7"/>
          <p:cNvSpPr>
            <a:spLocks noGrp="1"/>
          </p:cNvSpPr>
          <p:nvPr>
            <p:ph type="sldNum" sz="quarter" idx="12"/>
          </p:nvPr>
        </p:nvSpPr>
        <p:spPr bwMode="auto">
          <a:noFill/>
          <a:ln>
            <a:miter lim="800000"/>
            <a:headEnd/>
            <a:tailEnd/>
          </a:ln>
        </p:spPr>
        <p:txBody>
          <a:bodyPr/>
          <a:lstStyle/>
          <a:p>
            <a:fld id="{6A894871-CB5E-401B-A717-E45304354BE3}" type="slidenum">
              <a:rPr lang="en-US" altLang="en-US" smtClean="0"/>
              <a:pPr/>
              <a:t>45</a:t>
            </a:fld>
            <a:endParaRPr lang="en-US"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6795"/>
            <a:ext cx="8229600" cy="706090"/>
          </a:xfrm>
          <a:noFill/>
          <a:scene3d>
            <a:camera prst="orthographicFront"/>
            <a:lightRig rig="threePt" dir="t"/>
          </a:scene3d>
          <a:sp3d>
            <a:bevelT w="114300" prst="artDeco"/>
          </a:sp3d>
        </p:spPr>
        <p:txBody>
          <a:bodyPr>
            <a:noAutofit/>
          </a:bodyPr>
          <a:lstStyle/>
          <a:p>
            <a:pPr>
              <a:lnSpc>
                <a:spcPct val="120000"/>
              </a:lnSpc>
            </a:pPr>
            <a:br>
              <a:rPr lang="en-IN" sz="2100" b="1" dirty="0">
                <a:solidFill>
                  <a:srgbClr val="000000"/>
                </a:solidFill>
                <a:effectLst>
                  <a:outerShdw blurRad="38100" dist="38100" dir="2700000" algn="tl">
                    <a:srgbClr val="000000">
                      <a:alpha val="43137"/>
                    </a:srgbClr>
                  </a:outerShdw>
                </a:effectLst>
              </a:rPr>
            </a:br>
            <a:r>
              <a:rPr lang="en-IN" sz="2100" b="1" dirty="0">
                <a:solidFill>
                  <a:srgbClr val="000000"/>
                </a:solidFill>
                <a:effectLst>
                  <a:outerShdw blurRad="38100" dist="38100" dir="2700000" algn="tl">
                    <a:srgbClr val="000000">
                      <a:alpha val="43137"/>
                    </a:srgbClr>
                  </a:outerShdw>
                </a:effectLst>
              </a:rPr>
              <a:t>1.0  Location, Layout &amp; Facilities</a:t>
            </a:r>
            <a:br>
              <a:rPr lang="en-IN" sz="2100" b="1" dirty="0">
                <a:solidFill>
                  <a:srgbClr val="000000"/>
                </a:solidFill>
                <a:effectLst>
                  <a:outerShdw blurRad="38100" dist="38100" dir="2700000" algn="tl">
                    <a:srgbClr val="000000">
                      <a:alpha val="43137"/>
                    </a:srgbClr>
                  </a:outerShdw>
                </a:effectLst>
              </a:rPr>
            </a:br>
            <a:r>
              <a:rPr lang="en-US" sz="2100" b="1" dirty="0"/>
              <a:t>1.4  Facilities </a:t>
            </a:r>
            <a:br>
              <a:rPr lang="en-IN" sz="2100" b="1" dirty="0">
                <a:solidFill>
                  <a:srgbClr val="000000"/>
                </a:solidFill>
                <a:effectLst>
                  <a:outerShdw blurRad="38100" dist="38100" dir="2700000" algn="tl">
                    <a:srgbClr val="000000">
                      <a:alpha val="43137"/>
                    </a:srgbClr>
                  </a:outerShdw>
                </a:effectLst>
              </a:rPr>
            </a:br>
            <a:endParaRPr lang="en-IN" sz="2100" dirty="0"/>
          </a:p>
        </p:txBody>
      </p:sp>
      <p:pic>
        <p:nvPicPr>
          <p:cNvPr id="4" name="Content Placeholder 3" descr="Image result for Manufacturing of Health Supplements &amp; Nutraceuticals"/>
          <p:cNvPicPr>
            <a:picLocks noGrp="1"/>
          </p:cNvPicPr>
          <p:nvPr>
            <p:ph idx="1"/>
          </p:nvPr>
        </p:nvPicPr>
        <p:blipFill>
          <a:blip r:embed="rId2" cstate="print"/>
          <a:srcRect/>
          <a:stretch>
            <a:fillRect/>
          </a:stretch>
        </p:blipFill>
        <p:spPr bwMode="auto">
          <a:xfrm>
            <a:off x="611560" y="2345982"/>
            <a:ext cx="3708412" cy="3584714"/>
          </a:xfrm>
          <a:prstGeom prst="rect">
            <a:avLst/>
          </a:prstGeom>
          <a:noFill/>
          <a:ln w="28575">
            <a:solidFill>
              <a:schemeClr val="accent3">
                <a:lumMod val="75000"/>
              </a:schemeClr>
            </a:solidFill>
            <a:miter lim="800000"/>
            <a:headEnd/>
            <a:tailEnd/>
          </a:ln>
        </p:spPr>
      </p:pic>
      <p:sp>
        <p:nvSpPr>
          <p:cNvPr id="5" name="Rectangle 4"/>
          <p:cNvSpPr/>
          <p:nvPr/>
        </p:nvSpPr>
        <p:spPr>
          <a:xfrm>
            <a:off x="458452" y="1966651"/>
            <a:ext cx="4862581" cy="369332"/>
          </a:xfrm>
          <a:prstGeom prst="rect">
            <a:avLst/>
          </a:prstGeom>
        </p:spPr>
        <p:txBody>
          <a:bodyPr wrap="square">
            <a:spAutoFit/>
          </a:bodyPr>
          <a:lstStyle/>
          <a:p>
            <a:pPr>
              <a:buNone/>
            </a:pPr>
            <a:r>
              <a:rPr lang="en-IN" b="1" dirty="0"/>
              <a:t>1.4.5  Lighting</a:t>
            </a:r>
          </a:p>
        </p:txBody>
      </p:sp>
      <p:pic>
        <p:nvPicPr>
          <p:cNvPr id="6" name="Picture 5" descr="Related image"/>
          <p:cNvPicPr/>
          <p:nvPr/>
        </p:nvPicPr>
        <p:blipFill>
          <a:blip r:embed="rId3" cstate="print"/>
          <a:srcRect/>
          <a:stretch>
            <a:fillRect/>
          </a:stretch>
        </p:blipFill>
        <p:spPr bwMode="auto">
          <a:xfrm>
            <a:off x="4860032" y="2345982"/>
            <a:ext cx="3744416" cy="3584714"/>
          </a:xfrm>
          <a:prstGeom prst="rect">
            <a:avLst/>
          </a:prstGeom>
          <a:noFill/>
          <a:ln w="28575">
            <a:solidFill>
              <a:schemeClr val="accent3">
                <a:lumMod val="75000"/>
              </a:schemeClr>
            </a:solidFill>
            <a:miter lim="800000"/>
            <a:headEnd/>
            <a:tailEnd/>
          </a:ln>
        </p:spPr>
      </p:pic>
      <p:sp>
        <p:nvSpPr>
          <p:cNvPr id="7" name="Rectangle 6"/>
          <p:cNvSpPr/>
          <p:nvPr/>
        </p:nvSpPr>
        <p:spPr>
          <a:xfrm>
            <a:off x="2483768" y="5941301"/>
            <a:ext cx="4248472" cy="369332"/>
          </a:xfrm>
          <a:prstGeom prst="rect">
            <a:avLst/>
          </a:prstGeom>
        </p:spPr>
        <p:txBody>
          <a:bodyPr wrap="square">
            <a:spAutoFit/>
          </a:bodyPr>
          <a:lstStyle/>
          <a:p>
            <a:r>
              <a:rPr lang="en-US" b="1" dirty="0"/>
              <a:t>Lighting at  Dry and Liquid Storage Areas</a:t>
            </a:r>
            <a:endParaRPr lang="en-IN" b="1" dirty="0"/>
          </a:p>
        </p:txBody>
      </p:sp>
      <p:sp>
        <p:nvSpPr>
          <p:cNvPr id="8" name="Slide Number Placeholder 1">
            <a:extLst>
              <a:ext uri="{FF2B5EF4-FFF2-40B4-BE49-F238E27FC236}">
                <a16:creationId xmlns:a16="http://schemas.microsoft.com/office/drawing/2014/main" id="{D0BE81C1-FFFE-4A70-9CEE-EB4689A962D7}"/>
              </a:ext>
            </a:extLst>
          </p:cNvPr>
          <p:cNvSpPr>
            <a:spLocks noGrp="1"/>
          </p:cNvSpPr>
          <p:nvPr>
            <p:ph type="sldNum" sz="quarter" idx="12"/>
          </p:nvPr>
        </p:nvSpPr>
        <p:spPr>
          <a:xfrm>
            <a:off x="3253172" y="6492875"/>
            <a:ext cx="2133600" cy="365125"/>
          </a:xfrm>
        </p:spPr>
        <p:txBody>
          <a:bodyPr/>
          <a:lstStyle/>
          <a:p>
            <a:fld id="{9B441236-4707-B342-88D0-23B2CF2BA6BC}" type="slidenum">
              <a:rPr lang="en-US" smtClean="0"/>
              <a:pPr/>
              <a:t>46</a:t>
            </a:fld>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64" y="1311548"/>
            <a:ext cx="8229600" cy="756084"/>
          </a:xfrm>
          <a:noFill/>
          <a:scene3d>
            <a:camera prst="orthographicFront"/>
            <a:lightRig rig="threePt" dir="t"/>
          </a:scene3d>
          <a:sp3d>
            <a:bevelT w="114300" prst="artDeco"/>
          </a:sp3d>
        </p:spPr>
        <p:txBody>
          <a:bodyPr>
            <a:normAutofit fontScale="90000"/>
          </a:bodyPr>
          <a:lstStyle/>
          <a:p>
            <a:pPr>
              <a:lnSpc>
                <a:spcPct val="120000"/>
              </a:lnSpc>
            </a:pPr>
            <a:r>
              <a:rPr lang="en-IN" sz="2100" b="1" dirty="0">
                <a:solidFill>
                  <a:srgbClr val="000000"/>
                </a:solidFill>
                <a:effectLst>
                  <a:outerShdw blurRad="38100" dist="38100" dir="2700000" algn="tl">
                    <a:srgbClr val="000000">
                      <a:alpha val="43137"/>
                    </a:srgbClr>
                  </a:outerShdw>
                </a:effectLst>
              </a:rPr>
              <a:t>1.0 Location, Layout &amp; Facilities</a:t>
            </a:r>
            <a:br>
              <a:rPr lang="en-IN" sz="2100" b="1" dirty="0">
                <a:solidFill>
                  <a:srgbClr val="000000"/>
                </a:solidFill>
                <a:effectLst>
                  <a:outerShdw blurRad="38100" dist="38100" dir="2700000" algn="tl">
                    <a:srgbClr val="000000">
                      <a:alpha val="43137"/>
                    </a:srgbClr>
                  </a:outerShdw>
                </a:effectLst>
              </a:rPr>
            </a:br>
            <a:r>
              <a:rPr lang="en-US" sz="2100" b="1" dirty="0"/>
              <a:t>1.4  Facilities</a:t>
            </a:r>
            <a:endParaRPr lang="en-IN" sz="2100" dirty="0"/>
          </a:p>
        </p:txBody>
      </p:sp>
      <p:sp>
        <p:nvSpPr>
          <p:cNvPr id="3" name="Content Placeholder 2"/>
          <p:cNvSpPr>
            <a:spLocks noGrp="1"/>
          </p:cNvSpPr>
          <p:nvPr>
            <p:ph idx="1"/>
          </p:nvPr>
        </p:nvSpPr>
        <p:spPr>
          <a:xfrm>
            <a:off x="435568" y="2236878"/>
            <a:ext cx="4839153" cy="4068452"/>
          </a:xfrm>
          <a:ln>
            <a:noFill/>
          </a:ln>
        </p:spPr>
        <p:txBody>
          <a:bodyPr>
            <a:normAutofit/>
          </a:bodyPr>
          <a:lstStyle/>
          <a:p>
            <a:pPr>
              <a:lnSpc>
                <a:spcPct val="150000"/>
              </a:lnSpc>
              <a:buNone/>
            </a:pPr>
            <a:r>
              <a:rPr lang="en-IN" sz="1600" b="1" u="sng" dirty="0">
                <a:latin typeface="Arial" panose="020B0604020202020204" pitchFamily="34" charset="0"/>
                <a:cs typeface="Arial" panose="020B0604020202020204" pitchFamily="34" charset="0"/>
              </a:rPr>
              <a:t>1.4.6 Hand washing, Drying and Sanitizing facilities</a:t>
            </a:r>
            <a:endParaRPr lang="en-IN" sz="1600" b="1" dirty="0">
              <a:latin typeface="Arial" panose="020B0604020202020204" pitchFamily="34" charset="0"/>
              <a:cs typeface="Arial" panose="020B0604020202020204" pitchFamily="34" charset="0"/>
            </a:endParaRPr>
          </a:p>
          <a:p>
            <a:pPr>
              <a:lnSpc>
                <a:spcPct val="150000"/>
              </a:lnSpc>
            </a:pPr>
            <a:r>
              <a:rPr lang="en-IN" sz="1600" dirty="0">
                <a:latin typeface="Arial" panose="020B0604020202020204" pitchFamily="34" charset="0"/>
                <a:cs typeface="Arial" panose="020B0604020202020204" pitchFamily="34" charset="0"/>
              </a:rPr>
              <a:t>Hand Wash facility &gt; Hot &amp; Cold Water provision &gt; Process area entrance.</a:t>
            </a:r>
          </a:p>
          <a:p>
            <a:pPr>
              <a:lnSpc>
                <a:spcPct val="150000"/>
              </a:lnSpc>
            </a:pPr>
            <a:r>
              <a:rPr lang="en-IN" sz="1600" dirty="0">
                <a:latin typeface="Arial" panose="020B0604020202020204" pitchFamily="34" charset="0"/>
                <a:cs typeface="Arial" panose="020B0604020202020204" pitchFamily="34" charset="0"/>
              </a:rPr>
              <a:t>Hand washing steps &amp; pictorials near hand wash stations.</a:t>
            </a:r>
          </a:p>
          <a:p>
            <a:pPr>
              <a:lnSpc>
                <a:spcPct val="150000"/>
              </a:lnSpc>
            </a:pPr>
            <a:r>
              <a:rPr lang="en-IN" sz="1600" dirty="0">
                <a:latin typeface="Arial" panose="020B0604020202020204" pitchFamily="34" charset="0"/>
                <a:cs typeface="Arial" panose="020B0604020202020204" pitchFamily="34" charset="0"/>
              </a:rPr>
              <a:t>Suitable hygienic means of hand drying (viz. Paper towels, Hand driers, etc.)</a:t>
            </a:r>
          </a:p>
          <a:p>
            <a:pPr>
              <a:lnSpc>
                <a:spcPct val="150000"/>
              </a:lnSpc>
            </a:pPr>
            <a:r>
              <a:rPr lang="en-IN" sz="1600" dirty="0">
                <a:latin typeface="Arial" panose="020B0604020202020204" pitchFamily="34" charset="0"/>
                <a:cs typeface="Arial" panose="020B0604020202020204" pitchFamily="34" charset="0"/>
              </a:rPr>
              <a:t>Non - Perfumed liquid soap</a:t>
            </a:r>
          </a:p>
          <a:p>
            <a:pPr>
              <a:lnSpc>
                <a:spcPct val="150000"/>
              </a:lnSpc>
            </a:pPr>
            <a:r>
              <a:rPr lang="en-IN" sz="1600" dirty="0">
                <a:latin typeface="Arial" panose="020B0604020202020204" pitchFamily="34" charset="0"/>
                <a:cs typeface="Arial" panose="020B0604020202020204" pitchFamily="34" charset="0"/>
              </a:rPr>
              <a:t>Elbow / Foot operated taps</a:t>
            </a:r>
          </a:p>
        </p:txBody>
      </p:sp>
      <p:sp>
        <p:nvSpPr>
          <p:cNvPr id="6" name="Slide Number Placeholder 1">
            <a:extLst>
              <a:ext uri="{FF2B5EF4-FFF2-40B4-BE49-F238E27FC236}">
                <a16:creationId xmlns:a16="http://schemas.microsoft.com/office/drawing/2014/main" id="{DD56C617-73B1-4B0D-AA95-637070EBA649}"/>
              </a:ext>
            </a:extLst>
          </p:cNvPr>
          <p:cNvSpPr>
            <a:spLocks noGrp="1"/>
          </p:cNvSpPr>
          <p:nvPr>
            <p:ph type="sldNum" sz="quarter" idx="12"/>
          </p:nvPr>
        </p:nvSpPr>
        <p:spPr>
          <a:xfrm>
            <a:off x="3141121" y="6474576"/>
            <a:ext cx="2133600" cy="365125"/>
          </a:xfrm>
        </p:spPr>
        <p:txBody>
          <a:bodyPr/>
          <a:lstStyle/>
          <a:p>
            <a:fld id="{9B441236-4707-B342-88D0-23B2CF2BA6BC}" type="slidenum">
              <a:rPr lang="en-US" smtClean="0"/>
              <a:pPr/>
              <a:t>47</a:t>
            </a:fld>
            <a:endParaRPr lang="en-US"/>
          </a:p>
        </p:txBody>
      </p:sp>
      <p:pic>
        <p:nvPicPr>
          <p:cNvPr id="7"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4721" y="2277878"/>
            <a:ext cx="3065867" cy="40784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189" y="1330890"/>
            <a:ext cx="8565621" cy="720080"/>
          </a:xfrm>
          <a:noFill/>
          <a:scene3d>
            <a:camera prst="orthographicFront"/>
            <a:lightRig rig="threePt" dir="t"/>
          </a:scene3d>
          <a:sp3d>
            <a:bevelT w="114300" prst="artDeco"/>
          </a:sp3d>
        </p:spPr>
        <p:txBody>
          <a:bodyPr>
            <a:noAutofit/>
          </a:bodyPr>
          <a:lstStyle/>
          <a:p>
            <a:pPr>
              <a:lnSpc>
                <a:spcPct val="120000"/>
              </a:lnSpc>
            </a:pPr>
            <a:br>
              <a:rPr lang="en-IN" sz="2100" b="1" dirty="0">
                <a:solidFill>
                  <a:srgbClr val="000000"/>
                </a:solidFill>
                <a:effectLst>
                  <a:outerShdw blurRad="38100" dist="38100" dir="2700000" algn="tl">
                    <a:srgbClr val="000000">
                      <a:alpha val="43137"/>
                    </a:srgbClr>
                  </a:outerShdw>
                </a:effectLst>
              </a:rPr>
            </a:br>
            <a:r>
              <a:rPr lang="en-IN" sz="2100" b="1" dirty="0">
                <a:solidFill>
                  <a:srgbClr val="000000"/>
                </a:solidFill>
                <a:effectLst>
                  <a:outerShdw blurRad="38100" dist="38100" dir="2700000" algn="tl">
                    <a:srgbClr val="000000">
                      <a:alpha val="43137"/>
                    </a:srgbClr>
                  </a:outerShdw>
                </a:effectLst>
              </a:rPr>
              <a:t>1.0 Location, Layout &amp; Facilities</a:t>
            </a:r>
            <a:br>
              <a:rPr lang="en-IN" sz="2100" b="1" dirty="0">
                <a:solidFill>
                  <a:srgbClr val="000000"/>
                </a:solidFill>
                <a:effectLst>
                  <a:outerShdw blurRad="38100" dist="38100" dir="2700000" algn="tl">
                    <a:srgbClr val="000000">
                      <a:alpha val="43137"/>
                    </a:srgbClr>
                  </a:outerShdw>
                </a:effectLst>
              </a:rPr>
            </a:br>
            <a:r>
              <a:rPr lang="en-US" sz="2100" b="1" dirty="0"/>
              <a:t>1.4  Facilities</a:t>
            </a:r>
            <a:br>
              <a:rPr lang="en-US" sz="2100" b="1" dirty="0"/>
            </a:br>
            <a:endParaRPr lang="en-IN" sz="2100" dirty="0"/>
          </a:p>
        </p:txBody>
      </p:sp>
      <p:sp>
        <p:nvSpPr>
          <p:cNvPr id="3" name="Content Placeholder 2"/>
          <p:cNvSpPr>
            <a:spLocks noGrp="1"/>
          </p:cNvSpPr>
          <p:nvPr>
            <p:ph idx="1"/>
          </p:nvPr>
        </p:nvSpPr>
        <p:spPr>
          <a:xfrm>
            <a:off x="289188" y="2309827"/>
            <a:ext cx="4282811" cy="3639453"/>
          </a:xfrm>
          <a:ln>
            <a:solidFill>
              <a:schemeClr val="accent3">
                <a:lumMod val="75000"/>
              </a:schemeClr>
            </a:solidFill>
          </a:ln>
        </p:spPr>
        <p:txBody>
          <a:bodyPr>
            <a:normAutofit/>
          </a:bodyPr>
          <a:lstStyle/>
          <a:p>
            <a:pPr>
              <a:lnSpc>
                <a:spcPct val="150000"/>
              </a:lnSpc>
              <a:spcBef>
                <a:spcPts val="0"/>
              </a:spcBef>
              <a:buNone/>
            </a:pPr>
            <a:r>
              <a:rPr lang="en-IN" sz="1800" b="1" u="sng" dirty="0">
                <a:latin typeface="Arial" panose="020B0604020202020204" pitchFamily="34" charset="0"/>
                <a:cs typeface="Arial" panose="020B0604020202020204" pitchFamily="34" charset="0"/>
              </a:rPr>
              <a:t>1.4.6  Hand Washing, Drying and Sanitizing facilities</a:t>
            </a:r>
            <a:endParaRPr lang="en-IN" sz="2000" b="1" u="sng" dirty="0">
              <a:latin typeface="Arial" panose="020B0604020202020204" pitchFamily="34" charset="0"/>
              <a:cs typeface="Arial" panose="020B0604020202020204" pitchFamily="34" charset="0"/>
            </a:endParaRPr>
          </a:p>
          <a:p>
            <a:pPr algn="just">
              <a:lnSpc>
                <a:spcPct val="150000"/>
              </a:lnSpc>
              <a:spcBef>
                <a:spcPts val="0"/>
              </a:spcBef>
            </a:pPr>
            <a:r>
              <a:rPr lang="en-IN" sz="1600" dirty="0">
                <a:latin typeface="Arial" panose="020B0604020202020204" pitchFamily="34" charset="0"/>
                <a:cs typeface="Arial" panose="020B0604020202020204" pitchFamily="34" charset="0"/>
              </a:rPr>
              <a:t>Provision of sufficient dispensers / receptacles in case paper towels are used</a:t>
            </a:r>
          </a:p>
          <a:p>
            <a:pPr algn="just">
              <a:lnSpc>
                <a:spcPct val="150000"/>
              </a:lnSpc>
              <a:spcBef>
                <a:spcPts val="0"/>
              </a:spcBef>
            </a:pPr>
            <a:r>
              <a:rPr lang="en-IN" sz="1600" dirty="0">
                <a:latin typeface="Arial" panose="020B0604020202020204" pitchFamily="34" charset="0"/>
                <a:cs typeface="Arial" panose="020B0604020202020204" pitchFamily="34" charset="0"/>
              </a:rPr>
              <a:t>Covered paper towel rolls from top </a:t>
            </a:r>
          </a:p>
          <a:p>
            <a:pPr algn="just">
              <a:lnSpc>
                <a:spcPct val="150000"/>
              </a:lnSpc>
              <a:spcBef>
                <a:spcPts val="0"/>
              </a:spcBef>
            </a:pPr>
            <a:r>
              <a:rPr lang="en-IN" sz="1600" dirty="0">
                <a:latin typeface="Arial" panose="020B0604020202020204" pitchFamily="34" charset="0"/>
                <a:cs typeface="Arial" panose="020B0604020202020204" pitchFamily="34" charset="0"/>
              </a:rPr>
              <a:t>Foot operated dustbins to throw used-paper towels.</a:t>
            </a:r>
          </a:p>
          <a:p>
            <a:pPr algn="just">
              <a:lnSpc>
                <a:spcPct val="150000"/>
              </a:lnSpc>
              <a:spcBef>
                <a:spcPts val="0"/>
              </a:spcBef>
            </a:pPr>
            <a:r>
              <a:rPr lang="en-IN" sz="1600" dirty="0">
                <a:latin typeface="Arial" panose="020B0604020202020204" pitchFamily="34" charset="0"/>
                <a:cs typeface="Arial" panose="020B0604020202020204" pitchFamily="34" charset="0"/>
              </a:rPr>
              <a:t>Self-drying hand sanitizer. (</a:t>
            </a:r>
            <a:r>
              <a:rPr lang="en-IN" sz="1600" dirty="0" err="1">
                <a:latin typeface="Arial" panose="020B0604020202020204" pitchFamily="34" charset="0"/>
                <a:cs typeface="Arial" panose="020B0604020202020204" pitchFamily="34" charset="0"/>
              </a:rPr>
              <a:t>Eg</a:t>
            </a:r>
            <a:r>
              <a:rPr lang="en-IN" sz="1600" dirty="0">
                <a:latin typeface="Arial" panose="020B0604020202020204" pitchFamily="34" charset="0"/>
                <a:cs typeface="Arial" panose="020B0604020202020204" pitchFamily="34" charset="0"/>
              </a:rPr>
              <a:t>: IPA 70%)</a:t>
            </a:r>
          </a:p>
        </p:txBody>
      </p:sp>
      <p:sp>
        <p:nvSpPr>
          <p:cNvPr id="6" name="Slide Number Placeholder 1">
            <a:extLst>
              <a:ext uri="{FF2B5EF4-FFF2-40B4-BE49-F238E27FC236}">
                <a16:creationId xmlns:a16="http://schemas.microsoft.com/office/drawing/2014/main" id="{FF32073F-C655-4867-A85D-EB979D7C49EA}"/>
              </a:ext>
            </a:extLst>
          </p:cNvPr>
          <p:cNvSpPr>
            <a:spLocks noGrp="1"/>
          </p:cNvSpPr>
          <p:nvPr>
            <p:ph type="sldNum" sz="quarter" idx="12"/>
          </p:nvPr>
        </p:nvSpPr>
        <p:spPr>
          <a:xfrm>
            <a:off x="3275856" y="6418764"/>
            <a:ext cx="2133600" cy="365125"/>
          </a:xfrm>
        </p:spPr>
        <p:txBody>
          <a:bodyPr/>
          <a:lstStyle/>
          <a:p>
            <a:fld id="{9B441236-4707-B342-88D0-23B2CF2BA6BC}" type="slidenum">
              <a:rPr lang="en-US" smtClean="0"/>
              <a:pPr/>
              <a:t>48</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0354" y="2564904"/>
            <a:ext cx="4104456" cy="273630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572" y="1340768"/>
            <a:ext cx="8066856" cy="720080"/>
          </a:xfrm>
          <a:noFill/>
          <a:scene3d>
            <a:camera prst="orthographicFront"/>
            <a:lightRig rig="threePt" dir="t"/>
          </a:scene3d>
          <a:sp3d>
            <a:bevelT w="114300" prst="artDeco"/>
          </a:sp3d>
        </p:spPr>
        <p:txBody>
          <a:bodyPr>
            <a:noAutofit/>
          </a:bodyPr>
          <a:lstStyle/>
          <a:p>
            <a:pPr>
              <a:lnSpc>
                <a:spcPct val="120000"/>
              </a:lnSpc>
              <a:defRPr/>
            </a:pPr>
            <a:br>
              <a:rPr lang="en-IN" sz="2100" b="1" dirty="0">
                <a:solidFill>
                  <a:srgbClr val="000000"/>
                </a:solidFill>
                <a:effectLst>
                  <a:outerShdw blurRad="38100" dist="38100" dir="2700000" algn="tl">
                    <a:srgbClr val="000000">
                      <a:alpha val="43137"/>
                    </a:srgbClr>
                  </a:outerShdw>
                </a:effectLst>
              </a:rPr>
            </a:br>
            <a:r>
              <a:rPr lang="en-IN" sz="2100" b="1" dirty="0">
                <a:solidFill>
                  <a:srgbClr val="000000"/>
                </a:solidFill>
                <a:effectLst>
                  <a:outerShdw blurRad="38100" dist="38100" dir="2700000" algn="tl">
                    <a:srgbClr val="000000">
                      <a:alpha val="43137"/>
                    </a:srgbClr>
                  </a:outerShdw>
                </a:effectLst>
              </a:rPr>
              <a:t>1.0 Location, Layout &amp; Facilities</a:t>
            </a:r>
            <a:br>
              <a:rPr lang="en-IN" sz="2100" b="1" dirty="0">
                <a:solidFill>
                  <a:srgbClr val="000000"/>
                </a:solidFill>
                <a:effectLst>
                  <a:outerShdw blurRad="38100" dist="38100" dir="2700000" algn="tl">
                    <a:srgbClr val="000000">
                      <a:alpha val="43137"/>
                    </a:srgbClr>
                  </a:outerShdw>
                </a:effectLst>
              </a:rPr>
            </a:br>
            <a:r>
              <a:rPr lang="en-US" sz="2100" b="1" dirty="0"/>
              <a:t>1.4  Facilities</a:t>
            </a:r>
            <a:br>
              <a:rPr lang="en-US" sz="2100" b="1" dirty="0"/>
            </a:br>
            <a:endParaRPr lang="en-IN" sz="2100" b="1" dirty="0">
              <a:effectLst>
                <a:outerShdw blurRad="38100" dist="38100" dir="2700000" algn="tl">
                  <a:srgbClr val="000000">
                    <a:alpha val="43137"/>
                  </a:srgbClr>
                </a:outerShdw>
              </a:effectLst>
            </a:endParaRPr>
          </a:p>
        </p:txBody>
      </p:sp>
      <p:pic>
        <p:nvPicPr>
          <p:cNvPr id="41987" name="Picture 6"/>
          <p:cNvPicPr>
            <a:picLocks noChangeAspect="1"/>
          </p:cNvPicPr>
          <p:nvPr/>
        </p:nvPicPr>
        <p:blipFill rotWithShape="1">
          <a:blip r:embed="rId2" cstate="print"/>
          <a:srcRect l="7009" t="8066" r="18224" b="3714"/>
          <a:stretch/>
        </p:blipFill>
        <p:spPr bwMode="auto">
          <a:xfrm>
            <a:off x="1691680" y="2710028"/>
            <a:ext cx="5760640" cy="3744416"/>
          </a:xfrm>
          <a:prstGeom prst="rect">
            <a:avLst/>
          </a:prstGeom>
          <a:ln w="28575">
            <a:solidFill>
              <a:schemeClr val="accent3">
                <a:lumMod val="75000"/>
              </a:schemeClr>
            </a:solidFill>
          </a:ln>
          <a:effectLst>
            <a:softEdge rad="112500"/>
          </a:effectLst>
        </p:spPr>
      </p:pic>
      <p:sp>
        <p:nvSpPr>
          <p:cNvPr id="4" name="Rectangle 4"/>
          <p:cNvSpPr>
            <a:spLocks noChangeArrowheads="1"/>
          </p:cNvSpPr>
          <p:nvPr/>
        </p:nvSpPr>
        <p:spPr bwMode="auto">
          <a:xfrm>
            <a:off x="395536" y="2185383"/>
            <a:ext cx="5976664" cy="400110"/>
          </a:xfrm>
          <a:prstGeom prst="rect">
            <a:avLst/>
          </a:prstGeom>
          <a:noFill/>
          <a:ln w="9525">
            <a:noFill/>
            <a:miter lim="800000"/>
            <a:headEnd/>
            <a:tailEnd/>
          </a:ln>
        </p:spPr>
        <p:txBody>
          <a:bodyPr wrap="square">
            <a:spAutoFit/>
          </a:bodyPr>
          <a:lstStyle/>
          <a:p>
            <a:pPr>
              <a:buNone/>
            </a:pPr>
            <a:r>
              <a:rPr lang="en-IN" sz="2000" b="1" dirty="0"/>
              <a:t>1.4.6   Hand Washing, Drying and Sanitizing facilities</a:t>
            </a:r>
          </a:p>
        </p:txBody>
      </p:sp>
      <p:sp>
        <p:nvSpPr>
          <p:cNvPr id="41989" name="Slide Number Placeholder 4"/>
          <p:cNvSpPr>
            <a:spLocks noGrp="1"/>
          </p:cNvSpPr>
          <p:nvPr>
            <p:ph type="sldNum" sz="quarter" idx="12"/>
          </p:nvPr>
        </p:nvSpPr>
        <p:spPr bwMode="auto">
          <a:noFill/>
          <a:ln>
            <a:miter lim="800000"/>
            <a:headEnd/>
            <a:tailEnd/>
          </a:ln>
        </p:spPr>
        <p:txBody>
          <a:bodyPr/>
          <a:lstStyle/>
          <a:p>
            <a:fld id="{4AC1B3DA-3F12-40E5-8950-90E42F4F5B5E}" type="slidenum">
              <a:rPr lang="en-US" altLang="en-US" smtClean="0"/>
              <a:pPr/>
              <a:t>49</a:t>
            </a:fld>
            <a:endParaRPr lang="en-US" altLang="en-US"/>
          </a:p>
        </p:txBody>
      </p:sp>
      <p:sp>
        <p:nvSpPr>
          <p:cNvPr id="3" name="Rectangle 2"/>
          <p:cNvSpPr/>
          <p:nvPr/>
        </p:nvSpPr>
        <p:spPr>
          <a:xfrm>
            <a:off x="1331640" y="2585493"/>
            <a:ext cx="6552728" cy="3868951"/>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3" y="692696"/>
            <a:ext cx="9144000" cy="620688"/>
          </a:xfrm>
        </p:spPr>
        <p:txBody>
          <a:bodyPr>
            <a:normAutofit fontScale="90000"/>
          </a:bodyPr>
          <a:lstStyle/>
          <a:p>
            <a:pPr fontAlgn="ctr">
              <a:defRPr/>
            </a:pPr>
            <a:r>
              <a:rPr lang="en-IN" sz="4000" b="1" dirty="0">
                <a:solidFill>
                  <a:srgbClr val="000000"/>
                </a:solidFill>
                <a:effectLst>
                  <a:outerShdw blurRad="38100" dist="38100" dir="2700000" algn="tl">
                    <a:srgbClr val="000000">
                      <a:alpha val="43137"/>
                    </a:srgbClr>
                  </a:outerShdw>
                </a:effectLst>
              </a:rPr>
              <a:t>Contents</a:t>
            </a:r>
            <a:endParaRPr lang="en-IN" sz="4000" dirty="0">
              <a:solidFill>
                <a:srgbClr val="00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410964971"/>
              </p:ext>
            </p:extLst>
          </p:nvPr>
        </p:nvGraphicFramePr>
        <p:xfrm>
          <a:off x="351729" y="1649581"/>
          <a:ext cx="8424935" cy="4322622"/>
        </p:xfrm>
        <a:graphic>
          <a:graphicData uri="http://schemas.openxmlformats.org/drawingml/2006/table">
            <a:tbl>
              <a:tblPr firstRow="1" bandRow="1">
                <a:tableStyleId>{F5AB1C69-6EDB-4FF4-983F-18BD219EF322}</a:tableStyleId>
              </a:tblPr>
              <a:tblGrid>
                <a:gridCol w="987288">
                  <a:extLst>
                    <a:ext uri="{9D8B030D-6E8A-4147-A177-3AD203B41FA5}">
                      <a16:colId xmlns:a16="http://schemas.microsoft.com/office/drawing/2014/main" val="20000"/>
                    </a:ext>
                  </a:extLst>
                </a:gridCol>
                <a:gridCol w="1835887">
                  <a:extLst>
                    <a:ext uri="{9D8B030D-6E8A-4147-A177-3AD203B41FA5}">
                      <a16:colId xmlns:a16="http://schemas.microsoft.com/office/drawing/2014/main" val="20001"/>
                    </a:ext>
                  </a:extLst>
                </a:gridCol>
                <a:gridCol w="1037056">
                  <a:extLst>
                    <a:ext uri="{9D8B030D-6E8A-4147-A177-3AD203B41FA5}">
                      <a16:colId xmlns:a16="http://schemas.microsoft.com/office/drawing/2014/main" val="20002"/>
                    </a:ext>
                  </a:extLst>
                </a:gridCol>
                <a:gridCol w="4564704">
                  <a:extLst>
                    <a:ext uri="{9D8B030D-6E8A-4147-A177-3AD203B41FA5}">
                      <a16:colId xmlns:a16="http://schemas.microsoft.com/office/drawing/2014/main" val="20003"/>
                    </a:ext>
                  </a:extLst>
                </a:gridCol>
              </a:tblGrid>
              <a:tr h="515108">
                <a:tc>
                  <a:txBody>
                    <a:bodyPr/>
                    <a:lstStyle/>
                    <a:p>
                      <a:pPr algn="ctr" fontAlgn="ctr"/>
                      <a:r>
                        <a:rPr lang="en-IN" sz="1800" b="1" i="0" u="none" strike="noStrike" dirty="0">
                          <a:solidFill>
                            <a:schemeClr val="bg1"/>
                          </a:solidFill>
                          <a:effectLst/>
                          <a:latin typeface="Calibri"/>
                        </a:rPr>
                        <a:t>S. No.</a:t>
                      </a:r>
                    </a:p>
                  </a:txBody>
                  <a:tcPr marL="9525" marR="9525" marT="9526" marB="0" anchor="ctr"/>
                </a:tc>
                <a:tc>
                  <a:txBody>
                    <a:bodyPr/>
                    <a:lstStyle/>
                    <a:p>
                      <a:pPr algn="ctr" fontAlgn="ctr"/>
                      <a:r>
                        <a:rPr lang="en-IN" sz="1800" b="1" i="0" u="none" strike="noStrike" dirty="0">
                          <a:solidFill>
                            <a:schemeClr val="bg1"/>
                          </a:solidFill>
                          <a:effectLst/>
                          <a:latin typeface="Calibri"/>
                        </a:rPr>
                        <a:t>Operational Flow</a:t>
                      </a:r>
                    </a:p>
                  </a:txBody>
                  <a:tcPr marL="9525" marR="9525" marT="9526" marB="0" anchor="ctr"/>
                </a:tc>
                <a:tc>
                  <a:txBody>
                    <a:bodyPr/>
                    <a:lstStyle/>
                    <a:p>
                      <a:pPr algn="ctr" fontAlgn="ctr"/>
                      <a:r>
                        <a:rPr lang="en-US" sz="1800" b="1" i="0" u="none" strike="noStrike" dirty="0">
                          <a:solidFill>
                            <a:schemeClr val="bg1"/>
                          </a:solidFill>
                          <a:effectLst/>
                          <a:latin typeface="Calibri"/>
                        </a:rPr>
                        <a:t>Sub Sec </a:t>
                      </a:r>
                      <a:r>
                        <a:rPr lang="en-US" sz="1800" b="1" i="0" u="none" strike="noStrike" dirty="0" err="1">
                          <a:solidFill>
                            <a:schemeClr val="bg1"/>
                          </a:solidFill>
                          <a:effectLst/>
                          <a:latin typeface="Calibri"/>
                        </a:rPr>
                        <a:t>Nos</a:t>
                      </a:r>
                      <a:endParaRPr lang="en-IN" sz="1800" b="1" i="0" u="none" strike="noStrike" dirty="0">
                        <a:solidFill>
                          <a:schemeClr val="bg1"/>
                        </a:solidFill>
                        <a:effectLst/>
                        <a:latin typeface="Calibri"/>
                      </a:endParaRPr>
                    </a:p>
                  </a:txBody>
                  <a:tcPr marL="9525" marR="9525" marT="9526" marB="0" anchor="ctr"/>
                </a:tc>
                <a:tc>
                  <a:txBody>
                    <a:bodyPr/>
                    <a:lstStyle/>
                    <a:p>
                      <a:pPr algn="ctr" fontAlgn="ctr"/>
                      <a:r>
                        <a:rPr lang="en-IN" sz="1800" b="1" i="0" u="none" strike="noStrike" dirty="0">
                          <a:solidFill>
                            <a:schemeClr val="bg1"/>
                          </a:solidFill>
                          <a:effectLst/>
                          <a:latin typeface="Calibri"/>
                        </a:rPr>
                        <a:t>Heading </a:t>
                      </a:r>
                    </a:p>
                  </a:txBody>
                  <a:tcPr marL="9525" marR="9525" marT="9526" marB="0" anchor="ctr"/>
                </a:tc>
                <a:extLst>
                  <a:ext uri="{0D108BD9-81ED-4DB2-BD59-A6C34878D82A}">
                    <a16:rowId xmlns:a16="http://schemas.microsoft.com/office/drawing/2014/main" val="10000"/>
                  </a:ext>
                </a:extLst>
              </a:tr>
              <a:tr h="281066">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t>3.0</a:t>
                      </a:r>
                      <a:endParaRPr lang="en-IN" sz="1600" b="1" dirty="0"/>
                    </a:p>
                    <a:p>
                      <a:pPr algn="ctr"/>
                      <a:endParaRPr lang="en-IN" sz="1600" b="1" dirty="0"/>
                    </a:p>
                  </a:txBody>
                  <a:tcPr anchor="ctr"/>
                </a:tc>
                <a:tc rowSpan="3">
                  <a:txBody>
                    <a:bodyPr/>
                    <a:lstStyle/>
                    <a:p>
                      <a:pPr algn="l" fontAlgn="b"/>
                      <a:r>
                        <a:rPr lang="en-US" sz="1600" b="1" i="0" u="none" strike="noStrike" dirty="0">
                          <a:solidFill>
                            <a:srgbClr val="000000"/>
                          </a:solidFill>
                          <a:effectLst/>
                          <a:latin typeface="Calibri"/>
                        </a:rPr>
                        <a:t>Pre – Production Processing of Health Supplement &amp; Nutraceuticals</a:t>
                      </a:r>
                      <a:endParaRPr lang="en-IN" sz="1600" b="1" i="0" u="none" strike="noStrike" dirty="0">
                        <a:solidFill>
                          <a:srgbClr val="000000"/>
                        </a:solidFill>
                        <a:effectLst/>
                        <a:latin typeface="Calibri"/>
                      </a:endParaRPr>
                    </a:p>
                  </a:txBody>
                  <a:tcPr marL="9525" marR="9525" marT="9525" marB="0" anchor="ctr"/>
                </a:tc>
                <a:tc>
                  <a:txBody>
                    <a:bodyPr/>
                    <a:lstStyle/>
                    <a:p>
                      <a:endParaRPr lang="en-IN" sz="2000" dirty="0"/>
                    </a:p>
                  </a:txBody>
                  <a:tcPr marL="9525" marR="9525" marT="9526" marB="0"/>
                </a:tc>
                <a:tc>
                  <a:txBody>
                    <a:bodyPr/>
                    <a:lstStyle/>
                    <a:p>
                      <a:pPr algn="l" fontAlgn="b"/>
                      <a:endParaRPr lang="en-IN" sz="2000" b="0" i="0" u="none" strike="noStrike" dirty="0">
                        <a:solidFill>
                          <a:schemeClr val="tx1"/>
                        </a:solidFill>
                        <a:effectLst/>
                        <a:latin typeface="Calibri"/>
                      </a:endParaRPr>
                    </a:p>
                  </a:txBody>
                  <a:tcPr marL="9525" marR="9525" marT="9525" marB="0" anchor="b"/>
                </a:tc>
                <a:extLst>
                  <a:ext uri="{0D108BD9-81ED-4DB2-BD59-A6C34878D82A}">
                    <a16:rowId xmlns:a16="http://schemas.microsoft.com/office/drawing/2014/main" val="10001"/>
                  </a:ext>
                </a:extLst>
              </a:tr>
              <a:tr h="744395">
                <a:tc vMerge="1">
                  <a:txBody>
                    <a:bodyPr/>
                    <a:lstStyle/>
                    <a:p>
                      <a:endParaRPr lang="en-IN"/>
                    </a:p>
                  </a:txBody>
                  <a:tcPr/>
                </a:tc>
                <a:tc vMerge="1">
                  <a:txBody>
                    <a:bodyPr/>
                    <a:lstStyle/>
                    <a:p>
                      <a:pPr algn="l" fontAlgn="b"/>
                      <a:endParaRPr lang="en-IN" sz="1200" b="0" i="0" u="none" strike="noStrike" dirty="0">
                        <a:solidFill>
                          <a:srgbClr val="000000"/>
                        </a:solidFill>
                        <a:effectLst/>
                        <a:latin typeface="Calibri"/>
                      </a:endParaRPr>
                    </a:p>
                  </a:txBody>
                  <a:tcPr marL="9525" marR="9525" marT="9525" marB="0" anchor="b"/>
                </a:tc>
                <a:tc>
                  <a:txBody>
                    <a:bodyPr/>
                    <a:lstStyle/>
                    <a:p>
                      <a:pPr algn="ctr"/>
                      <a:r>
                        <a:rPr lang="en-US" sz="1600" dirty="0"/>
                        <a:t>3.1</a:t>
                      </a:r>
                      <a:endParaRPr lang="en-IN" sz="1600" dirty="0"/>
                    </a:p>
                  </a:txBody>
                  <a:tcPr marL="9525" marR="9525" marT="9526" marB="0" anchor="ctr"/>
                </a:tc>
                <a:tc>
                  <a:txBody>
                    <a:bodyPr/>
                    <a:lstStyle/>
                    <a:p>
                      <a:pPr algn="l" fontAlgn="b"/>
                      <a:r>
                        <a:rPr lang="en-IN" sz="1600" b="0" i="0" u="none" strike="noStrike" dirty="0">
                          <a:solidFill>
                            <a:schemeClr val="tx1"/>
                          </a:solidFill>
                          <a:effectLst/>
                          <a:latin typeface="Calibri"/>
                        </a:rPr>
                        <a:t>General Requirements - Operations &amp; Control of </a:t>
                      </a:r>
                      <a:r>
                        <a:rPr lang="en-US" sz="1600" b="0" i="0" u="none" strike="noStrike" dirty="0">
                          <a:solidFill>
                            <a:schemeClr val="tx1"/>
                          </a:solidFill>
                          <a:effectLst/>
                          <a:latin typeface="+mn-lt"/>
                        </a:rPr>
                        <a:t>Health Supplements &amp; Nutraceutical</a:t>
                      </a:r>
                      <a:r>
                        <a:rPr lang="en-US" sz="1600" b="1" i="0" u="none" strike="noStrike" dirty="0">
                          <a:solidFill>
                            <a:schemeClr val="tx1"/>
                          </a:solidFill>
                          <a:effectLst/>
                          <a:latin typeface="+mn-lt"/>
                        </a:rPr>
                        <a:t> </a:t>
                      </a:r>
                      <a:r>
                        <a:rPr lang="en-IN" sz="1600" b="0" i="0" u="none" strike="noStrike" dirty="0">
                          <a:solidFill>
                            <a:schemeClr val="tx1"/>
                          </a:solidFill>
                          <a:effectLst/>
                          <a:latin typeface="Calibri"/>
                        </a:rPr>
                        <a:t>Processing / Preparation</a:t>
                      </a:r>
                    </a:p>
                  </a:txBody>
                  <a:tcPr marL="9525" marR="9525" marT="9525" marB="0" anchor="ctr"/>
                </a:tc>
                <a:extLst>
                  <a:ext uri="{0D108BD9-81ED-4DB2-BD59-A6C34878D82A}">
                    <a16:rowId xmlns:a16="http://schemas.microsoft.com/office/drawing/2014/main" val="10002"/>
                  </a:ext>
                </a:extLst>
              </a:tr>
              <a:tr h="290037">
                <a:tc vMerge="1">
                  <a:txBody>
                    <a:bodyPr/>
                    <a:lstStyle/>
                    <a:p>
                      <a:endParaRPr lang="en-IN"/>
                    </a:p>
                  </a:txBody>
                  <a:tcPr/>
                </a:tc>
                <a:tc vMerge="1">
                  <a:txBody>
                    <a:bodyPr/>
                    <a:lstStyle/>
                    <a:p>
                      <a:pPr algn="l" fontAlgn="b"/>
                      <a:endParaRPr lang="en-IN" sz="1200" b="0" i="0" u="none" strike="noStrike" dirty="0">
                        <a:solidFill>
                          <a:srgbClr val="000000"/>
                        </a:solidFill>
                        <a:effectLst/>
                        <a:latin typeface="Calibri"/>
                      </a:endParaRPr>
                    </a:p>
                  </a:txBody>
                  <a:tcPr marL="9525" marR="9525" marT="9525" marB="0" anchor="b"/>
                </a:tc>
                <a:tc>
                  <a:txBody>
                    <a:bodyPr/>
                    <a:lstStyle/>
                    <a:p>
                      <a:pPr algn="ctr" fontAlgn="b"/>
                      <a:r>
                        <a:rPr lang="en-US" sz="1600" b="0" i="0" u="none" strike="noStrike" dirty="0">
                          <a:solidFill>
                            <a:srgbClr val="000000"/>
                          </a:solidFill>
                          <a:effectLst/>
                          <a:latin typeface="Calibri"/>
                        </a:rPr>
                        <a:t>3.2</a:t>
                      </a:r>
                      <a:endParaRPr lang="en-IN" sz="1600" b="0" i="0" u="none" strike="noStrike" dirty="0">
                        <a:solidFill>
                          <a:srgbClr val="000000"/>
                        </a:solidFill>
                        <a:effectLst/>
                        <a:latin typeface="Calibri"/>
                      </a:endParaRPr>
                    </a:p>
                  </a:txBody>
                  <a:tcPr marL="9525" marR="9525" marT="9526"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Botanical Extract Preparation</a:t>
                      </a:r>
                      <a:endParaRPr lang="en-IN" sz="1600" b="0" i="0" u="none" strike="noStrike" dirty="0">
                        <a:solidFill>
                          <a:schemeClr val="tx1"/>
                        </a:solidFill>
                        <a:effectLst/>
                        <a:latin typeface="Calibri"/>
                      </a:endParaRPr>
                    </a:p>
                  </a:txBody>
                  <a:tcPr marL="9525" marR="9525" marT="9525" marB="0" anchor="ctr"/>
                </a:tc>
                <a:extLst>
                  <a:ext uri="{0D108BD9-81ED-4DB2-BD59-A6C34878D82A}">
                    <a16:rowId xmlns:a16="http://schemas.microsoft.com/office/drawing/2014/main" val="10003"/>
                  </a:ext>
                </a:extLst>
              </a:tr>
              <a:tr h="499103">
                <a:tc>
                  <a:txBody>
                    <a:bodyPr/>
                    <a:lstStyle/>
                    <a:p>
                      <a:pPr algn="ctr"/>
                      <a:r>
                        <a:rPr lang="en-US" sz="1600" b="1" dirty="0"/>
                        <a:t>4.0</a:t>
                      </a:r>
                      <a:endParaRPr lang="en-IN" sz="1600" b="1" dirty="0"/>
                    </a:p>
                  </a:txBody>
                  <a:tcPr anchor="ctr"/>
                </a:tc>
                <a:tc>
                  <a:txBody>
                    <a:bodyPr/>
                    <a:lstStyle/>
                    <a:p>
                      <a:pPr algn="l" fontAlgn="b"/>
                      <a:r>
                        <a:rPr lang="en-US" sz="1600" b="1" i="0" u="none" strike="noStrike" dirty="0">
                          <a:solidFill>
                            <a:srgbClr val="000000"/>
                          </a:solidFill>
                          <a:effectLst/>
                          <a:latin typeface="Calibri"/>
                        </a:rPr>
                        <a:t>Production</a:t>
                      </a:r>
                      <a:endParaRPr lang="en-IN" sz="1600" b="1"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a:solidFill>
                            <a:srgbClr val="000000"/>
                          </a:solidFill>
                          <a:effectLst/>
                          <a:latin typeface="Calibri"/>
                        </a:rPr>
                        <a:t>4.1</a:t>
                      </a:r>
                      <a:endParaRPr lang="en-IN" sz="1600" b="0" i="0" u="none" strike="noStrike" dirty="0">
                        <a:solidFill>
                          <a:srgbClr val="000000"/>
                        </a:solidFill>
                        <a:effectLst/>
                        <a:latin typeface="Calibri"/>
                      </a:endParaRPr>
                    </a:p>
                  </a:txBody>
                  <a:tcPr marL="9525" marR="9525" marT="9526" marB="0" anchor="ctr"/>
                </a:tc>
                <a:tc>
                  <a:txBody>
                    <a:bodyPr/>
                    <a:lstStyle/>
                    <a:p>
                      <a:pPr algn="l" fontAlgn="b"/>
                      <a:r>
                        <a:rPr lang="en-US" sz="1600" b="0" i="0" u="none" strike="noStrike" dirty="0">
                          <a:solidFill>
                            <a:srgbClr val="000000"/>
                          </a:solidFill>
                          <a:effectLst/>
                          <a:latin typeface="+mn-lt"/>
                        </a:rPr>
                        <a:t>Health Supplement / Nutraceuticals   - Manufacturing of Tablets &amp; Capsules</a:t>
                      </a:r>
                      <a:endParaRPr lang="en-IN" sz="16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4"/>
                  </a:ext>
                </a:extLst>
              </a:tr>
              <a:tr h="357179">
                <a:tc>
                  <a:txBody>
                    <a:bodyPr/>
                    <a:lstStyle/>
                    <a:p>
                      <a:pPr algn="ctr"/>
                      <a:endParaRPr lang="en-IN" sz="1600" b="1" dirty="0"/>
                    </a:p>
                  </a:txBody>
                  <a:tcPr anchor="ctr"/>
                </a:tc>
                <a:tc>
                  <a:txBody>
                    <a:bodyPr/>
                    <a:lstStyle/>
                    <a:p>
                      <a:pPr algn="l" fontAlgn="b"/>
                      <a:endParaRPr lang="en-IN" sz="1600" b="1"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a:solidFill>
                            <a:srgbClr val="000000"/>
                          </a:solidFill>
                          <a:effectLst/>
                          <a:latin typeface="Calibri"/>
                        </a:rPr>
                        <a:t>4.2</a:t>
                      </a:r>
                      <a:endParaRPr lang="en-IN" sz="1600" b="0" i="0" u="none" strike="noStrike" dirty="0">
                        <a:solidFill>
                          <a:srgbClr val="000000"/>
                        </a:solidFill>
                        <a:effectLst/>
                        <a:latin typeface="Calibri"/>
                      </a:endParaRPr>
                    </a:p>
                  </a:txBody>
                  <a:tcPr marL="9525" marR="9525" marT="9526"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Health Supplement / Nutraceuticals   - Liquids</a:t>
                      </a:r>
                      <a:endParaRPr lang="en-IN" sz="16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5"/>
                  </a:ext>
                </a:extLst>
              </a:tr>
              <a:tr h="311329">
                <a:tc>
                  <a:txBody>
                    <a:bodyPr/>
                    <a:lstStyle/>
                    <a:p>
                      <a:pPr algn="ctr"/>
                      <a:endParaRPr lang="en-IN" sz="1600" b="1" dirty="0"/>
                    </a:p>
                  </a:txBody>
                  <a:tcPr anchor="ctr"/>
                </a:tc>
                <a:tc>
                  <a:txBody>
                    <a:bodyPr/>
                    <a:lstStyle/>
                    <a:p>
                      <a:pPr algn="l" fontAlgn="b"/>
                      <a:endParaRPr lang="en-IN" sz="1600" b="1"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a:solidFill>
                            <a:srgbClr val="000000"/>
                          </a:solidFill>
                          <a:effectLst/>
                          <a:latin typeface="Calibri"/>
                        </a:rPr>
                        <a:t>4.3</a:t>
                      </a:r>
                      <a:endParaRPr lang="en-IN" sz="1600" b="0" i="0" u="none" strike="noStrike" dirty="0">
                        <a:solidFill>
                          <a:srgbClr val="000000"/>
                        </a:solidFill>
                        <a:effectLst/>
                        <a:latin typeface="Calibri"/>
                      </a:endParaRPr>
                    </a:p>
                  </a:txBody>
                  <a:tcPr marL="9525" marR="9525" marT="9525" marB="0" anchor="ctr"/>
                </a:tc>
                <a:tc>
                  <a:txBody>
                    <a:bodyPr/>
                    <a:lstStyle/>
                    <a:p>
                      <a:pPr algn="l"/>
                      <a:r>
                        <a:rPr lang="en-US" sz="1600" b="0" i="0" u="none" strike="noStrike" dirty="0">
                          <a:solidFill>
                            <a:srgbClr val="000000"/>
                          </a:solidFill>
                          <a:effectLst/>
                          <a:latin typeface="+mn-lt"/>
                        </a:rPr>
                        <a:t>Health Supplement / Nutraceuticals   - </a:t>
                      </a:r>
                      <a:r>
                        <a:rPr lang="en-US" sz="1600" b="0" i="0" u="none" strike="noStrike" dirty="0">
                          <a:solidFill>
                            <a:schemeClr val="tx1"/>
                          </a:solidFill>
                          <a:effectLst/>
                          <a:latin typeface="+mn-lt"/>
                        </a:rPr>
                        <a:t>Powders</a:t>
                      </a:r>
                      <a:endParaRPr lang="en-IN" sz="1600" dirty="0">
                        <a:solidFill>
                          <a:schemeClr val="tx1"/>
                        </a:solidFill>
                      </a:endParaRPr>
                    </a:p>
                  </a:txBody>
                  <a:tcPr marL="9525" marR="9525" marT="9525" marB="0" anchor="ctr"/>
                </a:tc>
                <a:extLst>
                  <a:ext uri="{0D108BD9-81ED-4DB2-BD59-A6C34878D82A}">
                    <a16:rowId xmlns:a16="http://schemas.microsoft.com/office/drawing/2014/main" val="10006"/>
                  </a:ext>
                </a:extLst>
              </a:tr>
              <a:tr h="297350">
                <a:tc>
                  <a:txBody>
                    <a:bodyPr/>
                    <a:lstStyle/>
                    <a:p>
                      <a:pPr algn="ctr"/>
                      <a:endParaRPr lang="en-IN" sz="1600" b="1" dirty="0"/>
                    </a:p>
                  </a:txBody>
                  <a:tcPr anchor="ctr"/>
                </a:tc>
                <a:tc>
                  <a:txBody>
                    <a:bodyPr/>
                    <a:lstStyle/>
                    <a:p>
                      <a:pPr algn="l" fontAlgn="b"/>
                      <a:endParaRPr lang="en-IN" sz="1600" b="1"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a:solidFill>
                            <a:srgbClr val="000000"/>
                          </a:solidFill>
                          <a:effectLst/>
                          <a:latin typeface="Calibri"/>
                        </a:rPr>
                        <a:t>4.4</a:t>
                      </a:r>
                      <a:endParaRPr lang="en-IN" sz="1600" b="0" i="0" u="none" strike="noStrike" dirty="0">
                        <a:solidFill>
                          <a:srgbClr val="000000"/>
                        </a:solidFill>
                        <a:effectLst/>
                        <a:latin typeface="Calibri"/>
                      </a:endParaRP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Allergen Management</a:t>
                      </a:r>
                      <a:endParaRPr lang="en-IN" sz="1600" dirty="0"/>
                    </a:p>
                  </a:txBody>
                  <a:tcPr marL="9525" marR="9525" marT="9525" marB="0" anchor="ctr"/>
                </a:tc>
                <a:extLst>
                  <a:ext uri="{0D108BD9-81ED-4DB2-BD59-A6C34878D82A}">
                    <a16:rowId xmlns:a16="http://schemas.microsoft.com/office/drawing/2014/main" val="10007"/>
                  </a:ext>
                </a:extLst>
              </a:tr>
              <a:tr h="499103">
                <a:tc>
                  <a:txBody>
                    <a:bodyPr/>
                    <a:lstStyle/>
                    <a:p>
                      <a:pPr algn="ctr"/>
                      <a:endParaRPr lang="en-IN" sz="1600" b="1" dirty="0"/>
                    </a:p>
                  </a:txBody>
                  <a:tcPr anchor="ctr"/>
                </a:tc>
                <a:tc>
                  <a:txBody>
                    <a:bodyPr/>
                    <a:lstStyle/>
                    <a:p>
                      <a:pPr algn="l" fontAlgn="b"/>
                      <a:endParaRPr lang="en-IN" sz="1600" b="1" i="0" u="none" strike="noStrike" dirty="0">
                        <a:solidFill>
                          <a:srgbClr val="000000"/>
                        </a:solidFill>
                        <a:effectLst/>
                        <a:latin typeface="Calibri"/>
                      </a:endParaRPr>
                    </a:p>
                  </a:txBody>
                  <a:tcPr marL="9525" marR="9525" marT="9525" marB="0" anchor="ctr"/>
                </a:tc>
                <a:tc>
                  <a:txBody>
                    <a:bodyPr/>
                    <a:lstStyle/>
                    <a:p>
                      <a:pPr algn="ctr"/>
                      <a:r>
                        <a:rPr lang="en-US" sz="1600" dirty="0"/>
                        <a:t>4.5</a:t>
                      </a:r>
                      <a:endParaRPr lang="en-IN" sz="1600" dirty="0"/>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Health Supplement / Nutraceuticals   - Packaging &amp; Warehousing</a:t>
                      </a:r>
                      <a:endParaRPr lang="en-IN" sz="16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8"/>
                  </a:ext>
                </a:extLst>
              </a:tr>
              <a:tr h="389753">
                <a:tc>
                  <a:txBody>
                    <a:bodyPr/>
                    <a:lstStyle/>
                    <a:p>
                      <a:pPr algn="ctr"/>
                      <a:endParaRPr lang="en-IN" sz="1600" b="1" dirty="0"/>
                    </a:p>
                  </a:txBody>
                  <a:tcPr anchor="ctr"/>
                </a:tc>
                <a:tc>
                  <a:txBody>
                    <a:bodyPr/>
                    <a:lstStyle/>
                    <a:p>
                      <a:pPr algn="l" fontAlgn="b"/>
                      <a:endParaRPr lang="en-IN" sz="1600" b="1"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a:solidFill>
                            <a:srgbClr val="000000"/>
                          </a:solidFill>
                          <a:effectLst/>
                          <a:latin typeface="Calibri"/>
                        </a:rPr>
                        <a:t>4.6</a:t>
                      </a:r>
                      <a:endParaRPr lang="en-IN" sz="1600" b="0" i="0" u="none" strike="noStrike" dirty="0">
                        <a:solidFill>
                          <a:srgbClr val="000000"/>
                        </a:solidFill>
                        <a:effectLst/>
                        <a:latin typeface="Calibri"/>
                      </a:endParaRP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Rework &amp; Control of Non – Conforming Products</a:t>
                      </a:r>
                      <a:endParaRPr lang="en-IN" sz="16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9"/>
                  </a:ext>
                </a:extLst>
              </a:tr>
            </a:tbl>
          </a:graphicData>
        </a:graphic>
      </p:graphicFrame>
      <p:sp>
        <p:nvSpPr>
          <p:cNvPr id="7241" name="Slide Number Placeholder 4"/>
          <p:cNvSpPr>
            <a:spLocks noGrp="1"/>
          </p:cNvSpPr>
          <p:nvPr>
            <p:ph type="sldNum" sz="quarter" idx="12"/>
          </p:nvPr>
        </p:nvSpPr>
        <p:spPr bwMode="auto">
          <a:noFill/>
          <a:ln>
            <a:miter lim="800000"/>
            <a:headEnd/>
            <a:tailEnd/>
          </a:ln>
        </p:spPr>
        <p:txBody>
          <a:bodyPr/>
          <a:lstStyle/>
          <a:p>
            <a:fld id="{B4F1B8EC-C007-4A69-8FC7-78C4BC325165}" type="slidenum">
              <a:rPr lang="en-US" altLang="en-US" smtClean="0"/>
              <a:pPr/>
              <a:t>5</a:t>
            </a:fld>
            <a:endParaRPr lang="en-US"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328926"/>
            <a:ext cx="8064896" cy="717570"/>
          </a:xfrm>
          <a:noFill/>
          <a:scene3d>
            <a:camera prst="orthographicFront"/>
            <a:lightRig rig="threePt" dir="t"/>
          </a:scene3d>
          <a:sp3d>
            <a:bevelT w="114300" prst="artDeco"/>
          </a:sp3d>
        </p:spPr>
        <p:txBody>
          <a:bodyPr>
            <a:noAutofit/>
          </a:bodyPr>
          <a:lstStyle/>
          <a:p>
            <a:pPr>
              <a:lnSpc>
                <a:spcPct val="120000"/>
              </a:lnSpc>
              <a:defRPr/>
            </a:pPr>
            <a:br>
              <a:rPr lang="en-IN" sz="2100" b="1" dirty="0">
                <a:solidFill>
                  <a:srgbClr val="000000"/>
                </a:solidFill>
                <a:effectLst>
                  <a:outerShdw blurRad="38100" dist="38100" dir="2700000" algn="tl">
                    <a:srgbClr val="000000">
                      <a:alpha val="43137"/>
                    </a:srgbClr>
                  </a:outerShdw>
                </a:effectLst>
              </a:rPr>
            </a:br>
            <a:r>
              <a:rPr lang="en-IN" sz="2100" b="1" dirty="0">
                <a:solidFill>
                  <a:srgbClr val="000000"/>
                </a:solidFill>
                <a:effectLst>
                  <a:outerShdw blurRad="38100" dist="38100" dir="2700000" algn="tl">
                    <a:srgbClr val="000000">
                      <a:alpha val="43137"/>
                    </a:srgbClr>
                  </a:outerShdw>
                </a:effectLst>
              </a:rPr>
              <a:t>1.0 Location, Layout &amp; Facilities</a:t>
            </a:r>
            <a:br>
              <a:rPr lang="en-IN" sz="2100" b="1" dirty="0">
                <a:solidFill>
                  <a:srgbClr val="000000"/>
                </a:solidFill>
                <a:effectLst>
                  <a:outerShdw blurRad="38100" dist="38100" dir="2700000" algn="tl">
                    <a:srgbClr val="000000">
                      <a:alpha val="43137"/>
                    </a:srgbClr>
                  </a:outerShdw>
                </a:effectLst>
              </a:rPr>
            </a:br>
            <a:r>
              <a:rPr lang="en-US" sz="2100" b="1" dirty="0"/>
              <a:t>1.4  Facilities</a:t>
            </a:r>
            <a:br>
              <a:rPr lang="en-US" sz="2100" b="1" dirty="0"/>
            </a:br>
            <a:endParaRPr lang="en-IN" sz="2100" b="1" dirty="0">
              <a:effectLst>
                <a:outerShdw blurRad="38100" dist="38100" dir="2700000" algn="tl">
                  <a:srgbClr val="000000">
                    <a:alpha val="43137"/>
                  </a:srgbClr>
                </a:outerShdw>
              </a:effectLst>
            </a:endParaRPr>
          </a:p>
        </p:txBody>
      </p:sp>
      <p:sp>
        <p:nvSpPr>
          <p:cNvPr id="43011" name="Rectangle 6"/>
          <p:cNvSpPr>
            <a:spLocks noChangeArrowheads="1"/>
          </p:cNvSpPr>
          <p:nvPr/>
        </p:nvSpPr>
        <p:spPr bwMode="auto">
          <a:xfrm>
            <a:off x="930288" y="2171529"/>
            <a:ext cx="7056784" cy="400110"/>
          </a:xfrm>
          <a:prstGeom prst="rect">
            <a:avLst/>
          </a:prstGeom>
          <a:noFill/>
          <a:ln w="9525">
            <a:noFill/>
            <a:miter lim="800000"/>
            <a:headEnd/>
            <a:tailEnd/>
          </a:ln>
        </p:spPr>
        <p:txBody>
          <a:bodyPr wrap="square">
            <a:spAutoFit/>
          </a:bodyPr>
          <a:lstStyle/>
          <a:p>
            <a:pPr>
              <a:buNone/>
            </a:pPr>
            <a:r>
              <a:rPr lang="en-IN" sz="2000" b="1" dirty="0"/>
              <a:t>1.4.6  Hand Washing, Drying and Sanitizing facilities</a:t>
            </a:r>
          </a:p>
        </p:txBody>
      </p:sp>
      <p:pic>
        <p:nvPicPr>
          <p:cNvPr id="43012" name="Picture 4" descr="Page-16-Image-33.png"/>
          <p:cNvPicPr>
            <a:picLocks noChangeAspect="1"/>
          </p:cNvPicPr>
          <p:nvPr/>
        </p:nvPicPr>
        <p:blipFill>
          <a:blip r:embed="rId2" cstate="print"/>
          <a:srcRect/>
          <a:stretch>
            <a:fillRect/>
          </a:stretch>
        </p:blipFill>
        <p:spPr bwMode="auto">
          <a:xfrm>
            <a:off x="1156928" y="2696672"/>
            <a:ext cx="6830144" cy="3649702"/>
          </a:xfrm>
          <a:prstGeom prst="rect">
            <a:avLst/>
          </a:prstGeom>
          <a:ln>
            <a:noFill/>
          </a:ln>
          <a:effectLst>
            <a:outerShdw blurRad="190500" algn="tl" rotWithShape="0">
              <a:srgbClr val="000000">
                <a:alpha val="70000"/>
              </a:srgbClr>
            </a:outerShdw>
          </a:effectLst>
        </p:spPr>
      </p:pic>
      <p:sp>
        <p:nvSpPr>
          <p:cNvPr id="43013" name="Slide Number Placeholder 4"/>
          <p:cNvSpPr>
            <a:spLocks noGrp="1"/>
          </p:cNvSpPr>
          <p:nvPr>
            <p:ph type="sldNum" sz="quarter" idx="12"/>
          </p:nvPr>
        </p:nvSpPr>
        <p:spPr bwMode="auto">
          <a:noFill/>
          <a:ln>
            <a:miter lim="800000"/>
            <a:headEnd/>
            <a:tailEnd/>
          </a:ln>
        </p:spPr>
        <p:txBody>
          <a:bodyPr/>
          <a:lstStyle/>
          <a:p>
            <a:fld id="{392643A0-F43F-41E1-A468-0480C2248BEA}" type="slidenum">
              <a:rPr lang="en-US" altLang="en-US" smtClean="0"/>
              <a:pPr/>
              <a:t>50</a:t>
            </a:fld>
            <a:endParaRPr lang="en-US"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908720"/>
            <a:ext cx="8363272" cy="765790"/>
          </a:xfrm>
          <a:noFill/>
          <a:scene3d>
            <a:camera prst="orthographicFront"/>
            <a:lightRig rig="threePt" dir="t"/>
          </a:scene3d>
          <a:sp3d>
            <a:bevelT w="114300" prst="artDeco"/>
          </a:sp3d>
        </p:spPr>
        <p:txBody>
          <a:bodyPr>
            <a:noAutofit/>
          </a:bodyPr>
          <a:lstStyle/>
          <a:p>
            <a:br>
              <a:rPr lang="en-IN" sz="2100" b="1" dirty="0">
                <a:solidFill>
                  <a:srgbClr val="000000"/>
                </a:solidFill>
                <a:effectLst>
                  <a:outerShdw blurRad="38100" dist="38100" dir="2700000" algn="tl">
                    <a:srgbClr val="000000">
                      <a:alpha val="43137"/>
                    </a:srgbClr>
                  </a:outerShdw>
                </a:effectLst>
              </a:rPr>
            </a:br>
            <a:r>
              <a:rPr lang="en-IN" sz="2100" b="1" dirty="0">
                <a:solidFill>
                  <a:srgbClr val="000000"/>
                </a:solidFill>
                <a:effectLst>
                  <a:outerShdw blurRad="38100" dist="38100" dir="2700000" algn="tl">
                    <a:srgbClr val="000000">
                      <a:alpha val="43137"/>
                    </a:srgbClr>
                  </a:outerShdw>
                </a:effectLst>
              </a:rPr>
              <a:t>1.0 Location, Layout &amp; Facilities</a:t>
            </a:r>
            <a:br>
              <a:rPr lang="en-IN" sz="2100" b="1" dirty="0">
                <a:solidFill>
                  <a:srgbClr val="000000"/>
                </a:solidFill>
                <a:effectLst>
                  <a:outerShdw blurRad="38100" dist="38100" dir="2700000" algn="tl">
                    <a:srgbClr val="000000">
                      <a:alpha val="43137"/>
                    </a:srgbClr>
                  </a:outerShdw>
                </a:effectLst>
              </a:rPr>
            </a:br>
            <a:r>
              <a:rPr lang="en-US" sz="2100" b="1" dirty="0"/>
              <a:t>1.4  Facilities</a:t>
            </a:r>
            <a:br>
              <a:rPr lang="en-US" sz="2100" b="1" dirty="0"/>
            </a:br>
            <a:endParaRPr lang="en-IN" sz="2100" dirty="0"/>
          </a:p>
        </p:txBody>
      </p:sp>
      <p:sp>
        <p:nvSpPr>
          <p:cNvPr id="3" name="Content Placeholder 2"/>
          <p:cNvSpPr>
            <a:spLocks noGrp="1"/>
          </p:cNvSpPr>
          <p:nvPr>
            <p:ph idx="1"/>
          </p:nvPr>
        </p:nvSpPr>
        <p:spPr>
          <a:xfrm>
            <a:off x="457200" y="1700808"/>
            <a:ext cx="8229600" cy="5040560"/>
          </a:xfrm>
          <a:noFill/>
          <a:ln>
            <a:noFill/>
          </a:ln>
        </p:spPr>
        <p:txBody>
          <a:bodyPr>
            <a:normAutofit/>
          </a:bodyPr>
          <a:lstStyle/>
          <a:p>
            <a:pPr>
              <a:buNone/>
            </a:pPr>
            <a:r>
              <a:rPr lang="en-IN" sz="1800" b="1" u="sng" dirty="0">
                <a:latin typeface="Arial" panose="020B0604020202020204" pitchFamily="34" charset="0"/>
                <a:cs typeface="Arial" panose="020B0604020202020204" pitchFamily="34" charset="0"/>
              </a:rPr>
              <a:t>1.4.7  Toilet Facilities</a:t>
            </a:r>
          </a:p>
          <a:p>
            <a:pPr>
              <a:buNone/>
            </a:pPr>
            <a:endParaRPr lang="en-IN" sz="2400" b="1" dirty="0">
              <a:latin typeface="Arial" panose="020B0604020202020204" pitchFamily="34" charset="0"/>
              <a:cs typeface="Arial" panose="020B0604020202020204" pitchFamily="34" charset="0"/>
            </a:endParaRPr>
          </a:p>
          <a:p>
            <a:pPr algn="just">
              <a:buNone/>
            </a:pPr>
            <a:endParaRPr lang="en-IN" sz="1900" dirty="0">
              <a:latin typeface="Arial" panose="020B0604020202020204" pitchFamily="34" charset="0"/>
              <a:cs typeface="Arial" panose="020B0604020202020204" pitchFamily="34" charset="0"/>
            </a:endParaRPr>
          </a:p>
          <a:p>
            <a:pPr algn="just">
              <a:buNone/>
            </a:pPr>
            <a:r>
              <a:rPr lang="en-IN" sz="1900" dirty="0">
                <a:latin typeface="Arial" panose="020B0604020202020204" pitchFamily="34" charset="0"/>
                <a:cs typeface="Arial" panose="020B0604020202020204" pitchFamily="34" charset="0"/>
              </a:rPr>
              <a:t> </a:t>
            </a:r>
          </a:p>
          <a:p>
            <a:pPr algn="just"/>
            <a:endParaRPr lang="en-IN" sz="1900" dirty="0">
              <a:latin typeface="Arial" panose="020B0604020202020204" pitchFamily="34" charset="0"/>
              <a:cs typeface="Arial" panose="020B0604020202020204" pitchFamily="34" charset="0"/>
            </a:endParaRPr>
          </a:p>
          <a:p>
            <a:pPr algn="just">
              <a:buNone/>
            </a:pPr>
            <a:endParaRPr lang="en-IN" sz="1900" dirty="0">
              <a:latin typeface="Arial" panose="020B0604020202020204" pitchFamily="34" charset="0"/>
              <a:cs typeface="Arial" panose="020B0604020202020204" pitchFamily="34" charset="0"/>
            </a:endParaRPr>
          </a:p>
          <a:p>
            <a:pPr algn="just">
              <a:buNone/>
            </a:pPr>
            <a:endParaRPr lang="en-IN" sz="1900" dirty="0">
              <a:latin typeface="Arial" panose="020B0604020202020204" pitchFamily="34" charset="0"/>
              <a:cs typeface="Arial" panose="020B0604020202020204" pitchFamily="34" charset="0"/>
            </a:endParaRPr>
          </a:p>
          <a:p>
            <a:pPr algn="just">
              <a:buNone/>
            </a:pPr>
            <a:endParaRPr lang="en-IN" sz="1900" dirty="0">
              <a:latin typeface="Arial" panose="020B0604020202020204" pitchFamily="34" charset="0"/>
              <a:cs typeface="Arial" panose="020B0604020202020204" pitchFamily="34" charset="0"/>
            </a:endParaRPr>
          </a:p>
          <a:p>
            <a:pPr>
              <a:buNone/>
            </a:pPr>
            <a:endParaRPr lang="en-IN" sz="2400" dirty="0">
              <a:latin typeface="Arial" panose="020B0604020202020204" pitchFamily="34" charset="0"/>
              <a:cs typeface="Arial" panose="020B0604020202020204" pitchFamily="34" charset="0"/>
            </a:endParaRPr>
          </a:p>
        </p:txBody>
      </p:sp>
      <p:graphicFrame>
        <p:nvGraphicFramePr>
          <p:cNvPr id="5" name="Diagram 4">
            <a:extLst>
              <a:ext uri="{FF2B5EF4-FFF2-40B4-BE49-F238E27FC236}">
                <a16:creationId xmlns:a16="http://schemas.microsoft.com/office/drawing/2014/main" id="{D976E1E1-4A9F-4A04-9E51-4463FEDD2D79}"/>
              </a:ext>
            </a:extLst>
          </p:cNvPr>
          <p:cNvGraphicFramePr/>
          <p:nvPr>
            <p:extLst>
              <p:ext uri="{D42A27DB-BD31-4B8C-83A1-F6EECF244321}">
                <p14:modId xmlns:p14="http://schemas.microsoft.com/office/powerpoint/2010/main" val="1557262643"/>
              </p:ext>
            </p:extLst>
          </p:nvPr>
        </p:nvGraphicFramePr>
        <p:xfrm>
          <a:off x="1691680" y="2060848"/>
          <a:ext cx="6840760"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1">
            <a:extLst>
              <a:ext uri="{FF2B5EF4-FFF2-40B4-BE49-F238E27FC236}">
                <a16:creationId xmlns:a16="http://schemas.microsoft.com/office/drawing/2014/main" id="{19344033-9F4E-48BC-9D33-16554AE751E7}"/>
              </a:ext>
            </a:extLst>
          </p:cNvPr>
          <p:cNvSpPr>
            <a:spLocks noGrp="1"/>
          </p:cNvSpPr>
          <p:nvPr>
            <p:ph type="sldNum" sz="quarter" idx="12"/>
          </p:nvPr>
        </p:nvSpPr>
        <p:spPr>
          <a:xfrm>
            <a:off x="3505200" y="6597352"/>
            <a:ext cx="2133600" cy="254428"/>
          </a:xfrm>
        </p:spPr>
        <p:txBody>
          <a:bodyPr/>
          <a:lstStyle/>
          <a:p>
            <a:fld id="{9B441236-4707-B342-88D0-23B2CF2BA6BC}" type="slidenum">
              <a:rPr lang="en-US" smtClean="0"/>
              <a:pPr/>
              <a:t>51</a:t>
            </a:fld>
            <a:endParaRPr lang="en-US" dirty="0"/>
          </a:p>
        </p:txBody>
      </p:sp>
      <p:pic>
        <p:nvPicPr>
          <p:cNvPr id="7" name="Picture 4" descr="Image result for toilet facilities in manufacturing plant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28" y="3501008"/>
            <a:ext cx="1800200" cy="1800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360" y="1014701"/>
            <a:ext cx="8435279" cy="792088"/>
          </a:xfrm>
          <a:noFill/>
          <a:scene3d>
            <a:camera prst="orthographicFront"/>
            <a:lightRig rig="threePt" dir="t"/>
          </a:scene3d>
          <a:sp3d>
            <a:bevelT w="114300" prst="artDeco"/>
          </a:sp3d>
        </p:spPr>
        <p:txBody>
          <a:bodyPr>
            <a:noAutofit/>
          </a:bodyPr>
          <a:lstStyle/>
          <a:p>
            <a:br>
              <a:rPr lang="en-IN" sz="2100" b="1" dirty="0">
                <a:solidFill>
                  <a:srgbClr val="000000"/>
                </a:solidFill>
                <a:effectLst>
                  <a:outerShdw blurRad="38100" dist="38100" dir="2700000" algn="tl">
                    <a:srgbClr val="000000">
                      <a:alpha val="43137"/>
                    </a:srgbClr>
                  </a:outerShdw>
                </a:effectLst>
              </a:rPr>
            </a:br>
            <a:r>
              <a:rPr lang="en-IN" sz="2100" b="1" dirty="0">
                <a:solidFill>
                  <a:srgbClr val="000000"/>
                </a:solidFill>
                <a:effectLst>
                  <a:outerShdw blurRad="38100" dist="38100" dir="2700000" algn="tl">
                    <a:srgbClr val="000000">
                      <a:alpha val="43137"/>
                    </a:srgbClr>
                  </a:outerShdw>
                </a:effectLst>
              </a:rPr>
              <a:t>1.0 Location, Layout &amp; Facilities</a:t>
            </a:r>
            <a:br>
              <a:rPr lang="en-IN" sz="2100" b="1" dirty="0">
                <a:solidFill>
                  <a:srgbClr val="000000"/>
                </a:solidFill>
                <a:effectLst>
                  <a:outerShdw blurRad="38100" dist="38100" dir="2700000" algn="tl">
                    <a:srgbClr val="000000">
                      <a:alpha val="43137"/>
                    </a:srgbClr>
                  </a:outerShdw>
                </a:effectLst>
              </a:rPr>
            </a:br>
            <a:r>
              <a:rPr lang="en-US" sz="2100" b="1" dirty="0"/>
              <a:t>1.4  Facilities</a:t>
            </a:r>
            <a:br>
              <a:rPr lang="en-US" sz="2100" b="1" dirty="0"/>
            </a:br>
            <a:endParaRPr lang="en-IN" sz="2100" dirty="0"/>
          </a:p>
        </p:txBody>
      </p:sp>
      <p:sp>
        <p:nvSpPr>
          <p:cNvPr id="3" name="Content Placeholder 2"/>
          <p:cNvSpPr>
            <a:spLocks noGrp="1"/>
          </p:cNvSpPr>
          <p:nvPr>
            <p:ph idx="1"/>
          </p:nvPr>
        </p:nvSpPr>
        <p:spPr>
          <a:xfrm>
            <a:off x="367185" y="1893850"/>
            <a:ext cx="8435280" cy="1895513"/>
          </a:xfrm>
          <a:ln w="19050">
            <a:solidFill>
              <a:schemeClr val="accent3">
                <a:lumMod val="75000"/>
              </a:schemeClr>
            </a:solidFill>
          </a:ln>
        </p:spPr>
        <p:txBody>
          <a:bodyPr>
            <a:normAutofit/>
          </a:bodyPr>
          <a:lstStyle/>
          <a:p>
            <a:pPr>
              <a:spcBef>
                <a:spcPts val="0"/>
              </a:spcBef>
              <a:spcAft>
                <a:spcPts val="600"/>
              </a:spcAft>
              <a:buNone/>
            </a:pPr>
            <a:r>
              <a:rPr lang="en-IN" sz="1600" b="1" u="sng" dirty="0">
                <a:latin typeface="Arial" panose="020B0604020202020204" pitchFamily="34" charset="0"/>
                <a:cs typeface="Arial" panose="020B0604020202020204" pitchFamily="34" charset="0"/>
              </a:rPr>
              <a:t>1.4.8  Changing Facilities</a:t>
            </a:r>
          </a:p>
          <a:p>
            <a:pPr lvl="1">
              <a:spcBef>
                <a:spcPts val="0"/>
              </a:spcBef>
              <a:spcAft>
                <a:spcPts val="600"/>
              </a:spcAft>
            </a:pPr>
            <a:r>
              <a:rPr lang="en-IN" sz="1600" dirty="0">
                <a:latin typeface="Arial" panose="020B0604020202020204" pitchFamily="34" charset="0"/>
                <a:cs typeface="Arial" panose="020B0604020202020204" pitchFamily="34" charset="0"/>
              </a:rPr>
              <a:t>Periodical cleaning of Factory Footwear; not to be used for external purposes.</a:t>
            </a:r>
            <a:endParaRPr lang="en-US" sz="1600" dirty="0">
              <a:latin typeface="Arial" panose="020B0604020202020204" pitchFamily="34" charset="0"/>
              <a:cs typeface="Arial" panose="020B0604020202020204" pitchFamily="34" charset="0"/>
            </a:endParaRPr>
          </a:p>
          <a:p>
            <a:pPr lvl="1">
              <a:spcBef>
                <a:spcPts val="0"/>
              </a:spcBef>
              <a:spcAft>
                <a:spcPts val="600"/>
              </a:spcAft>
            </a:pPr>
            <a:r>
              <a:rPr lang="en-IN" sz="1600" dirty="0">
                <a:latin typeface="Arial" panose="020B0604020202020204" pitchFamily="34" charset="0"/>
                <a:cs typeface="Arial" panose="020B0604020202020204" pitchFamily="34" charset="0"/>
              </a:rPr>
              <a:t>Separate areas to keep home personal clothes and company uniforms.</a:t>
            </a:r>
            <a:endParaRPr lang="en-US" sz="1600" dirty="0">
              <a:latin typeface="Arial" panose="020B0604020202020204" pitchFamily="34" charset="0"/>
              <a:cs typeface="Arial" panose="020B0604020202020204" pitchFamily="34" charset="0"/>
            </a:endParaRPr>
          </a:p>
          <a:p>
            <a:pPr lvl="1">
              <a:spcBef>
                <a:spcPts val="0"/>
              </a:spcBef>
              <a:spcAft>
                <a:spcPts val="600"/>
              </a:spcAft>
            </a:pPr>
            <a:r>
              <a:rPr lang="en-IN" sz="1600" dirty="0">
                <a:latin typeface="Arial" panose="020B0604020202020204" pitchFamily="34" charset="0"/>
                <a:cs typeface="Arial" panose="020B0604020202020204" pitchFamily="34" charset="0"/>
              </a:rPr>
              <a:t>Suitable &amp; sufficient to change clothes, keep personal belongings and Street footwear.</a:t>
            </a:r>
            <a:endParaRPr lang="en-US" sz="1600" dirty="0">
              <a:latin typeface="Arial" panose="020B0604020202020204" pitchFamily="34" charset="0"/>
              <a:cs typeface="Arial" panose="020B0604020202020204" pitchFamily="34" charset="0"/>
            </a:endParaRPr>
          </a:p>
          <a:p>
            <a:pPr lvl="1">
              <a:spcBef>
                <a:spcPts val="0"/>
              </a:spcBef>
              <a:spcAft>
                <a:spcPts val="600"/>
              </a:spcAft>
            </a:pPr>
            <a:r>
              <a:rPr lang="en-US" sz="1600" dirty="0">
                <a:latin typeface="Arial" panose="020B0604020202020204" pitchFamily="34" charset="0"/>
                <a:cs typeface="Arial" panose="020B0604020202020204" pitchFamily="34" charset="0"/>
              </a:rPr>
              <a:t>Lockers to keep personal belongings</a:t>
            </a:r>
          </a:p>
        </p:txBody>
      </p:sp>
      <p:pic>
        <p:nvPicPr>
          <p:cNvPr id="7" name="Picture 6">
            <a:extLst>
              <a:ext uri="{FF2B5EF4-FFF2-40B4-BE49-F238E27FC236}">
                <a16:creationId xmlns:a16="http://schemas.microsoft.com/office/drawing/2014/main" id="{C9839121-15BD-4979-A677-38F24A132BFF}"/>
              </a:ext>
            </a:extLst>
          </p:cNvPr>
          <p:cNvPicPr>
            <a:picLocks noChangeAspect="1"/>
          </p:cNvPicPr>
          <p:nvPr/>
        </p:nvPicPr>
        <p:blipFill rotWithShape="1">
          <a:blip r:embed="rId2" cstate="print"/>
          <a:srcRect l="15103" r="10552"/>
          <a:stretch/>
        </p:blipFill>
        <p:spPr>
          <a:xfrm>
            <a:off x="683568" y="4098637"/>
            <a:ext cx="1800200" cy="2103115"/>
          </a:xfrm>
          <a:prstGeom prst="rect">
            <a:avLst/>
          </a:prstGeom>
          <a:ln w="19050">
            <a:solidFill>
              <a:schemeClr val="accent3">
                <a:lumMod val="75000"/>
              </a:schemeClr>
            </a:solidFill>
          </a:ln>
        </p:spPr>
      </p:pic>
      <p:pic>
        <p:nvPicPr>
          <p:cNvPr id="9" name="Picture 8">
            <a:extLst>
              <a:ext uri="{FF2B5EF4-FFF2-40B4-BE49-F238E27FC236}">
                <a16:creationId xmlns:a16="http://schemas.microsoft.com/office/drawing/2014/main" id="{36DD299E-6EBF-4FF9-8342-6C107EB8CB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5816" y="4098638"/>
            <a:ext cx="2103116" cy="2103116"/>
          </a:xfrm>
          <a:prstGeom prst="rect">
            <a:avLst/>
          </a:prstGeom>
          <a:ln w="19050">
            <a:solidFill>
              <a:schemeClr val="accent3">
                <a:lumMod val="75000"/>
              </a:schemeClr>
            </a:solidFill>
          </a:ln>
        </p:spPr>
      </p:pic>
      <p:pic>
        <p:nvPicPr>
          <p:cNvPr id="11" name="Picture 10">
            <a:extLst>
              <a:ext uri="{FF2B5EF4-FFF2-40B4-BE49-F238E27FC236}">
                <a16:creationId xmlns:a16="http://schemas.microsoft.com/office/drawing/2014/main" id="{9D8ACF40-E5D1-44FB-A70E-1B954C6EF6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2021" y="4098638"/>
            <a:ext cx="3160419" cy="2103115"/>
          </a:xfrm>
          <a:prstGeom prst="rect">
            <a:avLst/>
          </a:prstGeom>
          <a:ln w="19050">
            <a:solidFill>
              <a:schemeClr val="accent3">
                <a:lumMod val="75000"/>
              </a:schemeClr>
            </a:solidFill>
          </a:ln>
        </p:spPr>
      </p:pic>
      <p:sp>
        <p:nvSpPr>
          <p:cNvPr id="8" name="Slide Number Placeholder 1">
            <a:extLst>
              <a:ext uri="{FF2B5EF4-FFF2-40B4-BE49-F238E27FC236}">
                <a16:creationId xmlns:a16="http://schemas.microsoft.com/office/drawing/2014/main" id="{7EE74461-8C58-4D9C-A1F8-7EEF656579A1}"/>
              </a:ext>
            </a:extLst>
          </p:cNvPr>
          <p:cNvSpPr>
            <a:spLocks noGrp="1"/>
          </p:cNvSpPr>
          <p:nvPr>
            <p:ph type="sldNum" sz="quarter" idx="12"/>
          </p:nvPr>
        </p:nvSpPr>
        <p:spPr>
          <a:xfrm>
            <a:off x="3505199" y="6453336"/>
            <a:ext cx="2133600" cy="365125"/>
          </a:xfrm>
        </p:spPr>
        <p:txBody>
          <a:bodyPr/>
          <a:lstStyle/>
          <a:p>
            <a:fld id="{9B441236-4707-B342-88D0-23B2CF2BA6BC}" type="slidenum">
              <a:rPr lang="en-US" smtClean="0"/>
              <a:pPr/>
              <a:t>52</a:t>
            </a:fld>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942" y="1412776"/>
            <a:ext cx="8229600" cy="711190"/>
          </a:xfrm>
          <a:noFill/>
          <a:scene3d>
            <a:camera prst="orthographicFront"/>
            <a:lightRig rig="threePt" dir="t"/>
          </a:scene3d>
          <a:sp3d>
            <a:bevelT w="114300" prst="artDeco"/>
          </a:sp3d>
        </p:spPr>
        <p:txBody>
          <a:bodyPr>
            <a:noAutofit/>
          </a:bodyPr>
          <a:lstStyle/>
          <a:p>
            <a:br>
              <a:rPr lang="en-IN" sz="2100" b="1" dirty="0">
                <a:solidFill>
                  <a:srgbClr val="000000"/>
                </a:solidFill>
                <a:effectLst>
                  <a:outerShdw blurRad="38100" dist="38100" dir="2700000" algn="tl">
                    <a:srgbClr val="000000">
                      <a:alpha val="43137"/>
                    </a:srgbClr>
                  </a:outerShdw>
                </a:effectLst>
              </a:rPr>
            </a:br>
            <a:r>
              <a:rPr lang="en-IN" sz="2100" b="1" dirty="0">
                <a:solidFill>
                  <a:srgbClr val="000000"/>
                </a:solidFill>
                <a:effectLst>
                  <a:outerShdw blurRad="38100" dist="38100" dir="2700000" algn="tl">
                    <a:srgbClr val="000000">
                      <a:alpha val="43137"/>
                    </a:srgbClr>
                  </a:outerShdw>
                </a:effectLst>
              </a:rPr>
              <a:t>1.0 Location, Layout &amp; Facilities</a:t>
            </a:r>
            <a:br>
              <a:rPr lang="en-IN" sz="2100" b="1" dirty="0">
                <a:solidFill>
                  <a:srgbClr val="000000"/>
                </a:solidFill>
                <a:effectLst>
                  <a:outerShdw blurRad="38100" dist="38100" dir="2700000" algn="tl">
                    <a:srgbClr val="000000">
                      <a:alpha val="43137"/>
                    </a:srgbClr>
                  </a:outerShdw>
                </a:effectLst>
              </a:rPr>
            </a:br>
            <a:r>
              <a:rPr lang="en-US" sz="2100" b="1" dirty="0"/>
              <a:t>1.4  Facilities</a:t>
            </a:r>
            <a:br>
              <a:rPr lang="en-US" sz="2100" b="1" dirty="0"/>
            </a:br>
            <a:endParaRPr lang="en-IN" sz="2100" dirty="0"/>
          </a:p>
        </p:txBody>
      </p:sp>
      <p:sp>
        <p:nvSpPr>
          <p:cNvPr id="3" name="Content Placeholder 2"/>
          <p:cNvSpPr>
            <a:spLocks noGrp="1"/>
          </p:cNvSpPr>
          <p:nvPr>
            <p:ph idx="1"/>
          </p:nvPr>
        </p:nvSpPr>
        <p:spPr>
          <a:xfrm>
            <a:off x="323528" y="2420888"/>
            <a:ext cx="5482952" cy="3384376"/>
          </a:xfrm>
          <a:ln w="19050">
            <a:solidFill>
              <a:schemeClr val="accent3">
                <a:lumMod val="75000"/>
              </a:schemeClr>
            </a:solidFill>
          </a:ln>
        </p:spPr>
        <p:txBody>
          <a:bodyPr>
            <a:normAutofit fontScale="92500" lnSpcReduction="10000"/>
          </a:bodyPr>
          <a:lstStyle/>
          <a:p>
            <a:pPr>
              <a:buNone/>
            </a:pPr>
            <a:r>
              <a:rPr lang="en-IN" sz="2000" b="1" u="sng" dirty="0">
                <a:latin typeface="Arial" panose="020B0604020202020204" pitchFamily="34" charset="0"/>
                <a:cs typeface="Arial" panose="020B0604020202020204" pitchFamily="34" charset="0"/>
              </a:rPr>
              <a:t>1.4.9  Rest and Refreshment rooms</a:t>
            </a:r>
          </a:p>
          <a:p>
            <a:pPr>
              <a:buNone/>
            </a:pPr>
            <a:endParaRPr lang="en-IN" sz="2000" b="1" u="sng" dirty="0">
              <a:latin typeface="Arial" panose="020B0604020202020204" pitchFamily="34" charset="0"/>
              <a:cs typeface="Arial" panose="020B0604020202020204" pitchFamily="34" charset="0"/>
            </a:endParaRPr>
          </a:p>
          <a:p>
            <a:r>
              <a:rPr lang="en-IN" sz="1800" dirty="0">
                <a:latin typeface="Arial" panose="020B0604020202020204" pitchFamily="34" charset="0"/>
                <a:cs typeface="Arial" panose="020B0604020202020204" pitchFamily="34" charset="0"/>
              </a:rPr>
              <a:t>Rest &amp; Refreshment Rooms, separate from other areas</a:t>
            </a:r>
          </a:p>
          <a:p>
            <a:r>
              <a:rPr lang="en-IN" sz="1800" dirty="0">
                <a:latin typeface="Arial" panose="020B0604020202020204" pitchFamily="34" charset="0"/>
                <a:cs typeface="Arial" panose="020B0604020202020204" pitchFamily="34" charset="0"/>
              </a:rPr>
              <a:t>Not leading directly to manufacturing &amp; storage areas	</a:t>
            </a:r>
          </a:p>
          <a:p>
            <a:r>
              <a:rPr lang="en-IN" sz="1800" dirty="0">
                <a:latin typeface="Arial" panose="020B0604020202020204" pitchFamily="34" charset="0"/>
                <a:cs typeface="Arial" panose="020B0604020202020204" pitchFamily="34" charset="0"/>
              </a:rPr>
              <a:t>Provision for Staff canteens to store prepared food</a:t>
            </a:r>
          </a:p>
          <a:p>
            <a:r>
              <a:rPr lang="en-IN" sz="1800" dirty="0">
                <a:latin typeface="Arial" panose="020B0604020202020204" pitchFamily="34" charset="0"/>
                <a:cs typeface="Arial" panose="020B0604020202020204" pitchFamily="34" charset="0"/>
              </a:rPr>
              <a:t>Employees’ shall consume their food in Refreshment Rooms  only</a:t>
            </a:r>
          </a:p>
          <a:p>
            <a:r>
              <a:rPr lang="en-IN" sz="1800" dirty="0">
                <a:latin typeface="Arial" panose="020B0604020202020204" pitchFamily="34" charset="0"/>
                <a:cs typeface="Arial" panose="020B0604020202020204" pitchFamily="34" charset="0"/>
              </a:rPr>
              <a:t>Display board (in English or local language) mentioning’ Dos’ and ‘Don’ts’ at prominent place inside the premises</a:t>
            </a:r>
            <a:endParaRPr lang="en-IN"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ABF5A59-88CE-43E9-B9DB-537C7C89B8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4168" y="2636912"/>
            <a:ext cx="2602632" cy="2390729"/>
          </a:xfrm>
          <a:prstGeom prst="rect">
            <a:avLst/>
          </a:prstGeom>
        </p:spPr>
      </p:pic>
      <p:sp>
        <p:nvSpPr>
          <p:cNvPr id="5" name="Slide Number Placeholder 1">
            <a:extLst>
              <a:ext uri="{FF2B5EF4-FFF2-40B4-BE49-F238E27FC236}">
                <a16:creationId xmlns:a16="http://schemas.microsoft.com/office/drawing/2014/main" id="{9424823D-D0AB-4E2E-86E6-F9348EFAB3C8}"/>
              </a:ext>
            </a:extLst>
          </p:cNvPr>
          <p:cNvSpPr>
            <a:spLocks noGrp="1"/>
          </p:cNvSpPr>
          <p:nvPr>
            <p:ph type="sldNum" sz="quarter" idx="12"/>
          </p:nvPr>
        </p:nvSpPr>
        <p:spPr>
          <a:xfrm>
            <a:off x="3698709" y="6492875"/>
            <a:ext cx="2133600" cy="365125"/>
          </a:xfrm>
        </p:spPr>
        <p:txBody>
          <a:bodyPr/>
          <a:lstStyle/>
          <a:p>
            <a:fld id="{9B441236-4707-B342-88D0-23B2CF2BA6BC}" type="slidenum">
              <a:rPr lang="en-US" smtClean="0"/>
              <a:pPr/>
              <a:t>53</a:t>
            </a:fld>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8" descr="mens-locker-room-graphic-sign-se-2970.gif"/>
          <p:cNvPicPr>
            <a:picLocks noChangeAspect="1"/>
          </p:cNvPicPr>
          <p:nvPr/>
        </p:nvPicPr>
        <p:blipFill>
          <a:blip r:embed="rId2" cstate="print"/>
          <a:srcRect/>
          <a:stretch>
            <a:fillRect/>
          </a:stretch>
        </p:blipFill>
        <p:spPr bwMode="auto">
          <a:xfrm>
            <a:off x="1263661" y="2046072"/>
            <a:ext cx="2237122" cy="1875690"/>
          </a:xfrm>
          <a:prstGeom prst="rect">
            <a:avLst/>
          </a:prstGeom>
          <a:ln>
            <a:noFill/>
          </a:ln>
          <a:effectLst>
            <a:outerShdw blurRad="190500" algn="tl" rotWithShape="0">
              <a:srgbClr val="000000">
                <a:alpha val="70000"/>
              </a:srgbClr>
            </a:outerShdw>
          </a:effectLst>
        </p:spPr>
      </p:pic>
      <p:pic>
        <p:nvPicPr>
          <p:cNvPr id="45059" name="Picture 2"/>
          <p:cNvPicPr>
            <a:picLocks noChangeAspect="1"/>
          </p:cNvPicPr>
          <p:nvPr/>
        </p:nvPicPr>
        <p:blipFill>
          <a:blip r:embed="rId3" cstate="print"/>
          <a:srcRect/>
          <a:stretch>
            <a:fillRect/>
          </a:stretch>
        </p:blipFill>
        <p:spPr bwMode="auto">
          <a:xfrm>
            <a:off x="5465101" y="2075379"/>
            <a:ext cx="2176198" cy="1817075"/>
          </a:xfrm>
          <a:prstGeom prst="rect">
            <a:avLst/>
          </a:prstGeom>
          <a:ln>
            <a:noFill/>
          </a:ln>
          <a:effectLst>
            <a:outerShdw blurRad="190500" algn="tl" rotWithShape="0">
              <a:srgbClr val="000000">
                <a:alpha val="70000"/>
              </a:srgbClr>
            </a:outerShdw>
          </a:effectLst>
        </p:spPr>
      </p:pic>
      <p:pic>
        <p:nvPicPr>
          <p:cNvPr id="45060" name="Picture 4" descr="download (4).png"/>
          <p:cNvPicPr>
            <a:picLocks noChangeAspect="1"/>
          </p:cNvPicPr>
          <p:nvPr/>
        </p:nvPicPr>
        <p:blipFill>
          <a:blip r:embed="rId4" cstate="print"/>
          <a:srcRect/>
          <a:stretch>
            <a:fillRect/>
          </a:stretch>
        </p:blipFill>
        <p:spPr bwMode="auto">
          <a:xfrm>
            <a:off x="1115616" y="4392396"/>
            <a:ext cx="2701174" cy="1655508"/>
          </a:xfrm>
          <a:prstGeom prst="rect">
            <a:avLst/>
          </a:prstGeom>
          <a:ln>
            <a:noFill/>
          </a:ln>
          <a:effectLst>
            <a:outerShdw blurRad="190500" algn="tl" rotWithShape="0">
              <a:srgbClr val="000000">
                <a:alpha val="70000"/>
              </a:srgbClr>
            </a:outerShdw>
          </a:effectLst>
        </p:spPr>
      </p:pic>
      <p:pic>
        <p:nvPicPr>
          <p:cNvPr id="45061" name="Picture 5" descr="1009_18_7_web.jpg"/>
          <p:cNvPicPr>
            <a:picLocks noChangeAspect="1"/>
          </p:cNvPicPr>
          <p:nvPr/>
        </p:nvPicPr>
        <p:blipFill>
          <a:blip r:embed="rId5" cstate="print"/>
          <a:srcRect/>
          <a:stretch>
            <a:fillRect/>
          </a:stretch>
        </p:blipFill>
        <p:spPr bwMode="auto">
          <a:xfrm>
            <a:off x="5275658" y="4418784"/>
            <a:ext cx="2555084" cy="1501860"/>
          </a:xfrm>
          <a:prstGeom prst="rect">
            <a:avLst/>
          </a:prstGeom>
          <a:ln>
            <a:noFill/>
          </a:ln>
          <a:effectLst>
            <a:outerShdw blurRad="190500" algn="tl" rotWithShape="0">
              <a:srgbClr val="000000">
                <a:alpha val="70000"/>
              </a:srgbClr>
            </a:outerShdw>
          </a:effectLst>
        </p:spPr>
      </p:pic>
      <p:sp>
        <p:nvSpPr>
          <p:cNvPr id="45062" name="Rectangle 5"/>
          <p:cNvSpPr>
            <a:spLocks noChangeArrowheads="1"/>
          </p:cNvSpPr>
          <p:nvPr/>
        </p:nvSpPr>
        <p:spPr bwMode="auto">
          <a:xfrm>
            <a:off x="457436" y="3891414"/>
            <a:ext cx="8229128" cy="400110"/>
          </a:xfrm>
          <a:prstGeom prst="rect">
            <a:avLst/>
          </a:prstGeom>
          <a:noFill/>
          <a:ln w="9525">
            <a:noFill/>
            <a:miter lim="800000"/>
            <a:headEnd/>
            <a:tailEnd/>
          </a:ln>
        </p:spPr>
        <p:txBody>
          <a:bodyPr wrap="square">
            <a:spAutoFit/>
          </a:bodyPr>
          <a:lstStyle/>
          <a:p>
            <a:pPr algn="ctr"/>
            <a:r>
              <a:rPr lang="en-IN" sz="2000" b="1" dirty="0"/>
              <a:t>Separate lockers for men and women for changing work clothes</a:t>
            </a:r>
          </a:p>
        </p:txBody>
      </p:sp>
      <p:sp>
        <p:nvSpPr>
          <p:cNvPr id="45063" name="Rectangle 6"/>
          <p:cNvSpPr>
            <a:spLocks noChangeArrowheads="1"/>
          </p:cNvSpPr>
          <p:nvPr/>
        </p:nvSpPr>
        <p:spPr bwMode="auto">
          <a:xfrm>
            <a:off x="512710" y="6047904"/>
            <a:ext cx="8229128" cy="400110"/>
          </a:xfrm>
          <a:prstGeom prst="rect">
            <a:avLst/>
          </a:prstGeom>
          <a:noFill/>
          <a:ln w="9525">
            <a:noFill/>
            <a:miter lim="800000"/>
            <a:headEnd/>
            <a:tailEnd/>
          </a:ln>
        </p:spPr>
        <p:txBody>
          <a:bodyPr wrap="square">
            <a:spAutoFit/>
          </a:bodyPr>
          <a:lstStyle/>
          <a:p>
            <a:pPr algn="ctr"/>
            <a:r>
              <a:rPr lang="en-IN" sz="2000" b="1" dirty="0"/>
              <a:t>Food shall be consumed in Refreshment Room and not in Rest Room</a:t>
            </a:r>
          </a:p>
        </p:txBody>
      </p:sp>
      <p:sp>
        <p:nvSpPr>
          <p:cNvPr id="45064" name="Slide Number Placeholder 7"/>
          <p:cNvSpPr>
            <a:spLocks noGrp="1"/>
          </p:cNvSpPr>
          <p:nvPr>
            <p:ph type="sldNum" sz="quarter" idx="12"/>
          </p:nvPr>
        </p:nvSpPr>
        <p:spPr bwMode="auto">
          <a:noFill/>
          <a:ln>
            <a:miter lim="800000"/>
            <a:headEnd/>
            <a:tailEnd/>
          </a:ln>
        </p:spPr>
        <p:txBody>
          <a:bodyPr/>
          <a:lstStyle/>
          <a:p>
            <a:fld id="{11DD8EA3-E3AD-43AB-BFD8-BAFBF9241B4F}" type="slidenum">
              <a:rPr lang="en-US" altLang="en-US" smtClean="0"/>
              <a:pPr/>
              <a:t>54</a:t>
            </a:fld>
            <a:endParaRPr lang="en-US" altLang="en-US"/>
          </a:p>
        </p:txBody>
      </p:sp>
      <p:sp>
        <p:nvSpPr>
          <p:cNvPr id="9" name="Rectangle 8"/>
          <p:cNvSpPr/>
          <p:nvPr/>
        </p:nvSpPr>
        <p:spPr>
          <a:xfrm>
            <a:off x="312068" y="1286279"/>
            <a:ext cx="8519864" cy="738664"/>
          </a:xfrm>
          <a:prstGeom prst="rect">
            <a:avLst/>
          </a:prstGeom>
          <a:noFill/>
          <a:scene3d>
            <a:camera prst="orthographicFront"/>
            <a:lightRig rig="threePt" dir="t"/>
          </a:scene3d>
          <a:sp3d>
            <a:bevelT w="114300" prst="artDeco"/>
          </a:sp3d>
        </p:spPr>
        <p:txBody>
          <a:bodyPr wrap="square">
            <a:spAutoFit/>
          </a:bodyPr>
          <a:lstStyle/>
          <a:p>
            <a:pPr algn="ctr"/>
            <a:r>
              <a:rPr lang="en-IN" sz="2100" b="1" dirty="0">
                <a:solidFill>
                  <a:srgbClr val="000000"/>
                </a:solidFill>
                <a:effectLst>
                  <a:outerShdw blurRad="38100" dist="38100" dir="2700000" algn="tl">
                    <a:srgbClr val="000000">
                      <a:alpha val="43137"/>
                    </a:srgbClr>
                  </a:outerShdw>
                </a:effectLst>
              </a:rPr>
              <a:t>1.0 Location, Layout &amp; Facilities</a:t>
            </a:r>
          </a:p>
          <a:p>
            <a:pPr algn="ctr"/>
            <a:r>
              <a:rPr lang="en-US" sz="2100" b="1" dirty="0"/>
              <a:t>1.4  Facilities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408" y="1412776"/>
            <a:ext cx="8229600" cy="792088"/>
          </a:xfrm>
          <a:noFill/>
          <a:scene3d>
            <a:camera prst="orthographicFront"/>
            <a:lightRig rig="threePt" dir="t"/>
          </a:scene3d>
          <a:sp3d>
            <a:bevelT w="114300" prst="artDeco"/>
          </a:sp3d>
        </p:spPr>
        <p:txBody>
          <a:bodyPr>
            <a:noAutofit/>
          </a:bodyPr>
          <a:lstStyle/>
          <a:p>
            <a:br>
              <a:rPr lang="en-IN" sz="2100" b="1" dirty="0">
                <a:solidFill>
                  <a:srgbClr val="000000"/>
                </a:solidFill>
                <a:effectLst>
                  <a:outerShdw blurRad="38100" dist="38100" dir="2700000" algn="tl">
                    <a:srgbClr val="000000">
                      <a:alpha val="43137"/>
                    </a:srgbClr>
                  </a:outerShdw>
                </a:effectLst>
              </a:rPr>
            </a:br>
            <a:r>
              <a:rPr lang="en-IN" sz="2100" b="1" dirty="0">
                <a:solidFill>
                  <a:srgbClr val="000000"/>
                </a:solidFill>
                <a:effectLst>
                  <a:outerShdw blurRad="38100" dist="38100" dir="2700000" algn="tl">
                    <a:srgbClr val="000000">
                      <a:alpha val="43137"/>
                    </a:srgbClr>
                  </a:outerShdw>
                </a:effectLst>
              </a:rPr>
              <a:t>1.0 Location, Layout &amp; Facilities</a:t>
            </a:r>
            <a:br>
              <a:rPr lang="en-IN" sz="2100" b="1" dirty="0">
                <a:solidFill>
                  <a:srgbClr val="000000"/>
                </a:solidFill>
                <a:effectLst>
                  <a:outerShdw blurRad="38100" dist="38100" dir="2700000" algn="tl">
                    <a:srgbClr val="000000">
                      <a:alpha val="43137"/>
                    </a:srgbClr>
                  </a:outerShdw>
                </a:effectLst>
              </a:rPr>
            </a:br>
            <a:r>
              <a:rPr lang="en-US" sz="2100" b="1" dirty="0"/>
              <a:t>1.5  Sector Specific Good Manufacturing Practices</a:t>
            </a:r>
            <a:br>
              <a:rPr lang="en-US" sz="2100" b="1" dirty="0"/>
            </a:br>
            <a:endParaRPr lang="en-IN" sz="2100" dirty="0"/>
          </a:p>
        </p:txBody>
      </p:sp>
      <p:sp>
        <p:nvSpPr>
          <p:cNvPr id="3" name="Content Placeholder 2"/>
          <p:cNvSpPr>
            <a:spLocks noGrp="1"/>
          </p:cNvSpPr>
          <p:nvPr>
            <p:ph idx="1"/>
          </p:nvPr>
        </p:nvSpPr>
        <p:spPr>
          <a:xfrm>
            <a:off x="551484" y="2636912"/>
            <a:ext cx="8041032" cy="2664296"/>
          </a:xfrm>
          <a:ln>
            <a:noFill/>
          </a:ln>
        </p:spPr>
        <p:txBody>
          <a:bodyPr>
            <a:normAutofit/>
          </a:bodyPr>
          <a:lstStyle/>
          <a:p>
            <a:pPr algn="just">
              <a:spcAft>
                <a:spcPts val="600"/>
              </a:spcAft>
            </a:pPr>
            <a:r>
              <a:rPr lang="en-IN" sz="1800" dirty="0">
                <a:latin typeface="Arial" panose="020B0604020202020204" pitchFamily="34" charset="0"/>
                <a:cs typeface="Arial" panose="020B0604020202020204" pitchFamily="34" charset="0"/>
              </a:rPr>
              <a:t>Movement of material and methods, from high to low risk area.</a:t>
            </a:r>
          </a:p>
          <a:p>
            <a:pPr algn="just">
              <a:spcAft>
                <a:spcPts val="600"/>
              </a:spcAft>
            </a:pPr>
            <a:r>
              <a:rPr lang="en-IN" sz="1800" b="1" dirty="0">
                <a:latin typeface="Arial" panose="020B0604020202020204" pitchFamily="34" charset="0"/>
                <a:cs typeface="Arial" panose="020B0604020202020204" pitchFamily="34" charset="0"/>
              </a:rPr>
              <a:t>High risk area</a:t>
            </a:r>
            <a:r>
              <a:rPr lang="en-IN" sz="1800" dirty="0">
                <a:latin typeface="Arial" panose="020B0604020202020204" pitchFamily="34" charset="0"/>
                <a:cs typeface="Arial" panose="020B0604020202020204" pitchFamily="34" charset="0"/>
              </a:rPr>
              <a:t>: Product/material exposed areas (e.g. processing, primary processing, filling, sampling, dispensing areas), having controlled temperature, humidity and differential pressure.</a:t>
            </a:r>
          </a:p>
          <a:p>
            <a:pPr algn="just">
              <a:spcAft>
                <a:spcPts val="600"/>
              </a:spcAft>
            </a:pPr>
            <a:r>
              <a:rPr lang="en-IN" sz="1800" dirty="0">
                <a:latin typeface="Arial" panose="020B0604020202020204" pitchFamily="34" charset="0"/>
                <a:cs typeface="Arial" panose="020B0604020202020204" pitchFamily="34" charset="0"/>
              </a:rPr>
              <a:t>Monitoring of High risk zone for microbial loads.  </a:t>
            </a:r>
          </a:p>
          <a:p>
            <a:pPr algn="just">
              <a:spcAft>
                <a:spcPts val="600"/>
              </a:spcAft>
            </a:pPr>
            <a:r>
              <a:rPr lang="en-IN" sz="1800" b="1" dirty="0">
                <a:latin typeface="Arial" panose="020B0604020202020204" pitchFamily="34" charset="0"/>
                <a:cs typeface="Arial" panose="020B0604020202020204" pitchFamily="34" charset="0"/>
              </a:rPr>
              <a:t>Low risk area</a:t>
            </a:r>
            <a:r>
              <a:rPr lang="en-IN" sz="1800" dirty="0">
                <a:latin typeface="Arial" panose="020B0604020202020204" pitchFamily="34" charset="0"/>
                <a:cs typeface="Arial" panose="020B0604020202020204" pitchFamily="34" charset="0"/>
              </a:rPr>
              <a:t>: The area where product/ material is not exposed like, Washing, Secondary Packing area, Warehouse.</a:t>
            </a:r>
          </a:p>
        </p:txBody>
      </p:sp>
      <p:sp>
        <p:nvSpPr>
          <p:cNvPr id="4" name="Rectangle: Rounded Corners 3">
            <a:extLst>
              <a:ext uri="{FF2B5EF4-FFF2-40B4-BE49-F238E27FC236}">
                <a16:creationId xmlns:a16="http://schemas.microsoft.com/office/drawing/2014/main" id="{C2BF13D2-4CD0-415C-A790-87DF32FF4F28}"/>
              </a:ext>
            </a:extLst>
          </p:cNvPr>
          <p:cNvSpPr/>
          <p:nvPr/>
        </p:nvSpPr>
        <p:spPr>
          <a:xfrm>
            <a:off x="457200" y="2492896"/>
            <a:ext cx="8229600" cy="2952328"/>
          </a:xfrm>
          <a:prstGeom prst="roundRect">
            <a:avLst>
              <a:gd name="adj" fmla="val 11657"/>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1">
            <a:extLst>
              <a:ext uri="{FF2B5EF4-FFF2-40B4-BE49-F238E27FC236}">
                <a16:creationId xmlns:a16="http://schemas.microsoft.com/office/drawing/2014/main" id="{B583C575-4459-44EF-8B2D-530EF2D8388B}"/>
              </a:ext>
            </a:extLst>
          </p:cNvPr>
          <p:cNvSpPr>
            <a:spLocks noGrp="1"/>
          </p:cNvSpPr>
          <p:nvPr>
            <p:ph type="sldNum" sz="quarter" idx="12"/>
          </p:nvPr>
        </p:nvSpPr>
        <p:spPr>
          <a:xfrm>
            <a:off x="3347864" y="6492875"/>
            <a:ext cx="2133600" cy="365125"/>
          </a:xfrm>
        </p:spPr>
        <p:txBody>
          <a:bodyPr/>
          <a:lstStyle/>
          <a:p>
            <a:fld id="{9B441236-4707-B342-88D0-23B2CF2BA6BC}" type="slidenum">
              <a:rPr lang="en-US" smtClean="0"/>
              <a:pPr/>
              <a:t>55</a:t>
            </a:fld>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259632" y="931020"/>
            <a:ext cx="6075874" cy="1793006"/>
          </a:xfrm>
        </p:spPr>
        <p:txBody>
          <a:bodyPr>
            <a:normAutofit fontScale="92500" lnSpcReduction="10000"/>
          </a:bodyPr>
          <a:lstStyle/>
          <a:p>
            <a:pPr algn="ctr">
              <a:buNone/>
            </a:pPr>
            <a:r>
              <a:rPr lang="en-US" sz="3600" b="1" dirty="0">
                <a:solidFill>
                  <a:srgbClr val="000000"/>
                </a:solidFill>
                <a:effectLst>
                  <a:outerShdw blurRad="38100" dist="38100" dir="2700000" algn="tl">
                    <a:srgbClr val="000000">
                      <a:alpha val="43137"/>
                    </a:srgbClr>
                  </a:outerShdw>
                </a:effectLst>
              </a:rPr>
              <a:t>Material Handling</a:t>
            </a:r>
            <a:endParaRPr lang="en-IN" sz="3600" b="1" dirty="0">
              <a:solidFill>
                <a:srgbClr val="000000"/>
              </a:solidFill>
              <a:effectLst>
                <a:outerShdw blurRad="38100" dist="38100" dir="2700000" algn="tl">
                  <a:srgbClr val="000000">
                    <a:alpha val="43137"/>
                  </a:srgbClr>
                </a:outerShdw>
              </a:effectLst>
            </a:endParaRPr>
          </a:p>
          <a:p>
            <a:pPr algn="ctr">
              <a:buNone/>
            </a:pPr>
            <a:r>
              <a:rPr lang="en-US" sz="3600" b="1" dirty="0">
                <a:solidFill>
                  <a:srgbClr val="000000"/>
                </a:solidFill>
                <a:effectLst>
                  <a:outerShdw blurRad="38100" dist="38100" dir="2700000" algn="tl">
                    <a:srgbClr val="000000">
                      <a:alpha val="43137"/>
                    </a:srgbClr>
                  </a:outerShdw>
                </a:effectLst>
              </a:rPr>
              <a:t>Advance  Level </a:t>
            </a:r>
          </a:p>
          <a:p>
            <a:pPr algn="ctr">
              <a:buNone/>
            </a:pPr>
            <a:r>
              <a:rPr lang="en-US" sz="3600" b="1" dirty="0">
                <a:solidFill>
                  <a:srgbClr val="000000"/>
                </a:solidFill>
                <a:effectLst>
                  <a:outerShdw blurRad="38100" dist="38100" dir="2700000" algn="tl">
                    <a:srgbClr val="000000">
                      <a:alpha val="43137"/>
                    </a:srgbClr>
                  </a:outerShdw>
                </a:effectLst>
              </a:rPr>
              <a:t>Module 2                  </a:t>
            </a:r>
            <a:endParaRPr lang="en-IN" sz="3600" dirty="0">
              <a:effectLst>
                <a:outerShdw blurRad="38100" dist="38100" dir="2700000" algn="tl">
                  <a:srgbClr val="000000">
                    <a:alpha val="43137"/>
                  </a:srgbClr>
                </a:outerShdw>
              </a:effectLst>
            </a:endParaRPr>
          </a:p>
        </p:txBody>
      </p:sp>
      <p:sp>
        <p:nvSpPr>
          <p:cNvPr id="5" name="Slide Number Placeholder 1">
            <a:extLst>
              <a:ext uri="{FF2B5EF4-FFF2-40B4-BE49-F238E27FC236}">
                <a16:creationId xmlns:a16="http://schemas.microsoft.com/office/drawing/2014/main" id="{73E0A129-2416-4BAF-B581-E476858E9305}"/>
              </a:ext>
            </a:extLst>
          </p:cNvPr>
          <p:cNvSpPr>
            <a:spLocks noGrp="1"/>
          </p:cNvSpPr>
          <p:nvPr>
            <p:ph type="sldNum" sz="quarter" idx="12"/>
          </p:nvPr>
        </p:nvSpPr>
        <p:spPr/>
        <p:txBody>
          <a:bodyPr/>
          <a:lstStyle/>
          <a:p>
            <a:fld id="{9B441236-4707-B342-88D0-23B2CF2BA6BC}" type="slidenum">
              <a:rPr lang="en-US" smtClean="0"/>
              <a:pPr/>
              <a:t>56</a:t>
            </a:fld>
            <a:endParaRPr lang="en-US"/>
          </a:p>
        </p:txBody>
      </p:sp>
      <p:pic>
        <p:nvPicPr>
          <p:cNvPr id="4" name="Picture 3" descr="Image result for Pictures of Processing of Health Supplements &amp; Nutraceuticals"/>
          <p:cNvPicPr/>
          <p:nvPr/>
        </p:nvPicPr>
        <p:blipFill>
          <a:blip r:embed="rId2" cstate="print"/>
          <a:srcRect/>
          <a:stretch>
            <a:fillRect/>
          </a:stretch>
        </p:blipFill>
        <p:spPr bwMode="auto">
          <a:xfrm>
            <a:off x="1691680" y="2996952"/>
            <a:ext cx="5760640" cy="3168352"/>
          </a:xfrm>
          <a:prstGeom prst="rect">
            <a:avLst/>
          </a:prstGeom>
          <a:noFill/>
          <a:ln w="28575">
            <a:solidFill>
              <a:schemeClr val="accent3">
                <a:lumMod val="75000"/>
              </a:schemeClr>
            </a:solid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5" name="Straight Connector 8"/>
          <p:cNvCxnSpPr>
            <a:cxnSpLocks noChangeShapeType="1"/>
          </p:cNvCxnSpPr>
          <p:nvPr/>
        </p:nvCxnSpPr>
        <p:spPr bwMode="auto">
          <a:xfrm>
            <a:off x="2263775" y="4495800"/>
            <a:ext cx="4645025" cy="1588"/>
          </a:xfrm>
          <a:prstGeom prst="line">
            <a:avLst/>
          </a:prstGeom>
          <a:ln>
            <a:headEnd/>
            <a:tailEnd/>
          </a:ln>
        </p:spPr>
        <p:style>
          <a:lnRef idx="2">
            <a:schemeClr val="accent3"/>
          </a:lnRef>
          <a:fillRef idx="0">
            <a:schemeClr val="accent3"/>
          </a:fillRef>
          <a:effectRef idx="1">
            <a:schemeClr val="accent3"/>
          </a:effectRef>
          <a:fontRef idx="minor">
            <a:schemeClr val="tx1"/>
          </a:fontRef>
        </p:style>
      </p:cxnSp>
      <p:sp>
        <p:nvSpPr>
          <p:cNvPr id="3" name="Rectangle 2"/>
          <p:cNvSpPr/>
          <p:nvPr/>
        </p:nvSpPr>
        <p:spPr>
          <a:xfrm>
            <a:off x="971600" y="1268760"/>
            <a:ext cx="7056784" cy="3939540"/>
          </a:xfrm>
          <a:prstGeom prst="rect">
            <a:avLst/>
          </a:prstGeom>
        </p:spPr>
        <p:txBody>
          <a:bodyPr wrap="square">
            <a:spAutoFit/>
          </a:bodyPr>
          <a:lstStyle/>
          <a:p>
            <a:pPr algn="ctr">
              <a:defRPr/>
            </a:pPr>
            <a:r>
              <a:rPr lang="en-US" sz="4000" b="1" dirty="0">
                <a:solidFill>
                  <a:schemeClr val="accent3">
                    <a:lumMod val="75000"/>
                  </a:schemeClr>
                </a:solidFill>
                <a:effectLst>
                  <a:outerShdw blurRad="38100" dist="38100" dir="2700000" algn="tl">
                    <a:srgbClr val="000000">
                      <a:alpha val="43137"/>
                    </a:srgbClr>
                  </a:outerShdw>
                </a:effectLst>
              </a:rPr>
              <a:t>Good Manufacturing Practices, Hygienic and Sanitary</a:t>
            </a:r>
            <a:br>
              <a:rPr lang="en-US" sz="4000" b="1" dirty="0">
                <a:solidFill>
                  <a:schemeClr val="accent3">
                    <a:lumMod val="75000"/>
                  </a:schemeClr>
                </a:solidFill>
                <a:effectLst>
                  <a:outerShdw blurRad="38100" dist="38100" dir="2700000" algn="tl">
                    <a:srgbClr val="000000">
                      <a:alpha val="43137"/>
                    </a:srgbClr>
                  </a:outerShdw>
                </a:effectLst>
              </a:rPr>
            </a:br>
            <a:r>
              <a:rPr lang="en-US" sz="4000" b="1" dirty="0">
                <a:solidFill>
                  <a:schemeClr val="accent3">
                    <a:lumMod val="75000"/>
                  </a:schemeClr>
                </a:solidFill>
                <a:effectLst>
                  <a:outerShdw blurRad="38100" dist="38100" dir="2700000" algn="tl">
                    <a:srgbClr val="000000">
                      <a:alpha val="43137"/>
                    </a:srgbClr>
                  </a:outerShdw>
                </a:effectLst>
              </a:rPr>
              <a:t>   Practices for </a:t>
            </a:r>
          </a:p>
          <a:p>
            <a:pPr algn="ctr">
              <a:spcAft>
                <a:spcPts val="1200"/>
              </a:spcAft>
              <a:defRPr/>
            </a:pPr>
            <a:r>
              <a:rPr lang="en-US" sz="4000" b="1" dirty="0">
                <a:solidFill>
                  <a:schemeClr val="accent3">
                    <a:lumMod val="75000"/>
                  </a:schemeClr>
                </a:solidFill>
                <a:effectLst>
                  <a:outerShdw blurRad="38100" dist="38100" dir="2700000" algn="tl">
                    <a:srgbClr val="000000">
                      <a:alpha val="43137"/>
                    </a:srgbClr>
                  </a:outerShdw>
                </a:effectLst>
              </a:rPr>
              <a:t>Health Supplements  &amp; Nutraceuticals </a:t>
            </a:r>
            <a:endParaRPr lang="en-US" sz="4000" b="1" dirty="0">
              <a:solidFill>
                <a:schemeClr val="accent3">
                  <a:lumMod val="75000"/>
                </a:schemeClr>
              </a:solidFill>
              <a:effectLst>
                <a:outerShdw blurRad="38100" dist="38100" dir="2700000" algn="tl">
                  <a:srgbClr val="000000">
                    <a:alpha val="43137"/>
                  </a:srgbClr>
                </a:outerShdw>
              </a:effectLst>
              <a:latin typeface="+mn-lt"/>
            </a:endParaRPr>
          </a:p>
          <a:p>
            <a:pPr algn="ctr">
              <a:defRPr/>
            </a:pPr>
            <a:r>
              <a:rPr lang="en-US" sz="4000" b="1" dirty="0">
                <a:latin typeface="Arial Black" panose="020B0A04020102020204" pitchFamily="34" charset="0"/>
              </a:rPr>
              <a:t>Module 2 </a:t>
            </a:r>
            <a:endParaRPr lang="en-IN" sz="4000" b="1" dirty="0">
              <a:ln/>
              <a:latin typeface="Arial Black" panose="020B0A04020102020204" pitchFamily="34" charset="0"/>
            </a:endParaRPr>
          </a:p>
        </p:txBody>
      </p:sp>
      <p:sp>
        <p:nvSpPr>
          <p:cNvPr id="3079" name="Slide Number Placeholder 6"/>
          <p:cNvSpPr>
            <a:spLocks noGrp="1"/>
          </p:cNvSpPr>
          <p:nvPr>
            <p:ph type="sldNum" sz="quarter" idx="12"/>
          </p:nvPr>
        </p:nvSpPr>
        <p:spPr bwMode="auto">
          <a:noFill/>
          <a:ln>
            <a:miter lim="800000"/>
            <a:headEnd/>
            <a:tailEnd/>
          </a:ln>
        </p:spPr>
        <p:txBody>
          <a:bodyPr/>
          <a:lstStyle/>
          <a:p>
            <a:fld id="{42173947-47B2-4EED-B8A2-C861451BDAB8}" type="slidenum">
              <a:rPr lang="en-US" altLang="en-US" smtClean="0"/>
              <a:pPr/>
              <a:t>57</a:t>
            </a:fld>
            <a:endParaRPr lang="en-US" alt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4495800"/>
            <a:ext cx="3071907" cy="1843144"/>
          </a:xfrm>
          <a:prstGeom prst="snip2SameRect">
            <a:avLst>
              <a:gd name="adj1" fmla="val 50000"/>
              <a:gd name="adj2" fmla="val 0"/>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4578"/>
            <a:ext cx="9144000" cy="762000"/>
          </a:xfrm>
        </p:spPr>
        <p:txBody>
          <a:bodyPr>
            <a:normAutofit/>
          </a:bodyPr>
          <a:lstStyle/>
          <a:p>
            <a:pPr fontAlgn="ctr">
              <a:defRPr/>
            </a:pPr>
            <a:r>
              <a:rPr lang="en-US" sz="3200" b="1" dirty="0">
                <a:solidFill>
                  <a:srgbClr val="000000"/>
                </a:solidFill>
              </a:rPr>
              <a:t>2.0 Material Handling</a:t>
            </a:r>
            <a:endParaRPr lang="en-IN" sz="3200" b="1" dirty="0">
              <a:solidFill>
                <a:srgbClr val="00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671568550"/>
              </p:ext>
            </p:extLst>
          </p:nvPr>
        </p:nvGraphicFramePr>
        <p:xfrm>
          <a:off x="539552" y="1648167"/>
          <a:ext cx="8136904" cy="4347513"/>
        </p:xfrm>
        <a:graphic>
          <a:graphicData uri="http://schemas.openxmlformats.org/drawingml/2006/table">
            <a:tbl>
              <a:tblPr firstRow="1" bandRow="1">
                <a:tableStyleId>{F5AB1C69-6EDB-4FF4-983F-18BD219EF322}</a:tableStyleId>
              </a:tblPr>
              <a:tblGrid>
                <a:gridCol w="625915">
                  <a:extLst>
                    <a:ext uri="{9D8B030D-6E8A-4147-A177-3AD203B41FA5}">
                      <a16:colId xmlns:a16="http://schemas.microsoft.com/office/drawing/2014/main" val="20000"/>
                    </a:ext>
                  </a:extLst>
                </a:gridCol>
                <a:gridCol w="2242445">
                  <a:extLst>
                    <a:ext uri="{9D8B030D-6E8A-4147-A177-3AD203B41FA5}">
                      <a16:colId xmlns:a16="http://schemas.microsoft.com/office/drawing/2014/main" val="20001"/>
                    </a:ext>
                  </a:extLst>
                </a:gridCol>
                <a:gridCol w="1195150">
                  <a:extLst>
                    <a:ext uri="{9D8B030D-6E8A-4147-A177-3AD203B41FA5}">
                      <a16:colId xmlns:a16="http://schemas.microsoft.com/office/drawing/2014/main" val="20002"/>
                    </a:ext>
                  </a:extLst>
                </a:gridCol>
                <a:gridCol w="4073394">
                  <a:extLst>
                    <a:ext uri="{9D8B030D-6E8A-4147-A177-3AD203B41FA5}">
                      <a16:colId xmlns:a16="http://schemas.microsoft.com/office/drawing/2014/main" val="20003"/>
                    </a:ext>
                  </a:extLst>
                </a:gridCol>
              </a:tblGrid>
              <a:tr h="700713">
                <a:tc>
                  <a:txBody>
                    <a:bodyPr/>
                    <a:lstStyle/>
                    <a:p>
                      <a:pPr algn="ctr" fontAlgn="ctr"/>
                      <a:r>
                        <a:rPr lang="en-IN" sz="2000" b="1" i="0" u="none" strike="noStrike" dirty="0">
                          <a:solidFill>
                            <a:schemeClr val="bg1"/>
                          </a:solidFill>
                          <a:effectLst/>
                          <a:latin typeface="Calibri"/>
                        </a:rPr>
                        <a:t>S. No.</a:t>
                      </a:r>
                    </a:p>
                  </a:txBody>
                  <a:tcPr marL="9525" marR="9525" marT="9526" marB="0" anchor="ctr"/>
                </a:tc>
                <a:tc>
                  <a:txBody>
                    <a:bodyPr/>
                    <a:lstStyle/>
                    <a:p>
                      <a:pPr algn="ctr" fontAlgn="ctr"/>
                      <a:r>
                        <a:rPr lang="en-IN" sz="2000" b="1" i="0" u="none" strike="noStrike" dirty="0">
                          <a:solidFill>
                            <a:schemeClr val="bg1"/>
                          </a:solidFill>
                          <a:effectLst/>
                          <a:latin typeface="Calibri"/>
                        </a:rPr>
                        <a:t>Operational Flow</a:t>
                      </a:r>
                    </a:p>
                  </a:txBody>
                  <a:tcPr marL="9525" marR="9525" marT="9526" marB="0" anchor="ctr"/>
                </a:tc>
                <a:tc>
                  <a:txBody>
                    <a:bodyPr/>
                    <a:lstStyle/>
                    <a:p>
                      <a:pPr algn="ctr" fontAlgn="ctr"/>
                      <a:r>
                        <a:rPr lang="en-US" sz="2000" b="1" i="0" u="none" strike="noStrike" dirty="0">
                          <a:solidFill>
                            <a:schemeClr val="bg1"/>
                          </a:solidFill>
                          <a:effectLst/>
                          <a:latin typeface="Calibri"/>
                        </a:rPr>
                        <a:t>Sub Sec No. </a:t>
                      </a:r>
                      <a:endParaRPr lang="en-IN" sz="2000" b="1" i="0" u="none" strike="noStrike" dirty="0">
                        <a:solidFill>
                          <a:schemeClr val="bg1"/>
                        </a:solidFill>
                        <a:effectLst/>
                        <a:latin typeface="Calibri"/>
                      </a:endParaRPr>
                    </a:p>
                  </a:txBody>
                  <a:tcPr marL="9525" marR="9525" marT="9526" marB="0" anchor="ctr"/>
                </a:tc>
                <a:tc>
                  <a:txBody>
                    <a:bodyPr/>
                    <a:lstStyle/>
                    <a:p>
                      <a:pPr algn="ctr" fontAlgn="ctr"/>
                      <a:r>
                        <a:rPr lang="en-IN" sz="2000" b="1" i="0" u="none" strike="noStrike" dirty="0">
                          <a:solidFill>
                            <a:schemeClr val="bg1"/>
                          </a:solidFill>
                          <a:effectLst/>
                          <a:latin typeface="Calibri"/>
                        </a:rPr>
                        <a:t>Heading </a:t>
                      </a:r>
                    </a:p>
                  </a:txBody>
                  <a:tcPr marL="9525" marR="9525" marT="9526" marB="0" anchor="ctr"/>
                </a:tc>
                <a:extLst>
                  <a:ext uri="{0D108BD9-81ED-4DB2-BD59-A6C34878D82A}">
                    <a16:rowId xmlns:a16="http://schemas.microsoft.com/office/drawing/2014/main" val="10000"/>
                  </a:ext>
                </a:extLst>
              </a:tr>
              <a:tr h="504056">
                <a:tc>
                  <a:txBody>
                    <a:bodyPr/>
                    <a:lstStyle/>
                    <a:p>
                      <a:pPr algn="ctr" fontAlgn="ctr"/>
                      <a:r>
                        <a:rPr lang="en-IN" sz="2000" b="1" i="0" u="none" strike="noStrike" dirty="0">
                          <a:solidFill>
                            <a:srgbClr val="000000"/>
                          </a:solidFill>
                          <a:effectLst/>
                          <a:latin typeface="Calibri"/>
                        </a:rPr>
                        <a:t>2.0</a:t>
                      </a:r>
                    </a:p>
                  </a:txBody>
                  <a:tcPr marL="9525" marR="9525" marT="9526" marB="0" anchor="ctr"/>
                </a:tc>
                <a:tc gridSpan="3">
                  <a:txBody>
                    <a:bodyPr/>
                    <a:lstStyle/>
                    <a:p>
                      <a:pPr algn="l" fontAlgn="ctr"/>
                      <a:r>
                        <a:rPr lang="en-IN" sz="2000" b="1" i="0" u="none" strike="noStrike" dirty="0">
                          <a:solidFill>
                            <a:srgbClr val="000000"/>
                          </a:solidFill>
                          <a:effectLst/>
                          <a:latin typeface="Calibri"/>
                        </a:rPr>
                        <a:t> Material Handling</a:t>
                      </a:r>
                    </a:p>
                  </a:txBody>
                  <a:tcPr marL="9525" marR="9525" marT="9526" marB="0" anchor="ct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1"/>
                  </a:ext>
                </a:extLst>
              </a:tr>
              <a:tr h="657652">
                <a:tc>
                  <a:txBody>
                    <a:bodyPr/>
                    <a:lstStyle/>
                    <a:p>
                      <a:pPr algn="ctr" fontAlgn="ctr"/>
                      <a:r>
                        <a:rPr lang="en-US" sz="2000" b="1" i="0" u="none" strike="noStrike" dirty="0">
                          <a:solidFill>
                            <a:srgbClr val="000000"/>
                          </a:solidFill>
                          <a:effectLst/>
                          <a:latin typeface="Calibri"/>
                        </a:rPr>
                        <a:t>2.1</a:t>
                      </a:r>
                      <a:endParaRPr lang="en-IN" sz="2000" b="1" i="0" u="none" strike="noStrike" dirty="0">
                        <a:solidFill>
                          <a:srgbClr val="000000"/>
                        </a:solidFill>
                        <a:effectLst/>
                        <a:latin typeface="Calibri"/>
                      </a:endParaRPr>
                    </a:p>
                  </a:txBody>
                  <a:tcPr marL="9525" marR="9525" marT="9526" marB="0" anchor="ctr"/>
                </a:tc>
                <a:tc>
                  <a:txBody>
                    <a:bodyPr/>
                    <a:lstStyle/>
                    <a:p>
                      <a:pPr algn="l" fontAlgn="ctr"/>
                      <a:r>
                        <a:rPr lang="en-IN" sz="2000" b="1" i="0" u="none" strike="noStrike" dirty="0">
                          <a:solidFill>
                            <a:srgbClr val="000000"/>
                          </a:solidFill>
                          <a:effectLst/>
                          <a:latin typeface="Calibri"/>
                        </a:rPr>
                        <a:t>Receiving </a:t>
                      </a:r>
                    </a:p>
                  </a:txBody>
                  <a:tcPr marL="9525" marR="9525" marT="9526" marB="0" anchor="ctr"/>
                </a:tc>
                <a:tc>
                  <a:txBody>
                    <a:bodyPr/>
                    <a:lstStyle/>
                    <a:p>
                      <a:pPr algn="ctr" fontAlgn="b"/>
                      <a:r>
                        <a:rPr lang="en-US" sz="2000" b="0" i="0" u="none" strike="noStrike" dirty="0">
                          <a:solidFill>
                            <a:srgbClr val="000000"/>
                          </a:solidFill>
                          <a:effectLst/>
                          <a:latin typeface="Calibri"/>
                        </a:rPr>
                        <a:t>2.1.1</a:t>
                      </a:r>
                      <a:endParaRPr lang="en-IN" sz="2000" b="0" i="0" u="none" strike="noStrike" dirty="0">
                        <a:solidFill>
                          <a:srgbClr val="000000"/>
                        </a:solidFill>
                        <a:effectLst/>
                        <a:latin typeface="Calibri"/>
                      </a:endParaRPr>
                    </a:p>
                  </a:txBody>
                  <a:tcPr marL="9525" marR="9525" marT="9526"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000000"/>
                          </a:solidFill>
                          <a:effectLst/>
                          <a:latin typeface="Calibri"/>
                        </a:rPr>
                        <a:t>Control Operations – Supplier Approval &amp; Procurement of Raw Material &amp; Packing Material</a:t>
                      </a:r>
                      <a:endParaRPr lang="en-IN" sz="2000" b="0" i="0" u="none" strike="noStrike" dirty="0">
                        <a:solidFill>
                          <a:srgbClr val="000000"/>
                        </a:solidFill>
                        <a:effectLst/>
                        <a:latin typeface="Calibri"/>
                      </a:endParaRPr>
                    </a:p>
                  </a:txBody>
                  <a:tcPr marL="9525" marR="9525" marT="9526" marB="0" anchor="ctr"/>
                </a:tc>
                <a:extLst>
                  <a:ext uri="{0D108BD9-81ED-4DB2-BD59-A6C34878D82A}">
                    <a16:rowId xmlns:a16="http://schemas.microsoft.com/office/drawing/2014/main" val="10002"/>
                  </a:ext>
                </a:extLst>
              </a:tr>
              <a:tr h="382444">
                <a:tc>
                  <a:txBody>
                    <a:bodyPr/>
                    <a:lstStyle/>
                    <a:p>
                      <a:pPr algn="ctr" fontAlgn="ctr"/>
                      <a:endParaRPr lang="en-IN" sz="2000" b="0" i="0" u="none" strike="noStrike" dirty="0">
                        <a:solidFill>
                          <a:srgbClr val="000000"/>
                        </a:solidFill>
                        <a:effectLst/>
                        <a:latin typeface="Calibri"/>
                      </a:endParaRPr>
                    </a:p>
                  </a:txBody>
                  <a:tcPr marL="9525" marR="9525" marT="9526" marB="0" anchor="ctr"/>
                </a:tc>
                <a:tc>
                  <a:txBody>
                    <a:bodyPr/>
                    <a:lstStyle/>
                    <a:p>
                      <a:pPr algn="l" fontAlgn="ctr"/>
                      <a:endParaRPr lang="en-IN" sz="2000" b="0" i="0" u="none" strike="noStrike" dirty="0">
                        <a:solidFill>
                          <a:srgbClr val="000000"/>
                        </a:solidFill>
                        <a:effectLst/>
                        <a:latin typeface="Calibri"/>
                      </a:endParaRPr>
                    </a:p>
                  </a:txBody>
                  <a:tcPr marL="9525" marR="9525" marT="9526" marB="0" anchor="ctr"/>
                </a:tc>
                <a:tc>
                  <a:txBody>
                    <a:bodyPr/>
                    <a:lstStyle/>
                    <a:p>
                      <a:pPr algn="ctr" fontAlgn="b"/>
                      <a:r>
                        <a:rPr lang="en-US" sz="2000" b="0" i="0" u="none" strike="noStrike" dirty="0">
                          <a:solidFill>
                            <a:srgbClr val="000000"/>
                          </a:solidFill>
                          <a:effectLst/>
                          <a:latin typeface="Calibri"/>
                        </a:rPr>
                        <a:t>2.1.2</a:t>
                      </a:r>
                      <a:endParaRPr lang="en-IN" sz="2000" b="0" i="0" u="none" strike="noStrike" dirty="0">
                        <a:solidFill>
                          <a:srgbClr val="000000"/>
                        </a:solidFill>
                        <a:effectLst/>
                        <a:latin typeface="Calibri"/>
                      </a:endParaRPr>
                    </a:p>
                  </a:txBody>
                  <a:tcPr marL="9525" marR="9525" marT="9526"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chemeClr val="tx1"/>
                          </a:solidFill>
                          <a:effectLst/>
                          <a:latin typeface="+mn-lt"/>
                        </a:rPr>
                        <a:t>Origin of Botanicals</a:t>
                      </a:r>
                      <a:endParaRPr lang="en-IN" sz="2000" b="0" i="0" u="none" strike="noStrike" dirty="0">
                        <a:solidFill>
                          <a:schemeClr val="tx1"/>
                        </a:solidFill>
                        <a:effectLst/>
                        <a:latin typeface="Calibri"/>
                      </a:endParaRPr>
                    </a:p>
                  </a:txBody>
                  <a:tcPr marL="9525" marR="9525" marT="9526" marB="0" anchor="ctr"/>
                </a:tc>
                <a:extLst>
                  <a:ext uri="{0D108BD9-81ED-4DB2-BD59-A6C34878D82A}">
                    <a16:rowId xmlns:a16="http://schemas.microsoft.com/office/drawing/2014/main" val="10003"/>
                  </a:ext>
                </a:extLst>
              </a:tr>
              <a:tr h="666742">
                <a:tc>
                  <a:txBody>
                    <a:bodyPr/>
                    <a:lstStyle/>
                    <a:p>
                      <a:pPr algn="ctr" fontAlgn="ctr"/>
                      <a:endParaRPr lang="en-IN" sz="2000" b="0" i="0" u="none" strike="noStrike" dirty="0">
                        <a:solidFill>
                          <a:srgbClr val="000000"/>
                        </a:solidFill>
                        <a:effectLst/>
                        <a:latin typeface="Calibri"/>
                      </a:endParaRPr>
                    </a:p>
                  </a:txBody>
                  <a:tcPr marL="9525" marR="9525" marT="9526" marB="0" anchor="ctr"/>
                </a:tc>
                <a:tc>
                  <a:txBody>
                    <a:bodyPr/>
                    <a:lstStyle/>
                    <a:p>
                      <a:pPr algn="l" fontAlgn="ctr"/>
                      <a:r>
                        <a:rPr lang="en-IN" sz="2000" b="0" i="0" u="none" strike="noStrike" dirty="0">
                          <a:solidFill>
                            <a:srgbClr val="000000"/>
                          </a:solidFill>
                          <a:effectLst/>
                          <a:latin typeface="Calibri"/>
                        </a:rPr>
                        <a:t> </a:t>
                      </a:r>
                    </a:p>
                  </a:txBody>
                  <a:tcPr marL="9525" marR="9525" marT="9526" marB="0" anchor="ctr"/>
                </a:tc>
                <a:tc>
                  <a:txBody>
                    <a:bodyPr/>
                    <a:lstStyle/>
                    <a:p>
                      <a:pPr algn="ctr" fontAlgn="b"/>
                      <a:r>
                        <a:rPr lang="en-US" sz="2000" b="0" i="0" u="none" strike="noStrike" dirty="0">
                          <a:solidFill>
                            <a:srgbClr val="000000"/>
                          </a:solidFill>
                          <a:effectLst/>
                          <a:latin typeface="Calibri"/>
                        </a:rPr>
                        <a:t>2.1.3</a:t>
                      </a:r>
                      <a:endParaRPr lang="en-IN" sz="2000" b="0" i="0" u="none" strike="noStrike" dirty="0">
                        <a:solidFill>
                          <a:srgbClr val="000000"/>
                        </a:solidFill>
                        <a:effectLst/>
                        <a:latin typeface="Calibri"/>
                      </a:endParaRPr>
                    </a:p>
                  </a:txBody>
                  <a:tcPr marL="9525" marR="9525" marT="9526"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chemeClr val="tx1"/>
                          </a:solidFill>
                          <a:effectLst/>
                          <a:latin typeface="+mn-lt"/>
                        </a:rPr>
                        <a:t>Botanical identification &amp; Characterization</a:t>
                      </a:r>
                      <a:endParaRPr lang="en-IN" sz="2000" b="0" i="0" u="none" strike="noStrike" dirty="0">
                        <a:solidFill>
                          <a:schemeClr val="tx1"/>
                        </a:solidFill>
                        <a:effectLst/>
                        <a:latin typeface="Calibri"/>
                      </a:endParaRPr>
                    </a:p>
                  </a:txBody>
                  <a:tcPr marL="9525" marR="9525" marT="9526" marB="0" anchor="ctr"/>
                </a:tc>
                <a:extLst>
                  <a:ext uri="{0D108BD9-81ED-4DB2-BD59-A6C34878D82A}">
                    <a16:rowId xmlns:a16="http://schemas.microsoft.com/office/drawing/2014/main" val="10004"/>
                  </a:ext>
                </a:extLst>
              </a:tr>
              <a:tr h="584816">
                <a:tc>
                  <a:txBody>
                    <a:bodyPr/>
                    <a:lstStyle/>
                    <a:p>
                      <a:pPr algn="ctr" fontAlgn="ctr"/>
                      <a:r>
                        <a:rPr lang="en-US" sz="2000" b="1" i="0" u="none" strike="noStrike" dirty="0">
                          <a:solidFill>
                            <a:srgbClr val="000000"/>
                          </a:solidFill>
                          <a:effectLst/>
                          <a:latin typeface="Calibri"/>
                        </a:rPr>
                        <a:t>2.2</a:t>
                      </a:r>
                      <a:endParaRPr lang="en-IN" sz="2000" b="1" i="0" u="none" strike="noStrike" dirty="0">
                        <a:solidFill>
                          <a:srgbClr val="000000"/>
                        </a:solidFill>
                        <a:effectLst/>
                        <a:latin typeface="Calibri"/>
                      </a:endParaRPr>
                    </a:p>
                  </a:txBody>
                  <a:tcPr marL="9525" marR="9525" marT="9526"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IN" sz="2000" b="1" i="0" u="none" strike="noStrike" dirty="0">
                          <a:solidFill>
                            <a:srgbClr val="000000"/>
                          </a:solidFill>
                          <a:effectLst/>
                          <a:latin typeface="+mn-lt"/>
                        </a:rPr>
                        <a:t>Storing</a:t>
                      </a:r>
                      <a:endParaRPr lang="en-IN" sz="2000" b="0" i="0" u="none" strike="noStrike" dirty="0">
                        <a:solidFill>
                          <a:srgbClr val="000000"/>
                        </a:solidFill>
                        <a:effectLst/>
                        <a:latin typeface="Calibri"/>
                      </a:endParaRPr>
                    </a:p>
                  </a:txBody>
                  <a:tcPr marL="9525" marR="9525" marT="9526" marB="0" anchor="ctr"/>
                </a:tc>
                <a:tc>
                  <a:txBody>
                    <a:bodyPr/>
                    <a:lstStyle/>
                    <a:p>
                      <a:pPr algn="ctr" fontAlgn="b"/>
                      <a:r>
                        <a:rPr lang="en-US" sz="2000" b="0" i="0" u="none" strike="noStrike" dirty="0">
                          <a:solidFill>
                            <a:srgbClr val="000000"/>
                          </a:solidFill>
                          <a:effectLst/>
                          <a:latin typeface="Calibri"/>
                        </a:rPr>
                        <a:t>2.2.1</a:t>
                      </a:r>
                      <a:endParaRPr lang="en-IN" sz="2000" b="0" i="0" u="none" strike="noStrike" dirty="0">
                        <a:solidFill>
                          <a:srgbClr val="000000"/>
                        </a:solidFill>
                        <a:effectLst/>
                        <a:latin typeface="Calibri"/>
                      </a:endParaRPr>
                    </a:p>
                  </a:txBody>
                  <a:tcPr marL="9525" marR="9525" marT="9526"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IN" sz="2000" b="0" i="0" u="none" strike="noStrike" dirty="0">
                          <a:solidFill>
                            <a:srgbClr val="000000"/>
                          </a:solidFill>
                          <a:effectLst/>
                          <a:latin typeface="Calibri"/>
                        </a:rPr>
                        <a:t>Storage &amp; </a:t>
                      </a:r>
                      <a:r>
                        <a:rPr lang="en-US" sz="2000" b="0" i="0" u="none" strike="noStrike" dirty="0">
                          <a:solidFill>
                            <a:srgbClr val="000000"/>
                          </a:solidFill>
                          <a:effectLst/>
                          <a:latin typeface="+mn-lt"/>
                        </a:rPr>
                        <a:t>Material Control</a:t>
                      </a:r>
                      <a:endParaRPr lang="en-IN" sz="2000" b="0" i="0" u="none" strike="noStrike" dirty="0">
                        <a:solidFill>
                          <a:srgbClr val="000000"/>
                        </a:solidFill>
                        <a:effectLst/>
                        <a:latin typeface="+mn-lt"/>
                      </a:endParaRPr>
                    </a:p>
                  </a:txBody>
                  <a:tcPr marL="9525" marR="9525" marT="9526" marB="0" anchor="ctr"/>
                </a:tc>
                <a:extLst>
                  <a:ext uri="{0D108BD9-81ED-4DB2-BD59-A6C34878D82A}">
                    <a16:rowId xmlns:a16="http://schemas.microsoft.com/office/drawing/2014/main" val="10005"/>
                  </a:ext>
                </a:extLst>
              </a:tr>
              <a:tr h="584816">
                <a:tc>
                  <a:txBody>
                    <a:bodyPr/>
                    <a:lstStyle/>
                    <a:p>
                      <a:pPr algn="ctr" fontAlgn="ctr"/>
                      <a:endParaRPr lang="en-IN" sz="2000" b="1" i="0" u="none" strike="noStrike" dirty="0">
                        <a:solidFill>
                          <a:srgbClr val="000000"/>
                        </a:solidFill>
                        <a:effectLst/>
                        <a:latin typeface="Calibri"/>
                      </a:endParaRPr>
                    </a:p>
                  </a:txBody>
                  <a:tcPr marL="9525" marR="9525" marT="9526" marB="0" anchor="ctr"/>
                </a:tc>
                <a:tc>
                  <a:txBody>
                    <a:bodyPr/>
                    <a:lstStyle/>
                    <a:p>
                      <a:pPr algn="l" fontAlgn="b"/>
                      <a:endParaRPr lang="en-IN" sz="2000" b="0" i="0" u="none" strike="noStrike" dirty="0">
                        <a:solidFill>
                          <a:srgbClr val="000000"/>
                        </a:solidFill>
                        <a:effectLst/>
                        <a:latin typeface="Calibri"/>
                      </a:endParaRPr>
                    </a:p>
                  </a:txBody>
                  <a:tcPr marL="9525" marR="9525" marT="9526" marB="0" anchor="ctr"/>
                </a:tc>
                <a:tc>
                  <a:txBody>
                    <a:bodyPr/>
                    <a:lstStyle/>
                    <a:p>
                      <a:pPr algn="ctr" fontAlgn="b"/>
                      <a:r>
                        <a:rPr lang="en-US" sz="2000" b="0" i="0" u="none" strike="noStrike" dirty="0">
                          <a:solidFill>
                            <a:srgbClr val="000000"/>
                          </a:solidFill>
                          <a:effectLst/>
                          <a:latin typeface="Calibri"/>
                        </a:rPr>
                        <a:t>2.2.2</a:t>
                      </a:r>
                      <a:endParaRPr lang="en-IN" sz="2000" b="0" i="0" u="none" strike="noStrike" dirty="0">
                        <a:solidFill>
                          <a:srgbClr val="000000"/>
                        </a:solidFill>
                        <a:effectLst/>
                        <a:latin typeface="Calibri"/>
                      </a:endParaRPr>
                    </a:p>
                  </a:txBody>
                  <a:tcPr marL="9525" marR="9525" marT="9526"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chemeClr val="tx1"/>
                          </a:solidFill>
                          <a:effectLst/>
                          <a:latin typeface="+mn-lt"/>
                        </a:rPr>
                        <a:t>GHP of Storage Area</a:t>
                      </a:r>
                      <a:endParaRPr lang="en-IN" sz="2000" b="0" i="0" u="none" strike="noStrike" dirty="0">
                        <a:solidFill>
                          <a:schemeClr val="tx1"/>
                        </a:solidFill>
                        <a:effectLst/>
                        <a:latin typeface="+mn-lt"/>
                      </a:endParaRPr>
                    </a:p>
                  </a:txBody>
                  <a:tcPr marL="9525" marR="9525" marT="9526" marB="0" anchor="ctr"/>
                </a:tc>
                <a:extLst>
                  <a:ext uri="{0D108BD9-81ED-4DB2-BD59-A6C34878D82A}">
                    <a16:rowId xmlns:a16="http://schemas.microsoft.com/office/drawing/2014/main" val="10006"/>
                  </a:ext>
                </a:extLst>
              </a:tr>
            </a:tbl>
          </a:graphicData>
        </a:graphic>
      </p:graphicFrame>
      <p:sp>
        <p:nvSpPr>
          <p:cNvPr id="7241" name="Slide Number Placeholder 4"/>
          <p:cNvSpPr>
            <a:spLocks noGrp="1"/>
          </p:cNvSpPr>
          <p:nvPr>
            <p:ph type="sldNum" sz="quarter" idx="12"/>
          </p:nvPr>
        </p:nvSpPr>
        <p:spPr bwMode="auto">
          <a:noFill/>
          <a:ln>
            <a:miter lim="800000"/>
            <a:headEnd/>
            <a:tailEnd/>
          </a:ln>
        </p:spPr>
        <p:txBody>
          <a:bodyPr/>
          <a:lstStyle/>
          <a:p>
            <a:fld id="{B4F1B8EC-C007-4A69-8FC7-78C4BC325165}" type="slidenum">
              <a:rPr lang="en-US" altLang="en-US" smtClean="0"/>
              <a:pPr/>
              <a:t>58</a:t>
            </a:fld>
            <a:endParaRPr lang="en-US"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090" y="1315217"/>
            <a:ext cx="8229600" cy="817639"/>
          </a:xfrm>
          <a:noFill/>
          <a:scene3d>
            <a:camera prst="orthographicFront"/>
            <a:lightRig rig="threePt" dir="t"/>
          </a:scene3d>
          <a:sp3d>
            <a:bevelT w="114300" prst="artDeco"/>
          </a:sp3d>
        </p:spPr>
        <p:txBody>
          <a:bodyPr>
            <a:noAutofit/>
          </a:bodyPr>
          <a:lstStyle/>
          <a:p>
            <a:r>
              <a:rPr lang="en-US" sz="2100" b="1" dirty="0">
                <a:solidFill>
                  <a:srgbClr val="000000"/>
                </a:solidFill>
              </a:rPr>
              <a:t>2.0 Material Handling</a:t>
            </a:r>
            <a:br>
              <a:rPr lang="en-US" sz="2100" b="1" dirty="0">
                <a:solidFill>
                  <a:srgbClr val="000000"/>
                </a:solidFill>
              </a:rPr>
            </a:br>
            <a:r>
              <a:rPr lang="en-US" sz="2100" b="1" dirty="0"/>
              <a:t> 2.1 Receiving </a:t>
            </a:r>
            <a:endParaRPr lang="en-IN" sz="2100" dirty="0"/>
          </a:p>
        </p:txBody>
      </p:sp>
      <p:sp>
        <p:nvSpPr>
          <p:cNvPr id="3" name="Content Placeholder 2"/>
          <p:cNvSpPr>
            <a:spLocks noGrp="1"/>
          </p:cNvSpPr>
          <p:nvPr>
            <p:ph idx="1"/>
          </p:nvPr>
        </p:nvSpPr>
        <p:spPr>
          <a:xfrm>
            <a:off x="455446" y="2132856"/>
            <a:ext cx="8229600" cy="4223494"/>
          </a:xfrm>
          <a:ln w="19050">
            <a:solidFill>
              <a:schemeClr val="accent3">
                <a:lumMod val="75000"/>
              </a:schemeClr>
            </a:solidFill>
          </a:ln>
        </p:spPr>
        <p:txBody>
          <a:bodyPr>
            <a:noAutofit/>
          </a:bodyPr>
          <a:lstStyle/>
          <a:p>
            <a:pPr>
              <a:buNone/>
            </a:pPr>
            <a:r>
              <a:rPr lang="en-US" sz="1800" b="1" u="sng" dirty="0">
                <a:latin typeface="Arial" panose="020B0604020202020204" pitchFamily="34" charset="0"/>
                <a:cs typeface="Arial" panose="020B0604020202020204" pitchFamily="34" charset="0"/>
              </a:rPr>
              <a:t>2.1.1  </a:t>
            </a:r>
            <a:r>
              <a:rPr lang="en-US" sz="1800" b="1" u="sng" dirty="0">
                <a:solidFill>
                  <a:srgbClr val="000000"/>
                </a:solidFill>
                <a:latin typeface="Arial" panose="020B0604020202020204" pitchFamily="34" charset="0"/>
                <a:cs typeface="Arial" panose="020B0604020202020204" pitchFamily="34" charset="0"/>
              </a:rPr>
              <a:t>Control Operations –</a:t>
            </a:r>
            <a:r>
              <a:rPr lang="en-US" sz="1800" b="1" dirty="0">
                <a:solidFill>
                  <a:srgbClr val="000000"/>
                </a:solidFill>
                <a:latin typeface="Arial" panose="020B0604020202020204" pitchFamily="34" charset="0"/>
                <a:cs typeface="Arial" panose="020B0604020202020204" pitchFamily="34" charset="0"/>
              </a:rPr>
              <a:t> </a:t>
            </a:r>
          </a:p>
          <a:p>
            <a:pPr>
              <a:buNone/>
            </a:pPr>
            <a:endParaRPr lang="en-US" sz="1100" b="1" dirty="0">
              <a:solidFill>
                <a:srgbClr val="000000"/>
              </a:solidFill>
              <a:latin typeface="Arial" panose="020B0604020202020204" pitchFamily="34" charset="0"/>
              <a:cs typeface="Arial" panose="020B0604020202020204" pitchFamily="34" charset="0"/>
            </a:endParaRPr>
          </a:p>
          <a:p>
            <a:pPr>
              <a:buFont typeface="Wingdings" panose="05000000000000000000" pitchFamily="2" charset="2"/>
              <a:buChar char="Ø"/>
            </a:pPr>
            <a:r>
              <a:rPr lang="en-US" sz="1800" b="1" u="sng" dirty="0">
                <a:solidFill>
                  <a:srgbClr val="000000"/>
                </a:solidFill>
                <a:latin typeface="Arial" panose="020B0604020202020204" pitchFamily="34" charset="0"/>
                <a:cs typeface="Arial" panose="020B0604020202020204" pitchFamily="34" charset="0"/>
              </a:rPr>
              <a:t>Supplier Approval &amp; Procurement of Ingredients, Nutrients &amp; Packing material</a:t>
            </a:r>
          </a:p>
          <a:p>
            <a:pPr algn="just">
              <a:lnSpc>
                <a:spcPct val="150000"/>
              </a:lnSpc>
              <a:spcBef>
                <a:spcPts val="0"/>
              </a:spcBef>
            </a:pPr>
            <a:r>
              <a:rPr lang="en-IN" sz="1600" dirty="0">
                <a:latin typeface="Arial" panose="020B0604020202020204" pitchFamily="34" charset="0"/>
                <a:cs typeface="Arial" panose="020B0604020202020204" pitchFamily="34" charset="0"/>
              </a:rPr>
              <a:t>Supplier Quality Development Programme - criteria for selection, approval, review and ongoing approval</a:t>
            </a:r>
          </a:p>
          <a:p>
            <a:pPr algn="just">
              <a:lnSpc>
                <a:spcPct val="150000"/>
              </a:lnSpc>
              <a:spcBef>
                <a:spcPts val="0"/>
              </a:spcBef>
            </a:pPr>
            <a:r>
              <a:rPr lang="en-IN" sz="1600" dirty="0">
                <a:latin typeface="Arial" panose="020B0604020202020204" pitchFamily="34" charset="0"/>
                <a:cs typeface="Arial" panose="020B0604020202020204" pitchFamily="34" charset="0"/>
              </a:rPr>
              <a:t>RM, Processing aids, ingredients procurement from internally approved suppliers.</a:t>
            </a:r>
          </a:p>
          <a:p>
            <a:pPr algn="just">
              <a:lnSpc>
                <a:spcPct val="150000"/>
              </a:lnSpc>
              <a:spcBef>
                <a:spcPts val="0"/>
              </a:spcBef>
            </a:pPr>
            <a:r>
              <a:rPr lang="en-IN" sz="1600" dirty="0">
                <a:latin typeface="Arial" panose="020B0604020202020204" pitchFamily="34" charset="0"/>
                <a:cs typeface="Arial" panose="020B0604020202020204" pitchFamily="34" charset="0"/>
              </a:rPr>
              <a:t>Procurement from FSSAI / FDA / </a:t>
            </a:r>
            <a:r>
              <a:rPr lang="en-IN" sz="1600" dirty="0" err="1">
                <a:latin typeface="Arial" panose="020B0604020202020204" pitchFamily="34" charset="0"/>
                <a:cs typeface="Arial" panose="020B0604020202020204" pitchFamily="34" charset="0"/>
              </a:rPr>
              <a:t>Ayush</a:t>
            </a:r>
            <a:r>
              <a:rPr lang="en-IN" sz="1600" dirty="0">
                <a:latin typeface="Arial" panose="020B0604020202020204" pitchFamily="34" charset="0"/>
                <a:cs typeface="Arial" panose="020B0604020202020204" pitchFamily="34" charset="0"/>
              </a:rPr>
              <a:t> licensed / registered supplier or licensed from other regulatory authorities. </a:t>
            </a:r>
          </a:p>
          <a:p>
            <a:pPr algn="just">
              <a:lnSpc>
                <a:spcPct val="150000"/>
              </a:lnSpc>
              <a:spcBef>
                <a:spcPts val="0"/>
              </a:spcBef>
            </a:pPr>
            <a:r>
              <a:rPr lang="en-IN" sz="1600" dirty="0">
                <a:latin typeface="Arial" panose="020B0604020202020204" pitchFamily="34" charset="0"/>
                <a:cs typeface="Arial" panose="020B0604020202020204" pitchFamily="34" charset="0"/>
              </a:rPr>
              <a:t>Evaluation of approved supplier w.r.t quality supplied &amp; other factors</a:t>
            </a:r>
          </a:p>
          <a:p>
            <a:pPr algn="just">
              <a:lnSpc>
                <a:spcPct val="150000"/>
              </a:lnSpc>
              <a:spcBef>
                <a:spcPts val="0"/>
              </a:spcBef>
            </a:pPr>
            <a:r>
              <a:rPr lang="en-US" sz="1600" dirty="0">
                <a:latin typeface="Arial" panose="020B0604020202020204" pitchFamily="34" charset="0"/>
                <a:cs typeface="Arial" panose="020B0604020202020204" pitchFamily="34" charset="0"/>
              </a:rPr>
              <a:t>Ingredients/Nutrients</a:t>
            </a:r>
            <a:r>
              <a:rPr lang="en-IN" sz="1600" dirty="0">
                <a:latin typeface="Arial" panose="020B0604020202020204" pitchFamily="34" charset="0"/>
                <a:cs typeface="Arial" panose="020B0604020202020204" pitchFamily="34" charset="0"/>
              </a:rPr>
              <a:t> receiving according to storage &amp; processing capacity of the processing plant.</a:t>
            </a:r>
          </a:p>
          <a:p>
            <a:endParaRPr lang="en-US" sz="1800" dirty="0">
              <a:latin typeface="Arial" panose="020B0604020202020204" pitchFamily="34" charset="0"/>
              <a:cs typeface="Arial" panose="020B0604020202020204" pitchFamily="34" charset="0"/>
            </a:endParaRPr>
          </a:p>
          <a:p>
            <a:pPr>
              <a:buNone/>
            </a:pPr>
            <a:endParaRPr lang="en-IN" sz="1800" dirty="0">
              <a:latin typeface="Arial" panose="020B0604020202020204" pitchFamily="34" charset="0"/>
              <a:cs typeface="Arial" panose="020B0604020202020204" pitchFamily="34" charset="0"/>
            </a:endParaRPr>
          </a:p>
          <a:p>
            <a:pPr>
              <a:buNone/>
            </a:pPr>
            <a:endParaRPr lang="en-IN" sz="1800" dirty="0">
              <a:latin typeface="Arial" panose="020B0604020202020204" pitchFamily="34" charset="0"/>
              <a:cs typeface="Arial" panose="020B0604020202020204" pitchFamily="34" charset="0"/>
            </a:endParaRPr>
          </a:p>
          <a:p>
            <a:pPr>
              <a:buNone/>
            </a:pPr>
            <a:r>
              <a:rPr lang="en-IN" sz="1800" dirty="0">
                <a:latin typeface="Arial" panose="020B0604020202020204" pitchFamily="34" charset="0"/>
                <a:cs typeface="Arial" panose="020B0604020202020204" pitchFamily="34" charset="0"/>
              </a:rPr>
              <a:t> </a:t>
            </a:r>
          </a:p>
          <a:p>
            <a:pPr>
              <a:buNone/>
            </a:pPr>
            <a:endParaRPr lang="en-IN" sz="1800" dirty="0">
              <a:latin typeface="Arial" panose="020B0604020202020204" pitchFamily="34" charset="0"/>
              <a:cs typeface="Arial" panose="020B0604020202020204" pitchFamily="34" charset="0"/>
            </a:endParaRPr>
          </a:p>
          <a:p>
            <a:endParaRPr lang="en-IN" sz="1800" dirty="0">
              <a:latin typeface="Arial" panose="020B0604020202020204" pitchFamily="34" charset="0"/>
              <a:cs typeface="Arial" panose="020B0604020202020204" pitchFamily="34" charset="0"/>
            </a:endParaRPr>
          </a:p>
          <a:p>
            <a:pPr>
              <a:buNone/>
            </a:pPr>
            <a:endParaRPr lang="en-IN" sz="1800" b="1" dirty="0">
              <a:latin typeface="Arial" panose="020B0604020202020204" pitchFamily="34" charset="0"/>
              <a:cs typeface="Arial" panose="020B0604020202020204" pitchFamily="34" charset="0"/>
            </a:endParaRPr>
          </a:p>
        </p:txBody>
      </p:sp>
      <p:sp>
        <p:nvSpPr>
          <p:cNvPr id="4" name="Slide Number Placeholder 1">
            <a:extLst>
              <a:ext uri="{FF2B5EF4-FFF2-40B4-BE49-F238E27FC236}">
                <a16:creationId xmlns:a16="http://schemas.microsoft.com/office/drawing/2014/main" id="{40AC276C-2ADA-4498-BA96-89076F663658}"/>
              </a:ext>
            </a:extLst>
          </p:cNvPr>
          <p:cNvSpPr>
            <a:spLocks noGrp="1"/>
          </p:cNvSpPr>
          <p:nvPr>
            <p:ph type="sldNum" sz="quarter" idx="12"/>
          </p:nvPr>
        </p:nvSpPr>
        <p:spPr>
          <a:xfrm>
            <a:off x="3503446" y="6492875"/>
            <a:ext cx="2133600" cy="365125"/>
          </a:xfrm>
        </p:spPr>
        <p:txBody>
          <a:bodyPr/>
          <a:lstStyle/>
          <a:p>
            <a:fld id="{9B441236-4707-B342-88D0-23B2CF2BA6BC}" type="slidenum">
              <a:rPr lang="en-US" smtClean="0"/>
              <a:pPr/>
              <a:t>59</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33" y="708387"/>
            <a:ext cx="9144000" cy="620688"/>
          </a:xfrm>
        </p:spPr>
        <p:txBody>
          <a:bodyPr>
            <a:normAutofit fontScale="90000"/>
          </a:bodyPr>
          <a:lstStyle/>
          <a:p>
            <a:pPr fontAlgn="ctr">
              <a:defRPr/>
            </a:pPr>
            <a:r>
              <a:rPr lang="en-IN" sz="4000" b="1" dirty="0">
                <a:solidFill>
                  <a:srgbClr val="000000"/>
                </a:solidFill>
                <a:effectLst>
                  <a:outerShdw blurRad="38100" dist="38100" dir="2700000" algn="tl">
                    <a:srgbClr val="000000">
                      <a:alpha val="43137"/>
                    </a:srgbClr>
                  </a:outerShdw>
                </a:effectLst>
              </a:rPr>
              <a:t>Contents</a:t>
            </a:r>
            <a:endParaRPr lang="en-IN" sz="4000" dirty="0">
              <a:solidFill>
                <a:srgbClr val="000000"/>
              </a:solidFill>
            </a:endParaRPr>
          </a:p>
        </p:txBody>
      </p:sp>
      <p:sp>
        <p:nvSpPr>
          <p:cNvPr id="8195" name="Content Placeholder 2"/>
          <p:cNvSpPr>
            <a:spLocks noGrp="1"/>
          </p:cNvSpPr>
          <p:nvPr>
            <p:ph idx="1"/>
          </p:nvPr>
        </p:nvSpPr>
        <p:spPr>
          <a:xfrm>
            <a:off x="152400" y="548680"/>
            <a:ext cx="8686800" cy="5775920"/>
          </a:xfrm>
        </p:spPr>
        <p:txBody>
          <a:bodyPr/>
          <a:lstStyle/>
          <a:p>
            <a:pPr>
              <a:buFont typeface="Arial" charset="0"/>
              <a:buNone/>
            </a:pPr>
            <a:endParaRPr lang="en-IN" sz="2000" dirty="0"/>
          </a:p>
          <a:p>
            <a:pPr>
              <a:buFont typeface="Arial" charset="0"/>
              <a:buNone/>
            </a:pPr>
            <a:endParaRPr lang="en-IN" sz="2400" dirty="0"/>
          </a:p>
          <a:p>
            <a:pPr>
              <a:buFont typeface="Arial" charset="0"/>
              <a:buNone/>
            </a:pPr>
            <a:endParaRPr lang="en-IN" dirty="0"/>
          </a:p>
          <a:p>
            <a:endParaRPr lang="en-IN" dirty="0"/>
          </a:p>
        </p:txBody>
      </p:sp>
      <p:graphicFrame>
        <p:nvGraphicFramePr>
          <p:cNvPr id="4" name="Table 3"/>
          <p:cNvGraphicFramePr>
            <a:graphicFrameLocks noGrp="1"/>
          </p:cNvGraphicFramePr>
          <p:nvPr>
            <p:extLst>
              <p:ext uri="{D42A27DB-BD31-4B8C-83A1-F6EECF244321}">
                <p14:modId xmlns:p14="http://schemas.microsoft.com/office/powerpoint/2010/main" val="2307959650"/>
              </p:ext>
            </p:extLst>
          </p:nvPr>
        </p:nvGraphicFramePr>
        <p:xfrm>
          <a:off x="318973" y="1555876"/>
          <a:ext cx="8506054" cy="4541923"/>
        </p:xfrm>
        <a:graphic>
          <a:graphicData uri="http://schemas.openxmlformats.org/drawingml/2006/table">
            <a:tbl>
              <a:tblPr firstRow="1" bandRow="1">
                <a:tableStyleId>{F5AB1C69-6EDB-4FF4-983F-18BD219EF322}</a:tableStyleId>
              </a:tblPr>
              <a:tblGrid>
                <a:gridCol w="689680">
                  <a:extLst>
                    <a:ext uri="{9D8B030D-6E8A-4147-A177-3AD203B41FA5}">
                      <a16:colId xmlns:a16="http://schemas.microsoft.com/office/drawing/2014/main" val="20000"/>
                    </a:ext>
                  </a:extLst>
                </a:gridCol>
                <a:gridCol w="2066912">
                  <a:extLst>
                    <a:ext uri="{9D8B030D-6E8A-4147-A177-3AD203B41FA5}">
                      <a16:colId xmlns:a16="http://schemas.microsoft.com/office/drawing/2014/main" val="20001"/>
                    </a:ext>
                  </a:extLst>
                </a:gridCol>
                <a:gridCol w="1074964">
                  <a:extLst>
                    <a:ext uri="{9D8B030D-6E8A-4147-A177-3AD203B41FA5}">
                      <a16:colId xmlns:a16="http://schemas.microsoft.com/office/drawing/2014/main" val="20002"/>
                    </a:ext>
                  </a:extLst>
                </a:gridCol>
                <a:gridCol w="4674498">
                  <a:extLst>
                    <a:ext uri="{9D8B030D-6E8A-4147-A177-3AD203B41FA5}">
                      <a16:colId xmlns:a16="http://schemas.microsoft.com/office/drawing/2014/main" val="20003"/>
                    </a:ext>
                  </a:extLst>
                </a:gridCol>
              </a:tblGrid>
              <a:tr h="600884">
                <a:tc>
                  <a:txBody>
                    <a:bodyPr/>
                    <a:lstStyle/>
                    <a:p>
                      <a:pPr algn="ctr" fontAlgn="ctr"/>
                      <a:r>
                        <a:rPr lang="en-IN" sz="1800" b="1" i="0" u="none" strike="noStrike" noProof="0" dirty="0">
                          <a:solidFill>
                            <a:schemeClr val="bg1"/>
                          </a:solidFill>
                          <a:effectLst/>
                          <a:latin typeface="Calibri"/>
                        </a:rPr>
                        <a:t>S. No.</a:t>
                      </a:r>
                    </a:p>
                  </a:txBody>
                  <a:tcPr marL="9525" marR="9525" marT="9525" marB="0" anchor="ctr"/>
                </a:tc>
                <a:tc>
                  <a:txBody>
                    <a:bodyPr/>
                    <a:lstStyle/>
                    <a:p>
                      <a:pPr algn="ctr" fontAlgn="ctr"/>
                      <a:r>
                        <a:rPr lang="en-IN" sz="1800" b="1" i="0" u="none" strike="noStrike" noProof="0" dirty="0">
                          <a:solidFill>
                            <a:schemeClr val="bg1"/>
                          </a:solidFill>
                          <a:effectLst/>
                          <a:latin typeface="Calibri"/>
                        </a:rPr>
                        <a:t>Operational Flow</a:t>
                      </a:r>
                    </a:p>
                  </a:txBody>
                  <a:tcPr marL="9525" marR="9525" marT="9525" marB="0" anchor="ctr"/>
                </a:tc>
                <a:tc>
                  <a:txBody>
                    <a:bodyPr/>
                    <a:lstStyle/>
                    <a:p>
                      <a:pPr algn="ctr" fontAlgn="ctr"/>
                      <a:r>
                        <a:rPr lang="en-IN" sz="1800" b="1" i="0" u="none" strike="noStrike" noProof="0" dirty="0">
                          <a:solidFill>
                            <a:schemeClr val="bg1"/>
                          </a:solidFill>
                          <a:effectLst/>
                          <a:latin typeface="Calibri"/>
                        </a:rPr>
                        <a:t>Sub Sec Nos</a:t>
                      </a:r>
                    </a:p>
                  </a:txBody>
                  <a:tcPr marL="9525" marR="9525" marT="9525" marB="0" anchor="ctr"/>
                </a:tc>
                <a:tc>
                  <a:txBody>
                    <a:bodyPr/>
                    <a:lstStyle/>
                    <a:p>
                      <a:pPr algn="ctr" fontAlgn="ctr"/>
                      <a:r>
                        <a:rPr lang="en-IN" sz="1800" b="1" i="0" u="none" strike="noStrike" noProof="0" dirty="0">
                          <a:solidFill>
                            <a:schemeClr val="bg1"/>
                          </a:solidFill>
                          <a:effectLst/>
                          <a:latin typeface="Calibri"/>
                        </a:rPr>
                        <a:t>Heading </a:t>
                      </a:r>
                    </a:p>
                  </a:txBody>
                  <a:tcPr marL="9525" marR="9525" marT="9525" marB="0" anchor="ctr"/>
                </a:tc>
                <a:extLst>
                  <a:ext uri="{0D108BD9-81ED-4DB2-BD59-A6C34878D82A}">
                    <a16:rowId xmlns:a16="http://schemas.microsoft.com/office/drawing/2014/main" val="10000"/>
                  </a:ext>
                </a:extLst>
              </a:tr>
              <a:tr h="321695">
                <a:tc>
                  <a:txBody>
                    <a:bodyPr/>
                    <a:lstStyle/>
                    <a:p>
                      <a:pPr algn="ctr" fontAlgn="ctr"/>
                      <a:r>
                        <a:rPr lang="en-IN" sz="1600" b="1" i="0" u="none" strike="noStrike" noProof="0" dirty="0">
                          <a:solidFill>
                            <a:srgbClr val="000000"/>
                          </a:solidFill>
                          <a:effectLst/>
                          <a:latin typeface="Calibri"/>
                        </a:rPr>
                        <a:t>5.0</a:t>
                      </a:r>
                    </a:p>
                  </a:txBody>
                  <a:tcPr marL="9525" marR="9525" marT="9525" marB="0" anchor="ctr"/>
                </a:tc>
                <a:tc>
                  <a:txBody>
                    <a:bodyPr/>
                    <a:lstStyle/>
                    <a:p>
                      <a:pPr algn="l" fontAlgn="ctr"/>
                      <a:r>
                        <a:rPr lang="en-IN" sz="1600" b="1" i="0" u="none" strike="noStrike" noProof="0" dirty="0">
                          <a:solidFill>
                            <a:srgbClr val="000000"/>
                          </a:solidFill>
                          <a:effectLst/>
                          <a:latin typeface="Calibri"/>
                        </a:rPr>
                        <a:t>Transportation</a:t>
                      </a:r>
                    </a:p>
                  </a:txBody>
                  <a:tcPr marL="9525" marR="9525" marT="9525" marB="0" anchor="ctr"/>
                </a:tc>
                <a:tc>
                  <a:txBody>
                    <a:bodyPr/>
                    <a:lstStyle/>
                    <a:p>
                      <a:pPr algn="ctr" fontAlgn="b"/>
                      <a:r>
                        <a:rPr lang="en-IN" sz="1600" b="0" i="0" u="none" strike="noStrike" noProof="0" dirty="0">
                          <a:solidFill>
                            <a:srgbClr val="000000"/>
                          </a:solidFill>
                          <a:effectLst/>
                          <a:latin typeface="Calibri"/>
                        </a:rPr>
                        <a:t>5.0</a:t>
                      </a:r>
                    </a:p>
                  </a:txBody>
                  <a:tcPr marL="9525" marR="9525" marT="9525"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IN" sz="1600" b="0" i="0" u="none" strike="noStrike" noProof="0" dirty="0">
                          <a:solidFill>
                            <a:srgbClr val="000000"/>
                          </a:solidFill>
                          <a:effectLst/>
                          <a:latin typeface="+mn-lt"/>
                        </a:rPr>
                        <a:t>Transportation, Handling &amp; Distribution</a:t>
                      </a:r>
                      <a:endParaRPr lang="en-IN" sz="1600" b="0" i="0" u="none" strike="noStrike" noProof="0" dirty="0">
                        <a:solidFill>
                          <a:srgbClr val="000000"/>
                        </a:solidFill>
                        <a:effectLst/>
                        <a:latin typeface="Calibri"/>
                      </a:endParaRPr>
                    </a:p>
                  </a:txBody>
                  <a:tcPr marL="9525" marR="9525" marT="9525" marB="0" anchor="ctr"/>
                </a:tc>
                <a:extLst>
                  <a:ext uri="{0D108BD9-81ED-4DB2-BD59-A6C34878D82A}">
                    <a16:rowId xmlns:a16="http://schemas.microsoft.com/office/drawing/2014/main" val="10001"/>
                  </a:ext>
                </a:extLst>
              </a:tr>
              <a:tr h="256386">
                <a:tc rowSpan="2">
                  <a:txBody>
                    <a:bodyPr/>
                    <a:lstStyle/>
                    <a:p>
                      <a:pPr algn="ctr" fontAlgn="ctr"/>
                      <a:r>
                        <a:rPr lang="en-IN" sz="1600" b="1" i="0" u="none" strike="noStrike" noProof="0" dirty="0">
                          <a:solidFill>
                            <a:srgbClr val="000000"/>
                          </a:solidFill>
                          <a:effectLst/>
                          <a:latin typeface="Calibri"/>
                        </a:rPr>
                        <a:t>6.0</a:t>
                      </a:r>
                    </a:p>
                  </a:txBody>
                  <a:tcPr marL="9525" marR="9525" marT="9524" marB="0" anchor="ctr"/>
                </a:tc>
                <a:tc rowSpan="2">
                  <a:txBody>
                    <a:bodyPr/>
                    <a:lstStyle/>
                    <a:p>
                      <a:pPr algn="l" fontAlgn="ctr"/>
                      <a:r>
                        <a:rPr lang="en-IN" sz="1600" b="1" noProof="0" dirty="0"/>
                        <a:t>Personal Hygiene</a:t>
                      </a:r>
                      <a:r>
                        <a:rPr lang="en-IN" sz="1600" b="1" i="0" u="none" strike="noStrike" noProof="0" dirty="0">
                          <a:solidFill>
                            <a:srgbClr val="000000"/>
                          </a:solidFill>
                          <a:effectLst/>
                          <a:latin typeface="Calibri"/>
                        </a:rPr>
                        <a:t> </a:t>
                      </a:r>
                    </a:p>
                  </a:txBody>
                  <a:tcPr marL="9525" marR="9525" marT="9524" marB="0" anchor="ctr"/>
                </a:tc>
                <a:tc>
                  <a:txBody>
                    <a:bodyPr/>
                    <a:lstStyle/>
                    <a:p>
                      <a:pPr algn="ctr" fontAlgn="b"/>
                      <a:r>
                        <a:rPr lang="en-IN" sz="1600" b="0" i="0" u="none" strike="noStrike" noProof="0" dirty="0">
                          <a:solidFill>
                            <a:srgbClr val="000000"/>
                          </a:solidFill>
                          <a:effectLst/>
                          <a:latin typeface="Calibri"/>
                        </a:rPr>
                        <a:t>6.1</a:t>
                      </a:r>
                    </a:p>
                  </a:txBody>
                  <a:tcPr marL="9525" marR="9525" marT="9524" marB="0" anchor="ctr"/>
                </a:tc>
                <a:tc>
                  <a:txBody>
                    <a:bodyPr/>
                    <a:lstStyle/>
                    <a:p>
                      <a:pPr algn="l" fontAlgn="b"/>
                      <a:r>
                        <a:rPr lang="en-IN" sz="1600" b="0" i="0" u="none" strike="noStrike" noProof="0" dirty="0">
                          <a:solidFill>
                            <a:srgbClr val="000000"/>
                          </a:solidFill>
                          <a:effectLst/>
                          <a:latin typeface="Calibri"/>
                        </a:rPr>
                        <a:t>Health Status , Illness &amp; Injury</a:t>
                      </a:r>
                    </a:p>
                  </a:txBody>
                  <a:tcPr marL="9525" marR="9525" marT="9524" marB="0" anchor="ctr"/>
                </a:tc>
                <a:extLst>
                  <a:ext uri="{0D108BD9-81ED-4DB2-BD59-A6C34878D82A}">
                    <a16:rowId xmlns:a16="http://schemas.microsoft.com/office/drawing/2014/main" val="10002"/>
                  </a:ext>
                </a:extLst>
              </a:tr>
              <a:tr h="235510">
                <a:tc vMerge="1">
                  <a:txBody>
                    <a:bodyPr/>
                    <a:lstStyle/>
                    <a:p>
                      <a:endParaRPr lang="en-IN"/>
                    </a:p>
                  </a:txBody>
                  <a:tcPr/>
                </a:tc>
                <a:tc vMerge="1">
                  <a:txBody>
                    <a:bodyPr/>
                    <a:lstStyle/>
                    <a:p>
                      <a:pPr algn="l" fontAlgn="ctr"/>
                      <a:endParaRPr lang="en-IN" sz="1200" b="0" i="0" u="none" strike="noStrike" dirty="0">
                        <a:solidFill>
                          <a:srgbClr val="000000"/>
                        </a:solidFill>
                        <a:effectLst/>
                        <a:latin typeface="Calibri"/>
                      </a:endParaRPr>
                    </a:p>
                  </a:txBody>
                  <a:tcPr marL="9525" marR="9525" marT="9525" marB="0" anchor="ctr"/>
                </a:tc>
                <a:tc>
                  <a:txBody>
                    <a:bodyPr/>
                    <a:lstStyle/>
                    <a:p>
                      <a:pPr algn="ctr" fontAlgn="b"/>
                      <a:r>
                        <a:rPr lang="en-IN" sz="1600" b="0" i="0" u="none" strike="noStrike" noProof="0" dirty="0">
                          <a:solidFill>
                            <a:srgbClr val="000000"/>
                          </a:solidFill>
                          <a:effectLst/>
                          <a:latin typeface="Calibri"/>
                        </a:rPr>
                        <a:t>6.2</a:t>
                      </a:r>
                    </a:p>
                  </a:txBody>
                  <a:tcPr marL="9525" marR="9525" marT="9524" marB="0" anchor="ctr"/>
                </a:tc>
                <a:tc>
                  <a:txBody>
                    <a:bodyPr/>
                    <a:lstStyle/>
                    <a:p>
                      <a:pPr algn="l" fontAlgn="b"/>
                      <a:r>
                        <a:rPr lang="en-IN" sz="1600" b="0" i="0" u="none" strike="noStrike" noProof="0" dirty="0">
                          <a:solidFill>
                            <a:srgbClr val="000000"/>
                          </a:solidFill>
                          <a:effectLst/>
                          <a:latin typeface="Calibri"/>
                        </a:rPr>
                        <a:t>Behavioural  &amp; Personal </a:t>
                      </a:r>
                      <a:r>
                        <a:rPr lang="en-IN" sz="1600" b="0" i="0" u="none" strike="noStrike" noProof="0" dirty="0">
                          <a:solidFill>
                            <a:srgbClr val="000000"/>
                          </a:solidFill>
                          <a:effectLst/>
                          <a:latin typeface="+mn-lt"/>
                        </a:rPr>
                        <a:t>Cleanliness</a:t>
                      </a:r>
                      <a:endParaRPr lang="en-IN" sz="1600" b="0" i="0" u="none" strike="noStrike" noProof="0" dirty="0">
                        <a:solidFill>
                          <a:srgbClr val="000000"/>
                        </a:solidFill>
                        <a:effectLst/>
                        <a:latin typeface="Calibri"/>
                      </a:endParaRPr>
                    </a:p>
                  </a:txBody>
                  <a:tcPr marL="9525" marR="9525" marT="9524" marB="0" anchor="ctr"/>
                </a:tc>
                <a:extLst>
                  <a:ext uri="{0D108BD9-81ED-4DB2-BD59-A6C34878D82A}">
                    <a16:rowId xmlns:a16="http://schemas.microsoft.com/office/drawing/2014/main" val="10003"/>
                  </a:ext>
                </a:extLst>
              </a:tr>
              <a:tr h="289957">
                <a:tc>
                  <a:txBody>
                    <a:bodyPr/>
                    <a:lstStyle/>
                    <a:p>
                      <a:pPr algn="ctr" fontAlgn="ctr"/>
                      <a:endParaRPr lang="en-IN" sz="1600" b="1" i="0" u="none" strike="noStrike" noProof="0" dirty="0">
                        <a:solidFill>
                          <a:srgbClr val="000000"/>
                        </a:solidFill>
                        <a:effectLst/>
                        <a:latin typeface="Calibri"/>
                      </a:endParaRPr>
                    </a:p>
                  </a:txBody>
                  <a:tcPr marL="9525" marR="9525" marT="9524" marB="0" anchor="ctr"/>
                </a:tc>
                <a:tc>
                  <a:txBody>
                    <a:bodyPr/>
                    <a:lstStyle/>
                    <a:p>
                      <a:pPr algn="l" fontAlgn="ctr"/>
                      <a:endParaRPr lang="en-IN" sz="1600" b="1" i="0" u="none" strike="noStrike" noProof="0" dirty="0">
                        <a:solidFill>
                          <a:srgbClr val="000000"/>
                        </a:solidFill>
                        <a:effectLst/>
                        <a:latin typeface="Calibri"/>
                      </a:endParaRPr>
                    </a:p>
                  </a:txBody>
                  <a:tcPr marL="9525" marR="9525" marT="9524" marB="0" anchor="ctr"/>
                </a:tc>
                <a:tc>
                  <a:txBody>
                    <a:bodyPr/>
                    <a:lstStyle/>
                    <a:p>
                      <a:pPr algn="ctr" fontAlgn="b"/>
                      <a:r>
                        <a:rPr lang="en-IN" sz="1600" b="0" i="0" u="none" strike="noStrike" noProof="0" dirty="0">
                          <a:solidFill>
                            <a:srgbClr val="000000"/>
                          </a:solidFill>
                          <a:effectLst/>
                          <a:latin typeface="Calibri"/>
                        </a:rPr>
                        <a:t>6.3</a:t>
                      </a:r>
                    </a:p>
                  </a:txBody>
                  <a:tcPr marL="9525" marR="9525" marT="9524" marB="0" anchor="ctr"/>
                </a:tc>
                <a:tc>
                  <a:txBody>
                    <a:bodyPr/>
                    <a:lstStyle/>
                    <a:p>
                      <a:pPr algn="l" fontAlgn="b"/>
                      <a:r>
                        <a:rPr lang="en-IN" sz="1600" b="0" i="0" u="none" strike="noStrike" noProof="0" dirty="0">
                          <a:solidFill>
                            <a:srgbClr val="000000"/>
                          </a:solidFill>
                          <a:effectLst/>
                          <a:latin typeface="Calibri"/>
                        </a:rPr>
                        <a:t>Personal Behaviour</a:t>
                      </a:r>
                    </a:p>
                  </a:txBody>
                  <a:tcPr marL="9525" marR="9525" marT="9524" marB="0" anchor="ctr"/>
                </a:tc>
                <a:extLst>
                  <a:ext uri="{0D108BD9-81ED-4DB2-BD59-A6C34878D82A}">
                    <a16:rowId xmlns:a16="http://schemas.microsoft.com/office/drawing/2014/main" val="10004"/>
                  </a:ext>
                </a:extLst>
              </a:tr>
              <a:tr h="286913">
                <a:tc>
                  <a:txBody>
                    <a:bodyPr/>
                    <a:lstStyle/>
                    <a:p>
                      <a:pPr algn="ctr" fontAlgn="ctr"/>
                      <a:endParaRPr lang="en-IN" sz="1600" b="1" i="0" u="none" strike="noStrike" noProof="0" dirty="0">
                        <a:solidFill>
                          <a:srgbClr val="000000"/>
                        </a:solidFill>
                        <a:effectLst/>
                        <a:latin typeface="Calibri"/>
                      </a:endParaRPr>
                    </a:p>
                  </a:txBody>
                  <a:tcPr marL="9525" marR="9525" marT="9524" marB="0" anchor="ctr"/>
                </a:tc>
                <a:tc>
                  <a:txBody>
                    <a:bodyPr/>
                    <a:lstStyle/>
                    <a:p>
                      <a:pPr algn="l" fontAlgn="ctr"/>
                      <a:endParaRPr lang="en-IN" sz="1600" b="1" i="0" u="none" strike="noStrike" noProof="0" dirty="0">
                        <a:solidFill>
                          <a:srgbClr val="000000"/>
                        </a:solidFill>
                        <a:effectLst/>
                        <a:latin typeface="Calibri"/>
                      </a:endParaRPr>
                    </a:p>
                  </a:txBody>
                  <a:tcPr marL="9525" marR="9525" marT="9524" marB="0" anchor="ctr"/>
                </a:tc>
                <a:tc>
                  <a:txBody>
                    <a:bodyPr/>
                    <a:lstStyle/>
                    <a:p>
                      <a:pPr algn="ctr" fontAlgn="b"/>
                      <a:r>
                        <a:rPr lang="en-IN" sz="1600" b="0" i="0" u="none" strike="noStrike" noProof="0" dirty="0">
                          <a:solidFill>
                            <a:srgbClr val="000000"/>
                          </a:solidFill>
                          <a:effectLst/>
                          <a:latin typeface="Calibri"/>
                        </a:rPr>
                        <a:t>6.4</a:t>
                      </a:r>
                    </a:p>
                  </a:txBody>
                  <a:tcPr marL="9525" marR="9525" marT="9524" marB="0" anchor="ctr"/>
                </a:tc>
                <a:tc>
                  <a:txBody>
                    <a:bodyPr/>
                    <a:lstStyle/>
                    <a:p>
                      <a:pPr algn="l" fontAlgn="b"/>
                      <a:r>
                        <a:rPr lang="en-IN" sz="1600" b="0" i="0" u="none" strike="noStrike" noProof="0" dirty="0">
                          <a:solidFill>
                            <a:srgbClr val="000000"/>
                          </a:solidFill>
                          <a:effectLst/>
                          <a:latin typeface="+mn-lt"/>
                        </a:rPr>
                        <a:t>Protective Clothing</a:t>
                      </a:r>
                      <a:endParaRPr lang="en-IN" sz="1600" b="0" i="0" u="none" strike="noStrike" noProof="0" dirty="0">
                        <a:solidFill>
                          <a:srgbClr val="000000"/>
                        </a:solidFill>
                        <a:effectLst/>
                        <a:latin typeface="Calibri"/>
                      </a:endParaRPr>
                    </a:p>
                  </a:txBody>
                  <a:tcPr marL="9525" marR="9525" marT="9524" marB="0" anchor="ctr"/>
                </a:tc>
                <a:extLst>
                  <a:ext uri="{0D108BD9-81ED-4DB2-BD59-A6C34878D82A}">
                    <a16:rowId xmlns:a16="http://schemas.microsoft.com/office/drawing/2014/main" val="10005"/>
                  </a:ext>
                </a:extLst>
              </a:tr>
              <a:tr h="256386">
                <a:tc>
                  <a:txBody>
                    <a:bodyPr/>
                    <a:lstStyle/>
                    <a:p>
                      <a:pPr algn="ctr" fontAlgn="ctr"/>
                      <a:endParaRPr lang="en-IN" sz="1600" b="1" i="0" u="none" strike="noStrike" noProof="0" dirty="0">
                        <a:solidFill>
                          <a:srgbClr val="000000"/>
                        </a:solidFill>
                        <a:effectLst/>
                        <a:latin typeface="Calibri"/>
                      </a:endParaRPr>
                    </a:p>
                  </a:txBody>
                  <a:tcPr marL="9525" marR="9525" marT="9524" marB="0" anchor="ctr"/>
                </a:tc>
                <a:tc>
                  <a:txBody>
                    <a:bodyPr/>
                    <a:lstStyle/>
                    <a:p>
                      <a:pPr algn="l" fontAlgn="ctr"/>
                      <a:endParaRPr lang="en-IN" sz="1600" b="1" i="0" u="none" strike="noStrike" noProof="0" dirty="0">
                        <a:solidFill>
                          <a:srgbClr val="000000"/>
                        </a:solidFill>
                        <a:effectLst/>
                        <a:latin typeface="Calibri"/>
                      </a:endParaRPr>
                    </a:p>
                  </a:txBody>
                  <a:tcPr marL="9525" marR="9525" marT="9524" marB="0" anchor="ctr"/>
                </a:tc>
                <a:tc>
                  <a:txBody>
                    <a:bodyPr/>
                    <a:lstStyle/>
                    <a:p>
                      <a:pPr algn="ctr" fontAlgn="b"/>
                      <a:r>
                        <a:rPr lang="en-IN" sz="1600" b="0" i="0" u="none" strike="noStrike" noProof="0" dirty="0">
                          <a:solidFill>
                            <a:srgbClr val="000000"/>
                          </a:solidFill>
                          <a:effectLst/>
                          <a:latin typeface="Calibri"/>
                        </a:rPr>
                        <a:t>6.5</a:t>
                      </a:r>
                    </a:p>
                  </a:txBody>
                  <a:tcPr marL="9525" marR="9525" marT="9524" marB="0" anchor="ctr"/>
                </a:tc>
                <a:tc>
                  <a:txBody>
                    <a:bodyPr/>
                    <a:lstStyle/>
                    <a:p>
                      <a:pPr algn="l" fontAlgn="b"/>
                      <a:r>
                        <a:rPr lang="en-IN" sz="1600" b="0" i="0" u="none" strike="noStrike" noProof="0" dirty="0">
                          <a:solidFill>
                            <a:srgbClr val="000000"/>
                          </a:solidFill>
                          <a:effectLst/>
                          <a:latin typeface="+mn-lt"/>
                        </a:rPr>
                        <a:t>Visitors Control </a:t>
                      </a:r>
                      <a:endParaRPr lang="en-IN" sz="1600" b="0" i="0" u="none" strike="noStrike" noProof="0" dirty="0">
                        <a:solidFill>
                          <a:srgbClr val="000000"/>
                        </a:solidFill>
                        <a:effectLst/>
                        <a:latin typeface="Calibri"/>
                      </a:endParaRPr>
                    </a:p>
                  </a:txBody>
                  <a:tcPr marL="9525" marR="9525" marT="9524" marB="0" anchor="ctr"/>
                </a:tc>
                <a:extLst>
                  <a:ext uri="{0D108BD9-81ED-4DB2-BD59-A6C34878D82A}">
                    <a16:rowId xmlns:a16="http://schemas.microsoft.com/office/drawing/2014/main" val="10006"/>
                  </a:ext>
                </a:extLst>
              </a:tr>
              <a:tr h="256386">
                <a:tc row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IN" sz="1600" b="1" i="0" u="none" strike="noStrike" noProof="0" dirty="0">
                          <a:solidFill>
                            <a:srgbClr val="000000"/>
                          </a:solidFill>
                          <a:effectLst/>
                          <a:latin typeface="+mn-lt"/>
                        </a:rPr>
                        <a:t>7.0</a:t>
                      </a:r>
                    </a:p>
                    <a:p>
                      <a:pPr algn="ctr" fontAlgn="ctr"/>
                      <a:r>
                        <a:rPr lang="en-IN" sz="1600" b="0" i="0" u="none" strike="noStrike" noProof="0" dirty="0">
                          <a:solidFill>
                            <a:srgbClr val="000000"/>
                          </a:solidFill>
                          <a:effectLst/>
                          <a:latin typeface="Calibri"/>
                        </a:rPr>
                        <a:t>7.1</a:t>
                      </a:r>
                    </a:p>
                  </a:txBody>
                  <a:tcPr marL="9525" marR="9525" marT="9525" marB="0" anchor="ctr"/>
                </a:tc>
                <a:tc>
                  <a:txBody>
                    <a:bodyPr/>
                    <a:lstStyle/>
                    <a:p>
                      <a:pPr algn="l" fontAlgn="ctr"/>
                      <a:r>
                        <a:rPr lang="en-IN" sz="1600" b="1" i="0" u="none" strike="noStrike" noProof="0" dirty="0">
                          <a:solidFill>
                            <a:srgbClr val="000000"/>
                          </a:solidFill>
                          <a:effectLst/>
                          <a:latin typeface="+mn-lt"/>
                        </a:rPr>
                        <a:t>Support Services</a:t>
                      </a:r>
                    </a:p>
                  </a:txBody>
                  <a:tcPr marL="9525" marR="9525" marT="9525" marB="0" anchor="ctr"/>
                </a:tc>
                <a:tc>
                  <a:txBody>
                    <a:bodyPr/>
                    <a:lstStyle/>
                    <a:p>
                      <a:pPr algn="ctr" fontAlgn="b"/>
                      <a:endParaRPr lang="en-IN" sz="1600" b="0" i="0" u="none" strike="noStrike" noProof="0" dirty="0">
                        <a:solidFill>
                          <a:srgbClr val="000000"/>
                        </a:solidFill>
                        <a:effectLst/>
                        <a:latin typeface="+mn-lt"/>
                      </a:endParaRPr>
                    </a:p>
                  </a:txBody>
                  <a:tcPr marL="9525" marR="9525" marT="9525" marB="0" anchor="ctr"/>
                </a:tc>
                <a:tc>
                  <a:txBody>
                    <a:bodyPr/>
                    <a:lstStyle/>
                    <a:p>
                      <a:endParaRPr lang="en-IN" sz="1600" noProof="0" dirty="0">
                        <a:latin typeface="+mn-lt"/>
                      </a:endParaRPr>
                    </a:p>
                  </a:txBody>
                  <a:tcPr marL="9525" marR="9525" marT="9525" marB="0" anchor="ctr"/>
                </a:tc>
                <a:extLst>
                  <a:ext uri="{0D108BD9-81ED-4DB2-BD59-A6C34878D82A}">
                    <a16:rowId xmlns:a16="http://schemas.microsoft.com/office/drawing/2014/main" val="10007"/>
                  </a:ext>
                </a:extLst>
              </a:tr>
              <a:tr h="496840">
                <a:tc vMerge="1">
                  <a:txBody>
                    <a:bodyPr/>
                    <a:lstStyle/>
                    <a:p>
                      <a:endParaRPr lang="en-IN"/>
                    </a:p>
                  </a:txBody>
                  <a:tcPr/>
                </a:tc>
                <a:tc>
                  <a:txBody>
                    <a:bodyPr/>
                    <a:lstStyle/>
                    <a:p>
                      <a:pPr algn="l" fontAlgn="ctr"/>
                      <a:r>
                        <a:rPr lang="en-IN" sz="1600" b="0" i="0" u="none" strike="noStrike" noProof="0" dirty="0">
                          <a:solidFill>
                            <a:srgbClr val="000000"/>
                          </a:solidFill>
                          <a:effectLst/>
                          <a:latin typeface="+mn-lt"/>
                        </a:rPr>
                        <a:t>Management &amp; Supervision</a:t>
                      </a:r>
                    </a:p>
                  </a:txBody>
                  <a:tcPr marL="9525" marR="9525" marT="9524" marB="0" anchor="ctr"/>
                </a:tc>
                <a:tc>
                  <a:txBody>
                    <a:bodyPr/>
                    <a:lstStyle/>
                    <a:p>
                      <a:pPr algn="ctr" fontAlgn="b"/>
                      <a:r>
                        <a:rPr lang="en-IN" sz="1600" b="0" i="0" u="none" strike="noStrike" noProof="0" dirty="0">
                          <a:solidFill>
                            <a:srgbClr val="000000"/>
                          </a:solidFill>
                          <a:effectLst/>
                          <a:latin typeface="+mn-lt"/>
                        </a:rPr>
                        <a:t>7.1</a:t>
                      </a:r>
                    </a:p>
                  </a:txBody>
                  <a:tcPr marL="9525" marR="9525" marT="9524" marB="0" anchor="ctr"/>
                </a:tc>
                <a:tc>
                  <a:txBody>
                    <a:bodyPr/>
                    <a:lstStyle/>
                    <a:p>
                      <a:pPr algn="l" fontAlgn="b"/>
                      <a:r>
                        <a:rPr lang="en-IN" sz="1600" b="0" i="0" u="none" strike="noStrike" noProof="0" dirty="0">
                          <a:solidFill>
                            <a:srgbClr val="000000"/>
                          </a:solidFill>
                          <a:effectLst/>
                          <a:latin typeface="+mn-lt"/>
                        </a:rPr>
                        <a:t>Management &amp; Supervision</a:t>
                      </a:r>
                    </a:p>
                  </a:txBody>
                  <a:tcPr marL="9525" marR="9525" marT="9524" marB="0" anchor="ctr"/>
                </a:tc>
                <a:extLst>
                  <a:ext uri="{0D108BD9-81ED-4DB2-BD59-A6C34878D82A}">
                    <a16:rowId xmlns:a16="http://schemas.microsoft.com/office/drawing/2014/main" val="10008"/>
                  </a:ext>
                </a:extLst>
              </a:tr>
              <a:tr h="496840">
                <a:tc>
                  <a:txBody>
                    <a:bodyPr/>
                    <a:lstStyle/>
                    <a:p>
                      <a:pPr algn="ctr" fontAlgn="ctr"/>
                      <a:r>
                        <a:rPr lang="en-IN" sz="1600" b="0" i="0" u="none" strike="noStrike" noProof="0" dirty="0">
                          <a:solidFill>
                            <a:srgbClr val="000000"/>
                          </a:solidFill>
                          <a:effectLst/>
                          <a:latin typeface="Calibri"/>
                        </a:rPr>
                        <a:t>7.2</a:t>
                      </a:r>
                    </a:p>
                  </a:txBody>
                  <a:tcPr marL="9525" marR="9525" marT="9525" marB="0" anchor="ctr"/>
                </a:tc>
                <a:tc>
                  <a:txBody>
                    <a:bodyPr/>
                    <a:lstStyle/>
                    <a:p>
                      <a:pPr algn="l" fontAlgn="ctr"/>
                      <a:r>
                        <a:rPr lang="en-IN" sz="1600" b="0" i="0" u="none" strike="noStrike" noProof="0" dirty="0">
                          <a:solidFill>
                            <a:schemeClr val="tx1"/>
                          </a:solidFill>
                          <a:effectLst/>
                          <a:latin typeface="+mn-lt"/>
                        </a:rPr>
                        <a:t>Sub Contracting of Operations</a:t>
                      </a:r>
                    </a:p>
                  </a:txBody>
                  <a:tcPr marL="9525" marR="9525" marT="9524" marB="0" anchor="ctr"/>
                </a:tc>
                <a:tc>
                  <a:txBody>
                    <a:bodyPr/>
                    <a:lstStyle/>
                    <a:p>
                      <a:pPr algn="ctr" fontAlgn="b"/>
                      <a:r>
                        <a:rPr lang="en-IN" sz="1600" b="0" i="0" u="none" strike="noStrike" noProof="0" dirty="0">
                          <a:solidFill>
                            <a:schemeClr val="tx1"/>
                          </a:solidFill>
                          <a:effectLst/>
                          <a:latin typeface="+mn-lt"/>
                        </a:rPr>
                        <a:t>7.2.1</a:t>
                      </a:r>
                    </a:p>
                  </a:txBody>
                  <a:tcPr marL="9525" marR="9525" marT="9524" marB="0" anchor="ctr"/>
                </a:tc>
                <a:tc>
                  <a:txBody>
                    <a:bodyPr/>
                    <a:lstStyle/>
                    <a:p>
                      <a:pPr algn="l" fontAlgn="b"/>
                      <a:r>
                        <a:rPr lang="en-IN" sz="1600" b="0" i="0" u="none" strike="noStrike" noProof="0" dirty="0">
                          <a:solidFill>
                            <a:schemeClr val="tx1"/>
                          </a:solidFill>
                          <a:effectLst/>
                          <a:latin typeface="+mn-lt"/>
                        </a:rPr>
                        <a:t>Terms of Agreement / Contract</a:t>
                      </a:r>
                    </a:p>
                  </a:txBody>
                  <a:tcPr marL="9525" marR="9525" marT="9524" marB="0" anchor="ctr"/>
                </a:tc>
                <a:extLst>
                  <a:ext uri="{0D108BD9-81ED-4DB2-BD59-A6C34878D82A}">
                    <a16:rowId xmlns:a16="http://schemas.microsoft.com/office/drawing/2014/main" val="10009"/>
                  </a:ext>
                </a:extLst>
              </a:tr>
              <a:tr h="256386">
                <a:tc>
                  <a:txBody>
                    <a:bodyPr/>
                    <a:lstStyle/>
                    <a:p>
                      <a:pPr algn="ctr" fontAlgn="ctr"/>
                      <a:endParaRPr lang="en-IN" sz="1600" b="1" i="0" u="none" strike="noStrike" noProof="0" dirty="0">
                        <a:solidFill>
                          <a:srgbClr val="000000"/>
                        </a:solidFill>
                        <a:effectLst/>
                        <a:latin typeface="Calibri"/>
                      </a:endParaRPr>
                    </a:p>
                  </a:txBody>
                  <a:tcPr marL="9525" marR="9525" marT="9524" marB="0" anchor="ctr"/>
                </a:tc>
                <a:tc>
                  <a:txBody>
                    <a:bodyPr/>
                    <a:lstStyle/>
                    <a:p>
                      <a:pPr algn="l" fontAlgn="ctr"/>
                      <a:endParaRPr lang="en-IN" sz="1600" b="1" i="0" u="none" strike="noStrike" noProof="0" dirty="0">
                        <a:solidFill>
                          <a:srgbClr val="000000"/>
                        </a:solidFill>
                        <a:effectLst/>
                        <a:latin typeface="Calibri"/>
                      </a:endParaRPr>
                    </a:p>
                  </a:txBody>
                  <a:tcPr marL="9525" marR="9525" marT="9524" marB="0" anchor="ctr"/>
                </a:tc>
                <a:tc>
                  <a:txBody>
                    <a:bodyPr/>
                    <a:lstStyle/>
                    <a:p>
                      <a:pPr algn="ctr" fontAlgn="b"/>
                      <a:r>
                        <a:rPr lang="en-IN" sz="1600" b="0" i="0" u="none" strike="noStrike" noProof="0" dirty="0">
                          <a:solidFill>
                            <a:schemeClr val="tx1"/>
                          </a:solidFill>
                          <a:effectLst/>
                          <a:latin typeface="+mn-lt"/>
                        </a:rPr>
                        <a:t>7.2.2</a:t>
                      </a:r>
                    </a:p>
                  </a:txBody>
                  <a:tcPr marL="9525" marR="9525" marT="9524" marB="0" anchor="ctr"/>
                </a:tc>
                <a:tc>
                  <a:txBody>
                    <a:bodyPr/>
                    <a:lstStyle/>
                    <a:p>
                      <a:pPr algn="l" fontAlgn="b"/>
                      <a:r>
                        <a:rPr lang="en-IN" sz="1600" b="0" i="0" u="none" strike="noStrike" noProof="0" dirty="0">
                          <a:solidFill>
                            <a:schemeClr val="tx1"/>
                          </a:solidFill>
                          <a:effectLst/>
                          <a:latin typeface="+mn-lt"/>
                        </a:rPr>
                        <a:t>Technical Agreement</a:t>
                      </a:r>
                    </a:p>
                  </a:txBody>
                  <a:tcPr marL="9525" marR="9525" marT="9524" marB="0" anchor="ctr"/>
                </a:tc>
                <a:extLst>
                  <a:ext uri="{0D108BD9-81ED-4DB2-BD59-A6C34878D82A}">
                    <a16:rowId xmlns:a16="http://schemas.microsoft.com/office/drawing/2014/main" val="10010"/>
                  </a:ext>
                </a:extLst>
              </a:tr>
              <a:tr h="256386">
                <a:tc>
                  <a:txBody>
                    <a:bodyPr/>
                    <a:lstStyle/>
                    <a:p>
                      <a:pPr algn="ctr" fontAlgn="ctr"/>
                      <a:r>
                        <a:rPr lang="en-IN" sz="1600" b="0" i="0" u="none" strike="noStrike" noProof="0" dirty="0">
                          <a:solidFill>
                            <a:srgbClr val="000000"/>
                          </a:solidFill>
                          <a:effectLst/>
                          <a:latin typeface="Calibri"/>
                        </a:rPr>
                        <a:t>7.3</a:t>
                      </a:r>
                    </a:p>
                  </a:txBody>
                  <a:tcPr marL="9525" marR="9525" marT="9525" marB="0" anchor="ctr"/>
                </a:tc>
                <a:tc rowSpan="2">
                  <a:txBody>
                    <a:bodyPr/>
                    <a:lstStyle/>
                    <a:p>
                      <a:pPr algn="l" fontAlgn="ctr"/>
                      <a:r>
                        <a:rPr lang="en-IN" sz="1600" b="0" i="0" u="none" strike="noStrike" noProof="0" dirty="0">
                          <a:solidFill>
                            <a:schemeClr val="tx1"/>
                          </a:solidFill>
                          <a:effectLst/>
                          <a:latin typeface="+mn-lt"/>
                        </a:rPr>
                        <a:t>Quality Control  &amp; Testing Facilities</a:t>
                      </a:r>
                    </a:p>
                  </a:txBody>
                  <a:tcPr marL="9525" marR="9525" marT="9524" marB="0" anchor="ctr"/>
                </a:tc>
                <a:tc rowSpan="2">
                  <a:txBody>
                    <a:bodyPr/>
                    <a:lstStyle/>
                    <a:p>
                      <a:pPr algn="ctr" fontAlgn="b"/>
                      <a:r>
                        <a:rPr lang="en-IN" sz="1600" b="0" i="0" u="none" strike="noStrike" noProof="0" dirty="0">
                          <a:solidFill>
                            <a:schemeClr val="tx1"/>
                          </a:solidFill>
                          <a:effectLst/>
                          <a:latin typeface="+mn-lt"/>
                        </a:rPr>
                        <a:t>7.3.1</a:t>
                      </a:r>
                    </a:p>
                  </a:txBody>
                  <a:tcPr marL="9525" marR="9525" marT="9524" marB="0" anchor="ctr"/>
                </a:tc>
                <a:tc rowSpan="2">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IN" sz="1600" noProof="0" dirty="0">
                          <a:solidFill>
                            <a:schemeClr val="tx1"/>
                          </a:solidFill>
                          <a:latin typeface="+mn-lt"/>
                        </a:rPr>
                        <a:t>Specification &amp; Test Methods</a:t>
                      </a:r>
                    </a:p>
                  </a:txBody>
                  <a:tcPr marL="9525" marR="9525" marT="9524" marB="0" anchor="ctr"/>
                </a:tc>
                <a:extLst>
                  <a:ext uri="{0D108BD9-81ED-4DB2-BD59-A6C34878D82A}">
                    <a16:rowId xmlns:a16="http://schemas.microsoft.com/office/drawing/2014/main" val="10011"/>
                  </a:ext>
                </a:extLst>
              </a:tr>
              <a:tr h="256386">
                <a:tc rowSpan="2">
                  <a:txBody>
                    <a:bodyPr/>
                    <a:lstStyle/>
                    <a:p>
                      <a:pPr algn="ctr" fontAlgn="ctr"/>
                      <a:endParaRPr lang="en-IN" sz="1600" b="0" i="0" u="none" strike="noStrike" noProof="0" dirty="0">
                        <a:solidFill>
                          <a:srgbClr val="000000"/>
                        </a:solidFill>
                        <a:effectLst/>
                        <a:latin typeface="Calibri"/>
                      </a:endParaRPr>
                    </a:p>
                  </a:txBody>
                  <a:tcPr marL="9525" marR="9525" marT="9525" marB="0" anchor="ctr"/>
                </a:tc>
                <a:tc vMerge="1">
                  <a:txBody>
                    <a:bodyPr/>
                    <a:lstStyle/>
                    <a:p>
                      <a:endParaRPr lang="en-IN"/>
                    </a:p>
                  </a:txBody>
                  <a:tcPr/>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10012"/>
                  </a:ext>
                </a:extLst>
              </a:tr>
              <a:tr h="256386">
                <a:tc vMerge="1">
                  <a:txBody>
                    <a:bodyPr/>
                    <a:lstStyle/>
                    <a:p>
                      <a:endParaRPr lang="en-IN"/>
                    </a:p>
                  </a:txBody>
                  <a:tcPr/>
                </a:tc>
                <a:tc>
                  <a:txBody>
                    <a:bodyPr/>
                    <a:lstStyle/>
                    <a:p>
                      <a:pPr algn="l" fontAlgn="ctr"/>
                      <a:endParaRPr lang="en-IN" sz="1600" b="0" i="0" u="none" strike="noStrike" noProof="0" dirty="0">
                        <a:solidFill>
                          <a:schemeClr val="tx1"/>
                        </a:solidFill>
                        <a:effectLst/>
                        <a:latin typeface="+mn-lt"/>
                      </a:endParaRPr>
                    </a:p>
                  </a:txBody>
                  <a:tcPr marL="9525" marR="9525" marT="9524" marB="0" anchor="ctr"/>
                </a:tc>
                <a:tc>
                  <a:txBody>
                    <a:bodyPr/>
                    <a:lstStyle/>
                    <a:p>
                      <a:pPr algn="ctr" fontAlgn="b"/>
                      <a:r>
                        <a:rPr lang="en-IN" sz="1600" b="0" i="0" u="none" strike="noStrike" noProof="0" dirty="0">
                          <a:solidFill>
                            <a:schemeClr val="tx1"/>
                          </a:solidFill>
                          <a:effectLst/>
                          <a:latin typeface="+mn-lt"/>
                        </a:rPr>
                        <a:t>7.3.2</a:t>
                      </a:r>
                    </a:p>
                  </a:txBody>
                  <a:tcPr marL="9525" marR="9525" marT="9524"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IN" sz="1600" noProof="0" dirty="0">
                          <a:solidFill>
                            <a:schemeClr val="tx1"/>
                          </a:solidFill>
                          <a:latin typeface="+mn-lt"/>
                        </a:rPr>
                        <a:t>Laboratory Personal</a:t>
                      </a:r>
                    </a:p>
                  </a:txBody>
                  <a:tcPr marL="9525" marR="9525" marT="9524" marB="0" anchor="ctr"/>
                </a:tc>
                <a:extLst>
                  <a:ext uri="{0D108BD9-81ED-4DB2-BD59-A6C34878D82A}">
                    <a16:rowId xmlns:a16="http://schemas.microsoft.com/office/drawing/2014/main" val="10013"/>
                  </a:ext>
                </a:extLst>
              </a:tr>
            </a:tbl>
          </a:graphicData>
        </a:graphic>
      </p:graphicFrame>
      <p:sp>
        <p:nvSpPr>
          <p:cNvPr id="8271" name="Slide Number Placeholder 4"/>
          <p:cNvSpPr>
            <a:spLocks noGrp="1"/>
          </p:cNvSpPr>
          <p:nvPr>
            <p:ph type="sldNum" sz="quarter" idx="12"/>
          </p:nvPr>
        </p:nvSpPr>
        <p:spPr bwMode="auto">
          <a:noFill/>
          <a:ln>
            <a:miter lim="800000"/>
            <a:headEnd/>
            <a:tailEnd/>
          </a:ln>
        </p:spPr>
        <p:txBody>
          <a:bodyPr/>
          <a:lstStyle/>
          <a:p>
            <a:fld id="{F1D2E09D-6A85-49A1-8A87-14657F8206CA}" type="slidenum">
              <a:rPr lang="en-US" altLang="en-US" smtClean="0"/>
              <a:pPr/>
              <a:t>6</a:t>
            </a:fld>
            <a:endParaRPr lang="en-US" alt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3675"/>
            <a:ext cx="8229600" cy="792088"/>
          </a:xfrm>
          <a:noFill/>
          <a:scene3d>
            <a:camera prst="orthographicFront"/>
            <a:lightRig rig="threePt" dir="t"/>
          </a:scene3d>
          <a:sp3d>
            <a:bevelT w="114300" prst="artDeco"/>
          </a:sp3d>
        </p:spPr>
        <p:txBody>
          <a:bodyPr>
            <a:normAutofit/>
          </a:bodyPr>
          <a:lstStyle/>
          <a:p>
            <a:r>
              <a:rPr lang="en-US" sz="2100" b="1" dirty="0">
                <a:solidFill>
                  <a:srgbClr val="000000"/>
                </a:solidFill>
              </a:rPr>
              <a:t>2.0 Material Handling</a:t>
            </a:r>
            <a:br>
              <a:rPr lang="en-US" sz="2100" b="1" dirty="0">
                <a:solidFill>
                  <a:srgbClr val="000000"/>
                </a:solidFill>
              </a:rPr>
            </a:br>
            <a:r>
              <a:rPr lang="en-US" sz="2100" b="1" dirty="0"/>
              <a:t> 2.1 Receiving </a:t>
            </a:r>
            <a:endParaRPr lang="en-IN" sz="2100" dirty="0"/>
          </a:p>
        </p:txBody>
      </p:sp>
      <p:sp>
        <p:nvSpPr>
          <p:cNvPr id="3" name="Content Placeholder 2"/>
          <p:cNvSpPr>
            <a:spLocks noGrp="1"/>
          </p:cNvSpPr>
          <p:nvPr>
            <p:ph idx="1"/>
          </p:nvPr>
        </p:nvSpPr>
        <p:spPr>
          <a:xfrm>
            <a:off x="457200" y="2265637"/>
            <a:ext cx="8229600" cy="3935462"/>
          </a:xfrm>
          <a:ln w="19050">
            <a:solidFill>
              <a:schemeClr val="accent3">
                <a:lumMod val="75000"/>
              </a:schemeClr>
            </a:solidFill>
          </a:ln>
        </p:spPr>
        <p:txBody>
          <a:bodyPr>
            <a:normAutofit/>
          </a:bodyPr>
          <a:lstStyle/>
          <a:p>
            <a:pPr marL="0" indent="0" algn="just">
              <a:buNone/>
            </a:pPr>
            <a:r>
              <a:rPr lang="en-IN" sz="1600" b="1" u="sng" dirty="0">
                <a:latin typeface="Arial" panose="020B0604020202020204" pitchFamily="34" charset="0"/>
                <a:cs typeface="Arial" panose="020B0604020202020204" pitchFamily="34" charset="0"/>
              </a:rPr>
              <a:t>All Raw Materials, Ingredients, Packaging Materials and Process aids shall </a:t>
            </a:r>
          </a:p>
          <a:p>
            <a:pPr algn="just"/>
            <a:r>
              <a:rPr lang="en-IN" sz="1600" dirty="0">
                <a:latin typeface="Arial" panose="020B0604020202020204" pitchFamily="34" charset="0"/>
                <a:cs typeface="Arial" panose="020B0604020202020204" pitchFamily="34" charset="0"/>
              </a:rPr>
              <a:t>Conform to all regulatory standards, </a:t>
            </a:r>
          </a:p>
          <a:p>
            <a:pPr algn="just"/>
            <a:r>
              <a:rPr lang="en-IN" sz="1600" dirty="0">
                <a:latin typeface="Arial" panose="020B0604020202020204" pitchFamily="34" charset="0"/>
                <a:cs typeface="Arial" panose="020B0604020202020204" pitchFamily="34" charset="0"/>
              </a:rPr>
              <a:t>Be inspected and </a:t>
            </a:r>
          </a:p>
          <a:p>
            <a:pPr algn="just"/>
            <a:r>
              <a:rPr lang="en-IN" sz="1600" dirty="0">
                <a:latin typeface="Arial" panose="020B0604020202020204" pitchFamily="34" charset="0"/>
                <a:cs typeface="Arial" panose="020B0604020202020204" pitchFamily="34" charset="0"/>
              </a:rPr>
              <a:t>Sorted before processing. </a:t>
            </a:r>
            <a:endParaRPr lang="en-US" sz="1600" dirty="0">
              <a:latin typeface="Arial" panose="020B0604020202020204" pitchFamily="34" charset="0"/>
              <a:cs typeface="Arial" panose="020B0604020202020204" pitchFamily="34" charset="0"/>
            </a:endParaRPr>
          </a:p>
          <a:p>
            <a:pPr marL="0" indent="0" algn="just">
              <a:buNone/>
            </a:pPr>
            <a:r>
              <a:rPr lang="en-IN" sz="1600" b="1" u="sng" dirty="0">
                <a:latin typeface="Arial" panose="020B0604020202020204" pitchFamily="34" charset="0"/>
                <a:cs typeface="Arial" panose="020B0604020202020204" pitchFamily="34" charset="0"/>
              </a:rPr>
              <a:t>Procedures to confirm incoming materials meet specifications through: </a:t>
            </a:r>
          </a:p>
          <a:p>
            <a:pPr algn="just"/>
            <a:r>
              <a:rPr lang="en-IN" sz="1600" dirty="0">
                <a:latin typeface="Arial" panose="020B0604020202020204" pitchFamily="34" charset="0"/>
                <a:cs typeface="Arial" panose="020B0604020202020204" pitchFamily="34" charset="0"/>
              </a:rPr>
              <a:t>Certificate Of Analysis, </a:t>
            </a:r>
          </a:p>
          <a:p>
            <a:pPr algn="just"/>
            <a:r>
              <a:rPr lang="en-IN" sz="1600" dirty="0">
                <a:latin typeface="Arial" panose="020B0604020202020204" pitchFamily="34" charset="0"/>
                <a:cs typeface="Arial" panose="020B0604020202020204" pitchFamily="34" charset="0"/>
              </a:rPr>
              <a:t>Visual inspection, </a:t>
            </a:r>
          </a:p>
          <a:p>
            <a:pPr algn="just"/>
            <a:r>
              <a:rPr lang="en-IN" sz="1600" dirty="0">
                <a:latin typeface="Arial" panose="020B0604020202020204" pitchFamily="34" charset="0"/>
                <a:cs typeface="Arial" panose="020B0604020202020204" pitchFamily="34" charset="0"/>
              </a:rPr>
              <a:t>Laboratory testing, </a:t>
            </a:r>
          </a:p>
          <a:p>
            <a:pPr algn="just"/>
            <a:r>
              <a:rPr lang="en-IN" sz="1600" dirty="0">
                <a:latin typeface="Arial" panose="020B0604020202020204" pitchFamily="34" charset="0"/>
                <a:cs typeface="Arial" panose="020B0604020202020204" pitchFamily="34" charset="0"/>
              </a:rPr>
              <a:t>Review of label for allergens etc.</a:t>
            </a:r>
            <a:endParaRPr lang="en-US" sz="1600" dirty="0">
              <a:latin typeface="Arial" panose="020B0604020202020204" pitchFamily="34" charset="0"/>
              <a:cs typeface="Arial" panose="020B0604020202020204" pitchFamily="34" charset="0"/>
            </a:endParaRPr>
          </a:p>
          <a:p>
            <a:pPr algn="just">
              <a:lnSpc>
                <a:spcPct val="120000"/>
              </a:lnSpc>
              <a:buFont typeface="Wingdings" panose="05000000000000000000" pitchFamily="2" charset="2"/>
              <a:buChar char="Ø"/>
            </a:pPr>
            <a:r>
              <a:rPr lang="en-IN" sz="1600" dirty="0">
                <a:latin typeface="Arial" panose="020B0604020202020204" pitchFamily="34" charset="0"/>
                <a:cs typeface="Arial" panose="020B0604020202020204" pitchFamily="34" charset="0"/>
              </a:rPr>
              <a:t>Food grade certificates for applicable food processing aids, packaging &amp; other food contact material from suppliers.</a:t>
            </a:r>
          </a:p>
          <a:p>
            <a:pPr algn="just">
              <a:lnSpc>
                <a:spcPct val="120000"/>
              </a:lnSpc>
              <a:buFont typeface="Wingdings" panose="05000000000000000000" pitchFamily="2" charset="2"/>
              <a:buChar char="Ø"/>
            </a:pPr>
            <a:r>
              <a:rPr lang="en-IN" sz="1600" dirty="0">
                <a:latin typeface="Arial" panose="020B0604020202020204" pitchFamily="34" charset="0"/>
                <a:cs typeface="Arial" panose="020B0604020202020204" pitchFamily="34" charset="0"/>
              </a:rPr>
              <a:t>Records of material used in processing &amp; their source of procurement for traceability.</a:t>
            </a:r>
            <a:endParaRPr lang="en-IN" sz="1600" dirty="0">
              <a:solidFill>
                <a:srgbClr val="000000"/>
              </a:solidFill>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1BD3432F-8A8F-4C1B-8650-FB387AEE504E}"/>
              </a:ext>
            </a:extLst>
          </p:cNvPr>
          <p:cNvSpPr>
            <a:spLocks noGrp="1"/>
          </p:cNvSpPr>
          <p:nvPr>
            <p:ph type="sldNum" sz="quarter" idx="12"/>
          </p:nvPr>
        </p:nvSpPr>
        <p:spPr>
          <a:xfrm>
            <a:off x="3707904" y="6467656"/>
            <a:ext cx="2133600" cy="365125"/>
          </a:xfrm>
        </p:spPr>
        <p:txBody>
          <a:bodyPr/>
          <a:lstStyle/>
          <a:p>
            <a:fld id="{9B441236-4707-B342-88D0-23B2CF2BA6BC}" type="slidenum">
              <a:rPr lang="en-US" smtClean="0"/>
              <a:pPr/>
              <a:t>60</a:t>
            </a:fld>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291359"/>
            <a:ext cx="8229600" cy="778098"/>
          </a:xfrm>
          <a:noFill/>
          <a:scene3d>
            <a:camera prst="orthographicFront"/>
            <a:lightRig rig="threePt" dir="t"/>
          </a:scene3d>
          <a:sp3d>
            <a:bevelT w="114300" prst="artDeco"/>
          </a:sp3d>
        </p:spPr>
        <p:txBody>
          <a:bodyPr>
            <a:normAutofit/>
          </a:bodyPr>
          <a:lstStyle/>
          <a:p>
            <a:r>
              <a:rPr lang="en-US" sz="2100" b="1" dirty="0">
                <a:solidFill>
                  <a:srgbClr val="000000"/>
                </a:solidFill>
              </a:rPr>
              <a:t>2.0 Material Handling</a:t>
            </a:r>
            <a:br>
              <a:rPr lang="en-US" sz="2100" b="1" dirty="0">
                <a:solidFill>
                  <a:srgbClr val="000000"/>
                </a:solidFill>
              </a:rPr>
            </a:br>
            <a:r>
              <a:rPr lang="en-US" sz="2100" b="1" dirty="0"/>
              <a:t> 2.1 Receiving </a:t>
            </a:r>
            <a:endParaRPr lang="en-IN" sz="2100" dirty="0"/>
          </a:p>
        </p:txBody>
      </p:sp>
      <p:sp>
        <p:nvSpPr>
          <p:cNvPr id="3" name="Content Placeholder 2"/>
          <p:cNvSpPr>
            <a:spLocks noGrp="1"/>
          </p:cNvSpPr>
          <p:nvPr>
            <p:ph idx="1"/>
          </p:nvPr>
        </p:nvSpPr>
        <p:spPr>
          <a:xfrm>
            <a:off x="467544" y="2244006"/>
            <a:ext cx="8229600" cy="3939992"/>
          </a:xfrm>
          <a:ln w="19050">
            <a:solidFill>
              <a:schemeClr val="accent3">
                <a:lumMod val="75000"/>
              </a:schemeClr>
            </a:solidFill>
          </a:ln>
        </p:spPr>
        <p:txBody>
          <a:bodyPr>
            <a:normAutofit/>
          </a:bodyPr>
          <a:lstStyle/>
          <a:p>
            <a:pPr algn="just">
              <a:lnSpc>
                <a:spcPct val="150000"/>
              </a:lnSpc>
            </a:pPr>
            <a:r>
              <a:rPr lang="en-IN" sz="1800" dirty="0">
                <a:latin typeface="Arial" panose="020B0604020202020204" pitchFamily="34" charset="0"/>
                <a:cs typeface="Arial" panose="020B0604020202020204" pitchFamily="34" charset="0"/>
              </a:rPr>
              <a:t>Check all bulk tankers &amp; containers for seal integrity and cleanliness as per  inspection checklist at the time of receipt.</a:t>
            </a:r>
          </a:p>
          <a:p>
            <a:pPr marL="0" indent="0" algn="just">
              <a:lnSpc>
                <a:spcPct val="150000"/>
              </a:lnSpc>
              <a:buNone/>
            </a:pPr>
            <a:endParaRPr lang="en-IN" sz="1200" dirty="0">
              <a:latin typeface="Arial" panose="020B0604020202020204" pitchFamily="34" charset="0"/>
              <a:cs typeface="Arial" panose="020B0604020202020204" pitchFamily="34" charset="0"/>
            </a:endParaRPr>
          </a:p>
          <a:p>
            <a:pPr algn="just">
              <a:lnSpc>
                <a:spcPct val="150000"/>
              </a:lnSpc>
            </a:pPr>
            <a:r>
              <a:rPr lang="en-IN" sz="1800" dirty="0">
                <a:latin typeface="Arial" panose="020B0604020202020204" pitchFamily="34" charset="0"/>
                <a:cs typeface="Arial" panose="020B0604020202020204" pitchFamily="34" charset="0"/>
              </a:rPr>
              <a:t>Check packaged RM for ‘expiry date’/’best before’/’use by date’, packaging integrity and storage conditions.</a:t>
            </a:r>
          </a:p>
          <a:p>
            <a:pPr marL="0" indent="0" algn="just">
              <a:lnSpc>
                <a:spcPct val="150000"/>
              </a:lnSpc>
              <a:buNone/>
            </a:pPr>
            <a:endParaRPr lang="en-IN" sz="1200" dirty="0">
              <a:latin typeface="Arial" panose="020B0604020202020204" pitchFamily="34" charset="0"/>
              <a:cs typeface="Arial" panose="020B0604020202020204" pitchFamily="34" charset="0"/>
            </a:endParaRPr>
          </a:p>
          <a:p>
            <a:pPr algn="just">
              <a:lnSpc>
                <a:spcPct val="150000"/>
              </a:lnSpc>
            </a:pPr>
            <a:r>
              <a:rPr lang="en-US" sz="1800" dirty="0">
                <a:latin typeface="Arial" panose="020B0604020202020204" pitchFamily="34" charset="0"/>
                <a:cs typeface="Arial" panose="020B0604020202020204" pitchFamily="34" charset="0"/>
              </a:rPr>
              <a:t>Vehicle inspection </a:t>
            </a:r>
            <a:endParaRPr lang="en-US" sz="1800" b="1" dirty="0">
              <a:solidFill>
                <a:srgbClr val="000000"/>
              </a:solidFill>
              <a:latin typeface="Arial" panose="020B0604020202020204" pitchFamily="34" charset="0"/>
              <a:cs typeface="Arial" panose="020B0604020202020204" pitchFamily="34" charset="0"/>
            </a:endParaRPr>
          </a:p>
          <a:p>
            <a:endParaRPr lang="en-IN" sz="2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6C77381-F1D8-4793-AB8A-152169C779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46" t="16766" r="13105" b="13778"/>
          <a:stretch/>
        </p:blipFill>
        <p:spPr>
          <a:xfrm>
            <a:off x="5004048" y="4039836"/>
            <a:ext cx="3528392" cy="2088232"/>
          </a:xfrm>
          <a:prstGeom prst="rect">
            <a:avLst/>
          </a:prstGeom>
        </p:spPr>
      </p:pic>
      <p:sp>
        <p:nvSpPr>
          <p:cNvPr id="5" name="Slide Number Placeholder 1">
            <a:extLst>
              <a:ext uri="{FF2B5EF4-FFF2-40B4-BE49-F238E27FC236}">
                <a16:creationId xmlns:a16="http://schemas.microsoft.com/office/drawing/2014/main" id="{22B50531-EF30-4BBF-A451-C6FD6BD3E7C4}"/>
              </a:ext>
            </a:extLst>
          </p:cNvPr>
          <p:cNvSpPr>
            <a:spLocks noGrp="1"/>
          </p:cNvSpPr>
          <p:nvPr>
            <p:ph type="sldNum" sz="quarter" idx="12"/>
          </p:nvPr>
        </p:nvSpPr>
        <p:spPr>
          <a:xfrm>
            <a:off x="3059832" y="6358547"/>
            <a:ext cx="2133600" cy="365125"/>
          </a:xfrm>
        </p:spPr>
        <p:txBody>
          <a:bodyPr/>
          <a:lstStyle/>
          <a:p>
            <a:fld id="{9B441236-4707-B342-88D0-23B2CF2BA6BC}" type="slidenum">
              <a:rPr lang="en-US" smtClean="0"/>
              <a:pPr/>
              <a:t>61</a:t>
            </a:fld>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24" y="1366412"/>
            <a:ext cx="8229600" cy="792088"/>
          </a:xfrm>
          <a:noFill/>
          <a:scene3d>
            <a:camera prst="orthographicFront"/>
            <a:lightRig rig="threePt" dir="t"/>
          </a:scene3d>
          <a:sp3d>
            <a:bevelT w="114300" prst="artDeco"/>
          </a:sp3d>
        </p:spPr>
        <p:txBody>
          <a:bodyPr>
            <a:noAutofit/>
          </a:bodyPr>
          <a:lstStyle/>
          <a:p>
            <a:r>
              <a:rPr lang="en-US" sz="2100" b="1" dirty="0">
                <a:solidFill>
                  <a:srgbClr val="000000"/>
                </a:solidFill>
              </a:rPr>
              <a:t>2.0 Material Handling</a:t>
            </a:r>
            <a:br>
              <a:rPr lang="en-US" sz="2100" b="1" dirty="0">
                <a:solidFill>
                  <a:srgbClr val="000000"/>
                </a:solidFill>
              </a:rPr>
            </a:br>
            <a:r>
              <a:rPr lang="en-US" sz="2100" b="1" dirty="0"/>
              <a:t> 2.1 Receiving </a:t>
            </a:r>
            <a:endParaRPr lang="en-IN" sz="2100" dirty="0"/>
          </a:p>
        </p:txBody>
      </p:sp>
      <p:sp>
        <p:nvSpPr>
          <p:cNvPr id="3" name="Content Placeholder 2"/>
          <p:cNvSpPr>
            <a:spLocks noGrp="1"/>
          </p:cNvSpPr>
          <p:nvPr>
            <p:ph idx="1"/>
          </p:nvPr>
        </p:nvSpPr>
        <p:spPr>
          <a:xfrm>
            <a:off x="395536" y="2492896"/>
            <a:ext cx="4536504" cy="3528392"/>
          </a:xfrm>
          <a:ln>
            <a:solidFill>
              <a:schemeClr val="accent3">
                <a:lumMod val="75000"/>
              </a:schemeClr>
            </a:solidFill>
          </a:ln>
        </p:spPr>
        <p:txBody>
          <a:bodyPr>
            <a:normAutofit/>
          </a:bodyPr>
          <a:lstStyle/>
          <a:p>
            <a:pPr fontAlgn="ctr">
              <a:spcBef>
                <a:spcPts val="0"/>
              </a:spcBef>
              <a:spcAft>
                <a:spcPts val="600"/>
              </a:spcAft>
              <a:buNone/>
            </a:pPr>
            <a:r>
              <a:rPr lang="en-US" sz="2000" b="1" u="sng" dirty="0">
                <a:latin typeface="Arial" panose="020B0604020202020204" pitchFamily="34" charset="0"/>
                <a:cs typeface="Arial" panose="020B0604020202020204" pitchFamily="34" charset="0"/>
              </a:rPr>
              <a:t>2.1.2</a:t>
            </a:r>
            <a:r>
              <a:rPr lang="en-US" sz="2000" u="sng" dirty="0">
                <a:latin typeface="Arial" panose="020B0604020202020204" pitchFamily="34" charset="0"/>
                <a:cs typeface="Arial" panose="020B0604020202020204" pitchFamily="34" charset="0"/>
              </a:rPr>
              <a:t>  </a:t>
            </a:r>
            <a:r>
              <a:rPr lang="en-IN" sz="2000" b="1" u="sng" dirty="0">
                <a:latin typeface="Arial" panose="020B0604020202020204" pitchFamily="34" charset="0"/>
                <a:cs typeface="Arial" panose="020B0604020202020204" pitchFamily="34" charset="0"/>
              </a:rPr>
              <a:t>Origin of Botanicals</a:t>
            </a:r>
          </a:p>
          <a:p>
            <a:pPr fontAlgn="ctr">
              <a:spcBef>
                <a:spcPts val="0"/>
              </a:spcBef>
              <a:spcAft>
                <a:spcPts val="600"/>
              </a:spcAft>
              <a:buNone/>
            </a:pPr>
            <a:endParaRPr lang="en-IN" sz="2000" b="1" u="sng" dirty="0">
              <a:latin typeface="Arial" panose="020B0604020202020204" pitchFamily="34" charset="0"/>
              <a:cs typeface="Arial" panose="020B0604020202020204" pitchFamily="34" charset="0"/>
            </a:endParaRPr>
          </a:p>
          <a:p>
            <a:pPr algn="just">
              <a:spcBef>
                <a:spcPts val="0"/>
              </a:spcBef>
              <a:spcAft>
                <a:spcPts val="600"/>
              </a:spcAft>
            </a:pPr>
            <a:r>
              <a:rPr lang="en-US" sz="1800" dirty="0">
                <a:latin typeface="Arial" panose="020B0604020202020204" pitchFamily="34" charset="0"/>
                <a:cs typeface="Arial" panose="020B0604020202020204" pitchFamily="34" charset="0"/>
              </a:rPr>
              <a:t>Name and origin to be ascertained</a:t>
            </a:r>
            <a:endParaRPr lang="en-US" sz="1200" dirty="0">
              <a:latin typeface="Arial" panose="020B0604020202020204" pitchFamily="34" charset="0"/>
              <a:cs typeface="Arial" panose="020B0604020202020204" pitchFamily="34" charset="0"/>
            </a:endParaRPr>
          </a:p>
          <a:p>
            <a:pPr algn="just">
              <a:spcBef>
                <a:spcPts val="0"/>
              </a:spcBef>
              <a:spcAft>
                <a:spcPts val="600"/>
              </a:spcAft>
            </a:pPr>
            <a:r>
              <a:rPr lang="en-US" sz="1800" dirty="0">
                <a:latin typeface="Arial" panose="020B0604020202020204" pitchFamily="34" charset="0"/>
                <a:cs typeface="Arial" panose="020B0604020202020204" pitchFamily="34" charset="0"/>
              </a:rPr>
              <a:t>Traceable by a Batch no. / Shipment ID</a:t>
            </a:r>
            <a:endParaRPr lang="en-US" sz="1200" dirty="0">
              <a:latin typeface="Arial" panose="020B0604020202020204" pitchFamily="34" charset="0"/>
              <a:cs typeface="Arial" panose="020B0604020202020204" pitchFamily="34" charset="0"/>
            </a:endParaRPr>
          </a:p>
          <a:p>
            <a:pPr algn="just">
              <a:spcBef>
                <a:spcPts val="0"/>
              </a:spcBef>
              <a:spcAft>
                <a:spcPts val="600"/>
              </a:spcAft>
            </a:pPr>
            <a:r>
              <a:rPr lang="en-US" sz="1800" dirty="0">
                <a:latin typeface="Arial" panose="020B0604020202020204" pitchFamily="34" charset="0"/>
                <a:cs typeface="Arial" panose="020B0604020202020204" pitchFamily="34" charset="0"/>
              </a:rPr>
              <a:t>Written confirmation for relevant batches / lots to show compliance with Good Agricultural Principles &amp; Collection Practice, w.r.t identification and traceability</a:t>
            </a:r>
            <a:r>
              <a:rPr lang="en-US" sz="2000" dirty="0">
                <a:latin typeface="Arial" panose="020B0604020202020204" pitchFamily="34" charset="0"/>
                <a:cs typeface="Arial" panose="020B0604020202020204" pitchFamily="34" charset="0"/>
              </a:rPr>
              <a:t>.</a:t>
            </a:r>
          </a:p>
        </p:txBody>
      </p:sp>
      <p:pic>
        <p:nvPicPr>
          <p:cNvPr id="7" name="Picture 6" descr="Image result for Pictures of Processing of Health Supplements &amp; Nutraceuticals"/>
          <p:cNvPicPr/>
          <p:nvPr/>
        </p:nvPicPr>
        <p:blipFill>
          <a:blip r:embed="rId2" cstate="print"/>
          <a:srcRect/>
          <a:stretch>
            <a:fillRect/>
          </a:stretch>
        </p:blipFill>
        <p:spPr bwMode="auto">
          <a:xfrm>
            <a:off x="5216515" y="3068960"/>
            <a:ext cx="3446040" cy="2160240"/>
          </a:xfrm>
          <a:prstGeom prst="rect">
            <a:avLst/>
          </a:prstGeom>
          <a:noFill/>
          <a:ln w="19050">
            <a:solidFill>
              <a:schemeClr val="accent3">
                <a:lumMod val="75000"/>
              </a:schemeClr>
            </a:solidFill>
            <a:miter lim="800000"/>
            <a:headEnd/>
            <a:tailEnd/>
          </a:ln>
        </p:spPr>
      </p:pic>
      <p:sp>
        <p:nvSpPr>
          <p:cNvPr id="5" name="Slide Number Placeholder 1">
            <a:extLst>
              <a:ext uri="{FF2B5EF4-FFF2-40B4-BE49-F238E27FC236}">
                <a16:creationId xmlns:a16="http://schemas.microsoft.com/office/drawing/2014/main" id="{62A0C0EB-0F5D-483E-8651-757025030F8B}"/>
              </a:ext>
            </a:extLst>
          </p:cNvPr>
          <p:cNvSpPr>
            <a:spLocks noGrp="1"/>
          </p:cNvSpPr>
          <p:nvPr>
            <p:ph type="sldNum" sz="quarter" idx="12"/>
          </p:nvPr>
        </p:nvSpPr>
        <p:spPr>
          <a:xfrm>
            <a:off x="3082915" y="6473403"/>
            <a:ext cx="2133600" cy="365125"/>
          </a:xfrm>
        </p:spPr>
        <p:txBody>
          <a:bodyPr/>
          <a:lstStyle/>
          <a:p>
            <a:fld id="{9B441236-4707-B342-88D0-23B2CF2BA6BC}" type="slidenum">
              <a:rPr lang="en-US" smtClean="0"/>
              <a:pPr/>
              <a:t>62</a:t>
            </a:fld>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314"/>
            <a:ext cx="8229600" cy="792088"/>
          </a:xfrm>
          <a:noFill/>
          <a:scene3d>
            <a:camera prst="orthographicFront"/>
            <a:lightRig rig="threePt" dir="t"/>
          </a:scene3d>
          <a:sp3d>
            <a:bevelT w="114300" prst="artDeco"/>
          </a:sp3d>
        </p:spPr>
        <p:txBody>
          <a:bodyPr>
            <a:normAutofit/>
          </a:bodyPr>
          <a:lstStyle/>
          <a:p>
            <a:r>
              <a:rPr lang="en-US" sz="2100" b="1" dirty="0">
                <a:solidFill>
                  <a:srgbClr val="000000"/>
                </a:solidFill>
              </a:rPr>
              <a:t>2.0 Material Handling</a:t>
            </a:r>
            <a:br>
              <a:rPr lang="en-US" sz="2100" b="1" dirty="0">
                <a:solidFill>
                  <a:srgbClr val="000000"/>
                </a:solidFill>
              </a:rPr>
            </a:br>
            <a:r>
              <a:rPr lang="en-US" sz="2100" b="1" dirty="0"/>
              <a:t> 2.1 Receiving </a:t>
            </a:r>
            <a:endParaRPr lang="en-IN" sz="2100" dirty="0"/>
          </a:p>
        </p:txBody>
      </p:sp>
      <p:sp>
        <p:nvSpPr>
          <p:cNvPr id="3" name="Content Placeholder 2"/>
          <p:cNvSpPr>
            <a:spLocks noGrp="1"/>
          </p:cNvSpPr>
          <p:nvPr>
            <p:ph idx="1"/>
          </p:nvPr>
        </p:nvSpPr>
        <p:spPr>
          <a:xfrm>
            <a:off x="487514" y="2323900"/>
            <a:ext cx="7324846" cy="4201443"/>
          </a:xfrm>
        </p:spPr>
        <p:txBody>
          <a:bodyPr>
            <a:noAutofit/>
          </a:bodyPr>
          <a:lstStyle/>
          <a:p>
            <a:pPr>
              <a:buNone/>
            </a:pPr>
            <a:r>
              <a:rPr lang="en-US" sz="1600" dirty="0">
                <a:latin typeface="Arial" panose="020B0604020202020204" pitchFamily="34" charset="0"/>
                <a:cs typeface="Arial" panose="020B0604020202020204" pitchFamily="34" charset="0"/>
              </a:rPr>
              <a:t> </a:t>
            </a:r>
            <a:r>
              <a:rPr lang="en-US" sz="1800" b="1" u="sng" dirty="0">
                <a:latin typeface="Arial" panose="020B0604020202020204" pitchFamily="34" charset="0"/>
                <a:cs typeface="Arial" panose="020B0604020202020204" pitchFamily="34" charset="0"/>
              </a:rPr>
              <a:t>2.1.3</a:t>
            </a:r>
            <a:r>
              <a:rPr lang="en-IN" sz="1800" b="1" u="sng" dirty="0">
                <a:latin typeface="Arial" panose="020B0604020202020204" pitchFamily="34" charset="0"/>
                <a:cs typeface="Arial" panose="020B0604020202020204" pitchFamily="34" charset="0"/>
              </a:rPr>
              <a:t> </a:t>
            </a:r>
            <a:r>
              <a:rPr lang="en-US" sz="1800" b="1" u="sng" dirty="0">
                <a:latin typeface="Arial" panose="020B0604020202020204" pitchFamily="34" charset="0"/>
                <a:cs typeface="Arial" panose="020B0604020202020204" pitchFamily="34" charset="0"/>
              </a:rPr>
              <a:t>Botanical identification &amp; Characterization</a:t>
            </a:r>
          </a:p>
          <a:p>
            <a:pPr>
              <a:buNone/>
            </a:pPr>
            <a:endParaRPr lang="en-IN" sz="1100" b="1" u="sng" dirty="0">
              <a:latin typeface="Arial" panose="020B0604020202020204" pitchFamily="34" charset="0"/>
              <a:cs typeface="Arial" panose="020B0604020202020204" pitchFamily="34" charset="0"/>
            </a:endParaRPr>
          </a:p>
          <a:p>
            <a:pPr algn="just">
              <a:buFont typeface="Wingdings" panose="05000000000000000000" pitchFamily="2" charset="2"/>
              <a:buChar char="Ø"/>
            </a:pPr>
            <a:r>
              <a:rPr lang="en-US" sz="1600" dirty="0">
                <a:latin typeface="Arial" panose="020B0604020202020204" pitchFamily="34" charset="0"/>
                <a:cs typeface="Arial" panose="020B0604020202020204" pitchFamily="34" charset="0"/>
              </a:rPr>
              <a:t>Plant part used in the botanical preparation to be ascertained like -</a:t>
            </a:r>
          </a:p>
          <a:p>
            <a:pPr algn="just"/>
            <a:r>
              <a:rPr lang="en-US" sz="1600" dirty="0">
                <a:latin typeface="Arial" panose="020B0604020202020204" pitchFamily="34" charset="0"/>
                <a:cs typeface="Arial" panose="020B0604020202020204" pitchFamily="34" charset="0"/>
              </a:rPr>
              <a:t>Whole plant / Underground parts  / Specific Roots / Rhizome / Tuber / Bulb</a:t>
            </a:r>
          </a:p>
          <a:p>
            <a:pPr algn="just"/>
            <a:r>
              <a:rPr lang="en-US" sz="1600" dirty="0">
                <a:latin typeface="Arial" panose="020B0604020202020204" pitchFamily="34" charset="0"/>
                <a:cs typeface="Arial" panose="020B0604020202020204" pitchFamily="34" charset="0"/>
              </a:rPr>
              <a:t>Aerial parts of the plant / Stem Specific /  Bark / Leaves / Flower / Fruit / Seed</a:t>
            </a:r>
            <a:endParaRPr lang="en-US" sz="18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sz="1600" dirty="0">
                <a:latin typeface="Arial" panose="020B0604020202020204" pitchFamily="34" charset="0"/>
                <a:cs typeface="Arial" panose="020B0604020202020204" pitchFamily="34" charset="0"/>
              </a:rPr>
              <a:t>Method for confirming identification of unprocessed </a:t>
            </a:r>
          </a:p>
          <a:p>
            <a:pPr marL="0" indent="0">
              <a:buNone/>
            </a:pPr>
            <a:r>
              <a:rPr lang="en-US" sz="1600" dirty="0">
                <a:latin typeface="Arial" panose="020B0604020202020204" pitchFamily="34" charset="0"/>
                <a:cs typeface="Arial" panose="020B0604020202020204" pitchFamily="34" charset="0"/>
              </a:rPr>
              <a:t>      botanical:</a:t>
            </a:r>
          </a:p>
          <a:p>
            <a:pPr marL="685800"/>
            <a:r>
              <a:rPr lang="en-US" sz="1600" dirty="0">
                <a:latin typeface="Arial" panose="020B0604020202020204" pitchFamily="34" charset="0"/>
                <a:cs typeface="Arial" panose="020B0604020202020204" pitchFamily="34" charset="0"/>
              </a:rPr>
              <a:t>Microscopic  / Macroscopic examination</a:t>
            </a:r>
          </a:p>
          <a:p>
            <a:pPr marL="685800"/>
            <a:r>
              <a:rPr lang="en-US" sz="1600" dirty="0">
                <a:latin typeface="Arial" panose="020B0604020202020204" pitchFamily="34" charset="0"/>
                <a:cs typeface="Arial" panose="020B0604020202020204" pitchFamily="34" charset="0"/>
              </a:rPr>
              <a:t>Chromatographic / Spectroscopic examination</a:t>
            </a:r>
          </a:p>
          <a:p>
            <a:pPr marL="685800"/>
            <a:r>
              <a:rPr lang="en-US" sz="1600" dirty="0">
                <a:latin typeface="Arial" panose="020B0604020202020204" pitchFamily="34" charset="0"/>
                <a:cs typeface="Arial" panose="020B0604020202020204" pitchFamily="34" charset="0"/>
              </a:rPr>
              <a:t>Other characteristic assay                    </a:t>
            </a:r>
          </a:p>
          <a:p>
            <a:pPr marL="685800"/>
            <a:r>
              <a:rPr lang="en-US" sz="1600" dirty="0">
                <a:latin typeface="Arial" panose="020B0604020202020204" pitchFamily="34" charset="0"/>
                <a:cs typeface="Arial" panose="020B0604020202020204" pitchFamily="34" charset="0"/>
              </a:rPr>
              <a:t>Physical tests</a:t>
            </a:r>
            <a:endParaRPr lang="en-US" sz="18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sz="1800" dirty="0">
                <a:latin typeface="Arial" panose="020B0604020202020204" pitchFamily="34" charset="0"/>
                <a:cs typeface="Arial" panose="020B0604020202020204" pitchFamily="34" charset="0"/>
              </a:rPr>
              <a:t>The traceability records shall be available since point of plant growth.</a:t>
            </a:r>
            <a:endParaRPr lang="en-IN" sz="1800" dirty="0">
              <a:latin typeface="Arial" panose="020B0604020202020204" pitchFamily="34" charset="0"/>
              <a:cs typeface="Arial" panose="020B0604020202020204" pitchFamily="34" charset="0"/>
            </a:endParaRPr>
          </a:p>
        </p:txBody>
      </p:sp>
      <p:pic>
        <p:nvPicPr>
          <p:cNvPr id="6" name="Picture 1"/>
          <p:cNvPicPr>
            <a:picLocks noChangeAspect="1" noChangeArrowheads="1"/>
          </p:cNvPicPr>
          <p:nvPr/>
        </p:nvPicPr>
        <p:blipFill>
          <a:blip r:embed="rId2" cstate="print"/>
          <a:srcRect/>
          <a:stretch>
            <a:fillRect/>
          </a:stretch>
        </p:blipFill>
        <p:spPr bwMode="auto">
          <a:xfrm>
            <a:off x="6549335" y="3789363"/>
            <a:ext cx="2123627" cy="1943894"/>
          </a:xfrm>
          <a:prstGeom prst="rect">
            <a:avLst/>
          </a:prstGeom>
          <a:noFill/>
          <a:ln w="19050">
            <a:solidFill>
              <a:schemeClr val="accent3">
                <a:lumMod val="75000"/>
              </a:schemeClr>
            </a:solidFill>
            <a:miter lim="800000"/>
            <a:headEnd/>
            <a:tailEnd/>
          </a:ln>
          <a:effectLst/>
        </p:spPr>
      </p:pic>
      <p:sp>
        <p:nvSpPr>
          <p:cNvPr id="4" name="Rectangle 3">
            <a:extLst>
              <a:ext uri="{FF2B5EF4-FFF2-40B4-BE49-F238E27FC236}">
                <a16:creationId xmlns:a16="http://schemas.microsoft.com/office/drawing/2014/main" id="{D73D7414-18F7-4E15-A954-70D01B8EED7C}"/>
              </a:ext>
            </a:extLst>
          </p:cNvPr>
          <p:cNvSpPr/>
          <p:nvPr/>
        </p:nvSpPr>
        <p:spPr>
          <a:xfrm>
            <a:off x="611560" y="4581128"/>
            <a:ext cx="5184576" cy="1152128"/>
          </a:xfrm>
          <a:prstGeom prst="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9EDE9D92-0EAE-45AB-B1B4-2C299F5CE09A}"/>
              </a:ext>
            </a:extLst>
          </p:cNvPr>
          <p:cNvSpPr>
            <a:spLocks noGrp="1"/>
          </p:cNvSpPr>
          <p:nvPr>
            <p:ph type="sldNum" sz="quarter" idx="12"/>
          </p:nvPr>
        </p:nvSpPr>
        <p:spPr>
          <a:xfrm>
            <a:off x="3505200" y="6421921"/>
            <a:ext cx="2133600" cy="365125"/>
          </a:xfrm>
        </p:spPr>
        <p:txBody>
          <a:bodyPr/>
          <a:lstStyle/>
          <a:p>
            <a:fld id="{9B441236-4707-B342-88D0-23B2CF2BA6BC}" type="slidenum">
              <a:rPr lang="en-US" smtClean="0"/>
              <a:pPr/>
              <a:t>63</a:t>
            </a:fld>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29" y="1466354"/>
            <a:ext cx="8640960" cy="720080"/>
          </a:xfrm>
          <a:noFill/>
          <a:scene3d>
            <a:camera prst="orthographicFront"/>
            <a:lightRig rig="threePt" dir="t"/>
          </a:scene3d>
          <a:sp3d>
            <a:bevelT w="114300" prst="artDeco"/>
          </a:sp3d>
        </p:spPr>
        <p:txBody>
          <a:bodyPr>
            <a:noAutofit/>
          </a:bodyPr>
          <a:lstStyle/>
          <a:p>
            <a:r>
              <a:rPr lang="en-US" sz="2100" b="1" dirty="0">
                <a:solidFill>
                  <a:srgbClr val="000000"/>
                </a:solidFill>
              </a:rPr>
              <a:t>2.0  Material Handling </a:t>
            </a:r>
            <a:br>
              <a:rPr lang="en-US" sz="2100" b="1" dirty="0">
                <a:solidFill>
                  <a:srgbClr val="000000"/>
                </a:solidFill>
              </a:rPr>
            </a:br>
            <a:r>
              <a:rPr lang="en-US" sz="2100" b="1" dirty="0"/>
              <a:t> 2.2  Storing</a:t>
            </a:r>
            <a:r>
              <a:rPr lang="en-IN" sz="2100" b="1" dirty="0"/>
              <a:t> </a:t>
            </a:r>
            <a:endParaRPr lang="en-IN" sz="2100" dirty="0"/>
          </a:p>
        </p:txBody>
      </p:sp>
      <p:sp>
        <p:nvSpPr>
          <p:cNvPr id="3" name="Content Placeholder 2"/>
          <p:cNvSpPr>
            <a:spLocks noGrp="1"/>
          </p:cNvSpPr>
          <p:nvPr>
            <p:ph idx="1"/>
          </p:nvPr>
        </p:nvSpPr>
        <p:spPr>
          <a:xfrm>
            <a:off x="304646" y="2924944"/>
            <a:ext cx="4104456" cy="3096344"/>
          </a:xfrm>
          <a:ln>
            <a:noFill/>
          </a:ln>
        </p:spPr>
        <p:txBody>
          <a:bodyPr>
            <a:normAutofit/>
          </a:bodyPr>
          <a:lstStyle/>
          <a:p>
            <a:pPr>
              <a:buNone/>
            </a:pPr>
            <a:r>
              <a:rPr lang="en-IN" sz="2000" b="1" u="sng" dirty="0">
                <a:latin typeface="Arial" panose="020B0604020202020204" pitchFamily="34" charset="0"/>
                <a:cs typeface="Arial" panose="020B0604020202020204" pitchFamily="34" charset="0"/>
              </a:rPr>
              <a:t>2.2.1  </a:t>
            </a:r>
            <a:r>
              <a:rPr lang="en-IN" sz="2000" b="1" u="sng" dirty="0">
                <a:solidFill>
                  <a:srgbClr val="000000"/>
                </a:solidFill>
                <a:latin typeface="Arial" panose="020B0604020202020204" pitchFamily="34" charset="0"/>
                <a:cs typeface="Arial" panose="020B0604020202020204" pitchFamily="34" charset="0"/>
              </a:rPr>
              <a:t>Storage &amp; </a:t>
            </a:r>
            <a:r>
              <a:rPr lang="en-US" sz="2000" b="1" i="0" u="sng" dirty="0">
                <a:solidFill>
                  <a:srgbClr val="000000"/>
                </a:solidFill>
                <a:effectLst/>
                <a:latin typeface="Arial" panose="020B0604020202020204" pitchFamily="34" charset="0"/>
                <a:cs typeface="Arial" panose="020B0604020202020204" pitchFamily="34" charset="0"/>
              </a:rPr>
              <a:t>Material Control</a:t>
            </a:r>
          </a:p>
          <a:p>
            <a:pPr>
              <a:buNone/>
            </a:pPr>
            <a:endParaRPr lang="en-IN" sz="1200" b="1" u="sng" dirty="0">
              <a:latin typeface="Arial" panose="020B0604020202020204" pitchFamily="34" charset="0"/>
              <a:cs typeface="Arial" panose="020B0604020202020204" pitchFamily="34" charset="0"/>
            </a:endParaRPr>
          </a:p>
          <a:p>
            <a:pPr algn="just">
              <a:buFont typeface="Wingdings" panose="05000000000000000000" pitchFamily="2" charset="2"/>
              <a:buChar char="Ø"/>
            </a:pPr>
            <a:r>
              <a:rPr lang="en-IN" sz="1800" dirty="0">
                <a:latin typeface="Arial" panose="020B0604020202020204" pitchFamily="34" charset="0"/>
                <a:cs typeface="Arial" panose="020B0604020202020204" pitchFamily="34" charset="0"/>
              </a:rPr>
              <a:t>Ensure design &amp; construction of </a:t>
            </a:r>
          </a:p>
          <a:p>
            <a:pPr algn="just"/>
            <a:r>
              <a:rPr lang="en-IN" sz="1800" dirty="0">
                <a:latin typeface="Arial" panose="020B0604020202020204" pitchFamily="34" charset="0"/>
                <a:cs typeface="Arial" panose="020B0604020202020204" pitchFamily="34" charset="0"/>
              </a:rPr>
              <a:t>Buildings, fixtures, equipment of product storage areas </a:t>
            </a:r>
          </a:p>
          <a:p>
            <a:pPr algn="just"/>
            <a:r>
              <a:rPr lang="en-IN" sz="1800" dirty="0">
                <a:latin typeface="Arial" panose="020B0604020202020204" pitchFamily="34" charset="0"/>
                <a:cs typeface="Arial" panose="020B0604020202020204" pitchFamily="34" charset="0"/>
              </a:rPr>
              <a:t>Vehicles at loading &amp; unloading bays is maintained to facilitate the operations being carried out and to prevent damage to the stored material.</a:t>
            </a:r>
          </a:p>
        </p:txBody>
      </p:sp>
      <p:pic>
        <p:nvPicPr>
          <p:cNvPr id="4" name="Content Placeholder 6">
            <a:extLst>
              <a:ext uri="{FF2B5EF4-FFF2-40B4-BE49-F238E27FC236}">
                <a16:creationId xmlns:a16="http://schemas.microsoft.com/office/drawing/2014/main" id="{6AA5C8D3-F3EF-4E90-92F0-94CD460D96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932040" y="3063334"/>
            <a:ext cx="3538736" cy="2376264"/>
          </a:xfrm>
          <a:prstGeom prst="rect">
            <a:avLst/>
          </a:prstGeom>
          <a:noFill/>
          <a:ln w="28575">
            <a:solidFill>
              <a:schemeClr val="accent3">
                <a:lumMod val="75000"/>
              </a:schemeClr>
            </a:solidFill>
          </a:ln>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1BFAC8EC-6192-4ED7-B793-4A5791A268F5}"/>
              </a:ext>
            </a:extLst>
          </p:cNvPr>
          <p:cNvSpPr/>
          <p:nvPr/>
        </p:nvSpPr>
        <p:spPr>
          <a:xfrm>
            <a:off x="251520" y="2636912"/>
            <a:ext cx="4320480" cy="3384376"/>
          </a:xfrm>
          <a:prstGeom prst="roundRect">
            <a:avLst>
              <a:gd name="adj" fmla="val 9197"/>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
            <a:extLst>
              <a:ext uri="{FF2B5EF4-FFF2-40B4-BE49-F238E27FC236}">
                <a16:creationId xmlns:a16="http://schemas.microsoft.com/office/drawing/2014/main" id="{0721EE97-6072-4AB3-8A5D-056EB69C497B}"/>
              </a:ext>
            </a:extLst>
          </p:cNvPr>
          <p:cNvSpPr>
            <a:spLocks noGrp="1"/>
          </p:cNvSpPr>
          <p:nvPr>
            <p:ph type="sldNum" sz="quarter" idx="12"/>
          </p:nvPr>
        </p:nvSpPr>
        <p:spPr>
          <a:xfrm>
            <a:off x="3486109" y="6448425"/>
            <a:ext cx="2133600" cy="365125"/>
          </a:xfrm>
        </p:spPr>
        <p:txBody>
          <a:bodyPr/>
          <a:lstStyle/>
          <a:p>
            <a:fld id="{9B441236-4707-B342-88D0-23B2CF2BA6BC}" type="slidenum">
              <a:rPr lang="en-US" smtClean="0"/>
              <a:pPr/>
              <a:t>64</a:t>
            </a:fld>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C49CED-9F09-4517-BC5F-E85344A38179}"/>
              </a:ext>
            </a:extLst>
          </p:cNvPr>
          <p:cNvSpPr>
            <a:spLocks noGrp="1"/>
          </p:cNvSpPr>
          <p:nvPr>
            <p:ph idx="1"/>
          </p:nvPr>
        </p:nvSpPr>
        <p:spPr>
          <a:xfrm>
            <a:off x="755576" y="2348880"/>
            <a:ext cx="7632849" cy="3960440"/>
          </a:xfrm>
          <a:ln>
            <a:noFill/>
          </a:ln>
        </p:spPr>
        <p:txBody>
          <a:bodyPr>
            <a:normAutofit/>
          </a:bodyPr>
          <a:lstStyle/>
          <a:p>
            <a:pPr algn="just">
              <a:lnSpc>
                <a:spcPct val="150000"/>
              </a:lnSpc>
              <a:buFont typeface="Wingdings" panose="05000000000000000000" pitchFamily="2" charset="2"/>
              <a:buChar char="Ø"/>
            </a:pPr>
            <a:r>
              <a:rPr lang="en-IN" sz="1800" dirty="0">
                <a:latin typeface="Arial" panose="020B0604020202020204" pitchFamily="34" charset="0"/>
                <a:cs typeface="Arial" panose="020B0604020202020204" pitchFamily="34" charset="0"/>
              </a:rPr>
              <a:t>Storing of RM, Ingredients, PM, FG in clean, dry, well ventilated spaces protected from external contamination.</a:t>
            </a:r>
          </a:p>
          <a:p>
            <a:pPr algn="just">
              <a:lnSpc>
                <a:spcPct val="150000"/>
              </a:lnSpc>
              <a:buFont typeface="Wingdings" panose="05000000000000000000" pitchFamily="2" charset="2"/>
              <a:buChar char="Ø"/>
            </a:pPr>
            <a:r>
              <a:rPr lang="en-IN" sz="1800" dirty="0">
                <a:latin typeface="Arial" panose="020B0604020202020204" pitchFamily="34" charset="0"/>
                <a:cs typeface="Arial" panose="020B0604020202020204" pitchFamily="34" charset="0"/>
              </a:rPr>
              <a:t>Suitable &amp; adequate stacking of Materials and products</a:t>
            </a:r>
          </a:p>
          <a:p>
            <a:pPr algn="just">
              <a:lnSpc>
                <a:spcPct val="150000"/>
              </a:lnSpc>
              <a:buFont typeface="Wingdings" panose="05000000000000000000" pitchFamily="2" charset="2"/>
              <a:buChar char="Ø"/>
            </a:pPr>
            <a:r>
              <a:rPr lang="en-IN" sz="1800" dirty="0">
                <a:latin typeface="Arial" panose="020B0604020202020204" pitchFamily="34" charset="0"/>
                <a:cs typeface="Arial" panose="020B0604020202020204" pitchFamily="34" charset="0"/>
              </a:rPr>
              <a:t>Aisles to be kept clear and avoid temporary storage of materials.</a:t>
            </a:r>
          </a:p>
          <a:p>
            <a:pPr algn="just">
              <a:lnSpc>
                <a:spcPct val="150000"/>
              </a:lnSpc>
              <a:buFont typeface="Wingdings" panose="05000000000000000000" pitchFamily="2" charset="2"/>
              <a:buChar char="Ø"/>
            </a:pPr>
            <a:r>
              <a:rPr lang="en-IN" sz="1800" dirty="0">
                <a:latin typeface="Arial" panose="020B0604020202020204" pitchFamily="34" charset="0"/>
                <a:cs typeface="Arial" panose="020B0604020202020204" pitchFamily="34" charset="0"/>
              </a:rPr>
              <a:t>Receiving and dispatch bays designed to protect receipt of materials and dispatch of products from extreme weather.  </a:t>
            </a:r>
          </a:p>
          <a:p>
            <a:pPr algn="just">
              <a:lnSpc>
                <a:spcPct val="150000"/>
              </a:lnSpc>
              <a:buFont typeface="Wingdings" panose="05000000000000000000" pitchFamily="2" charset="2"/>
              <a:buChar char="Ø"/>
            </a:pPr>
            <a:r>
              <a:rPr lang="en-IN" sz="1800" dirty="0">
                <a:latin typeface="Arial" panose="020B0604020202020204" pitchFamily="34" charset="0"/>
                <a:cs typeface="Arial" panose="020B0604020202020204" pitchFamily="34" charset="0"/>
              </a:rPr>
              <a:t>Provision of cleaning incoming material containers (where necessary) at receipt.</a:t>
            </a:r>
          </a:p>
        </p:txBody>
      </p:sp>
      <p:sp>
        <p:nvSpPr>
          <p:cNvPr id="4" name="Title 1">
            <a:extLst>
              <a:ext uri="{FF2B5EF4-FFF2-40B4-BE49-F238E27FC236}">
                <a16:creationId xmlns:a16="http://schemas.microsoft.com/office/drawing/2014/main" id="{D18A092E-70BC-4CE7-9952-61E1929FEC76}"/>
              </a:ext>
            </a:extLst>
          </p:cNvPr>
          <p:cNvSpPr>
            <a:spLocks noGrp="1"/>
          </p:cNvSpPr>
          <p:nvPr>
            <p:ph type="title"/>
          </p:nvPr>
        </p:nvSpPr>
        <p:spPr>
          <a:xfrm>
            <a:off x="457200" y="1360661"/>
            <a:ext cx="8229600" cy="720080"/>
          </a:xfrm>
          <a:noFill/>
          <a:scene3d>
            <a:camera prst="orthographicFront"/>
            <a:lightRig rig="threePt" dir="t"/>
          </a:scene3d>
          <a:sp3d>
            <a:bevelT w="114300" prst="artDeco"/>
          </a:sp3d>
        </p:spPr>
        <p:txBody>
          <a:bodyPr>
            <a:noAutofit/>
          </a:bodyPr>
          <a:lstStyle/>
          <a:p>
            <a:r>
              <a:rPr lang="en-US" sz="2100" b="1" dirty="0">
                <a:solidFill>
                  <a:srgbClr val="000000"/>
                </a:solidFill>
              </a:rPr>
              <a:t>2.0  Material Handling </a:t>
            </a:r>
            <a:br>
              <a:rPr lang="en-US" sz="2100" b="1" dirty="0">
                <a:solidFill>
                  <a:srgbClr val="000000"/>
                </a:solidFill>
              </a:rPr>
            </a:br>
            <a:r>
              <a:rPr lang="en-US" sz="2100" b="1" dirty="0"/>
              <a:t> 2.2  Storing</a:t>
            </a:r>
            <a:r>
              <a:rPr lang="en-IN" sz="2100" b="1" dirty="0"/>
              <a:t> </a:t>
            </a:r>
            <a:endParaRPr lang="en-IN" sz="2100" dirty="0"/>
          </a:p>
        </p:txBody>
      </p:sp>
      <p:sp>
        <p:nvSpPr>
          <p:cNvPr id="6" name="Rectangle: Rounded Corners 5">
            <a:extLst>
              <a:ext uri="{FF2B5EF4-FFF2-40B4-BE49-F238E27FC236}">
                <a16:creationId xmlns:a16="http://schemas.microsoft.com/office/drawing/2014/main" id="{F808528E-6E56-48C4-8A47-860331E4DC5B}"/>
              </a:ext>
            </a:extLst>
          </p:cNvPr>
          <p:cNvSpPr/>
          <p:nvPr/>
        </p:nvSpPr>
        <p:spPr>
          <a:xfrm>
            <a:off x="457200" y="2276872"/>
            <a:ext cx="8208912" cy="3888432"/>
          </a:xfrm>
          <a:prstGeom prst="roundRect">
            <a:avLst>
              <a:gd name="adj" fmla="val 10442"/>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07CF1B06-3FF1-4083-8F0B-B78E3FE242C6}"/>
              </a:ext>
            </a:extLst>
          </p:cNvPr>
          <p:cNvSpPr>
            <a:spLocks noGrp="1"/>
          </p:cNvSpPr>
          <p:nvPr>
            <p:ph type="sldNum" sz="quarter" idx="12"/>
          </p:nvPr>
        </p:nvSpPr>
        <p:spPr>
          <a:xfrm>
            <a:off x="3707904" y="6413107"/>
            <a:ext cx="2133600" cy="365125"/>
          </a:xfrm>
        </p:spPr>
        <p:txBody>
          <a:bodyPr/>
          <a:lstStyle/>
          <a:p>
            <a:fld id="{9B441236-4707-B342-88D0-23B2CF2BA6BC}" type="slidenum">
              <a:rPr lang="en-US" smtClean="0"/>
              <a:pPr/>
              <a:t>65</a:t>
            </a:fld>
            <a:endParaRPr lang="en-US"/>
          </a:p>
        </p:txBody>
      </p:sp>
    </p:spTree>
    <p:extLst>
      <p:ext uri="{BB962C8B-B14F-4D97-AF65-F5344CB8AC3E}">
        <p14:creationId xmlns:p14="http://schemas.microsoft.com/office/powerpoint/2010/main" val="32907284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412776"/>
            <a:ext cx="8640960" cy="936104"/>
          </a:xfrm>
          <a:noFill/>
          <a:ln>
            <a:noFill/>
          </a:ln>
          <a:scene3d>
            <a:camera prst="orthographicFront"/>
            <a:lightRig rig="threePt" dir="t"/>
          </a:scene3d>
          <a:sp3d>
            <a:bevelT w="114300" prst="artDeco"/>
          </a:sp3d>
        </p:spPr>
        <p:txBody>
          <a:bodyPr>
            <a:noAutofit/>
          </a:bodyPr>
          <a:lstStyle/>
          <a:p>
            <a:r>
              <a:rPr lang="en-US" sz="2100" b="1" dirty="0">
                <a:solidFill>
                  <a:srgbClr val="000000"/>
                </a:solidFill>
              </a:rPr>
              <a:t>2.0  Material Handling </a:t>
            </a:r>
            <a:br>
              <a:rPr lang="en-US" sz="2100" b="1" dirty="0">
                <a:solidFill>
                  <a:srgbClr val="000000"/>
                </a:solidFill>
              </a:rPr>
            </a:br>
            <a:r>
              <a:rPr lang="en-US" sz="2100" b="1" dirty="0"/>
              <a:t> 2.2  Storing</a:t>
            </a:r>
            <a:r>
              <a:rPr lang="en-IN" sz="2100" b="1" dirty="0"/>
              <a:t> </a:t>
            </a:r>
            <a:endParaRPr lang="en-IN" sz="2100" dirty="0"/>
          </a:p>
        </p:txBody>
      </p:sp>
      <p:sp>
        <p:nvSpPr>
          <p:cNvPr id="3" name="Content Placeholder 2"/>
          <p:cNvSpPr>
            <a:spLocks noGrp="1"/>
          </p:cNvSpPr>
          <p:nvPr>
            <p:ph idx="1"/>
          </p:nvPr>
        </p:nvSpPr>
        <p:spPr>
          <a:xfrm>
            <a:off x="467544" y="2564904"/>
            <a:ext cx="8245424" cy="3312368"/>
          </a:xfrm>
          <a:ln>
            <a:noFill/>
          </a:ln>
        </p:spPr>
        <p:txBody>
          <a:bodyPr>
            <a:noAutofit/>
          </a:bodyPr>
          <a:lstStyle/>
          <a:p>
            <a:pPr algn="just">
              <a:lnSpc>
                <a:spcPct val="150000"/>
              </a:lnSpc>
            </a:pPr>
            <a:r>
              <a:rPr lang="en-IN" sz="1800" dirty="0">
                <a:latin typeface="Arial" panose="020B0604020202020204" pitchFamily="34" charset="0"/>
                <a:cs typeface="Arial" panose="020B0604020202020204" pitchFamily="34" charset="0"/>
              </a:rPr>
              <a:t>Adequate spacing between pallets to ensure sufficient ventilation.</a:t>
            </a:r>
          </a:p>
          <a:p>
            <a:pPr algn="just">
              <a:lnSpc>
                <a:spcPct val="150000"/>
              </a:lnSpc>
            </a:pPr>
            <a:r>
              <a:rPr lang="en-IN" sz="1800" dirty="0">
                <a:latin typeface="Arial" panose="020B0604020202020204" pitchFamily="34" charset="0"/>
                <a:cs typeface="Arial" panose="020B0604020202020204" pitchFamily="34" charset="0"/>
              </a:rPr>
              <a:t>Periodic visual checks of storage, w.r.t structural integrity and infestations.</a:t>
            </a:r>
          </a:p>
          <a:p>
            <a:pPr algn="just">
              <a:lnSpc>
                <a:spcPct val="150000"/>
              </a:lnSpc>
            </a:pPr>
            <a:r>
              <a:rPr lang="en-IN" sz="1800" dirty="0">
                <a:latin typeface="Arial" panose="020B0604020202020204" pitchFamily="34" charset="0"/>
                <a:cs typeface="Arial" panose="020B0604020202020204" pitchFamily="34" charset="0"/>
              </a:rPr>
              <a:t>Separate sampling &amp; dispensing area in the warehouse.</a:t>
            </a:r>
          </a:p>
          <a:p>
            <a:pPr algn="just">
              <a:lnSpc>
                <a:spcPct val="150000"/>
              </a:lnSpc>
            </a:pPr>
            <a:r>
              <a:rPr lang="en-IN" sz="1800" dirty="0">
                <a:latin typeface="Arial" panose="020B0604020202020204" pitchFamily="34" charset="0"/>
                <a:cs typeface="Arial" panose="020B0604020202020204" pitchFamily="34" charset="0"/>
              </a:rPr>
              <a:t>Storage of RM and ingredients as mentioned on label / specified by vendor. </a:t>
            </a:r>
          </a:p>
          <a:p>
            <a:pPr algn="just">
              <a:lnSpc>
                <a:spcPct val="150000"/>
              </a:lnSpc>
            </a:pPr>
            <a:r>
              <a:rPr lang="en-IN" sz="1800" dirty="0">
                <a:latin typeface="Arial" panose="020B0604020202020204" pitchFamily="34" charset="0"/>
                <a:cs typeface="Arial" panose="020B0604020202020204" pitchFamily="34" charset="0"/>
              </a:rPr>
              <a:t>Storage of printed PM in safe, dry, dust free and separate &amp; secured manner.</a:t>
            </a:r>
            <a:endParaRPr lang="en-US" sz="1800" dirty="0">
              <a:latin typeface="Arial" panose="020B0604020202020204" pitchFamily="34" charset="0"/>
              <a:cs typeface="Arial" panose="020B0604020202020204" pitchFamily="34" charset="0"/>
            </a:endParaRPr>
          </a:p>
          <a:p>
            <a:pPr algn="just">
              <a:lnSpc>
                <a:spcPct val="150000"/>
              </a:lnSpc>
            </a:pPr>
            <a:r>
              <a:rPr lang="en-IN" sz="1800" dirty="0">
                <a:latin typeface="Arial" panose="020B0604020202020204" pitchFamily="34" charset="0"/>
                <a:cs typeface="Arial" panose="020B0604020202020204" pitchFamily="34" charset="0"/>
              </a:rPr>
              <a:t>Monitoring of Storage area temperatures and RH at stipulated frequency.</a:t>
            </a:r>
          </a:p>
        </p:txBody>
      </p:sp>
      <p:sp>
        <p:nvSpPr>
          <p:cNvPr id="4" name="Rectangle: Rounded Corners 3">
            <a:extLst>
              <a:ext uri="{FF2B5EF4-FFF2-40B4-BE49-F238E27FC236}">
                <a16:creationId xmlns:a16="http://schemas.microsoft.com/office/drawing/2014/main" id="{27A1C9D3-F72A-426A-91F4-1232EB996C8D}"/>
              </a:ext>
            </a:extLst>
          </p:cNvPr>
          <p:cNvSpPr/>
          <p:nvPr/>
        </p:nvSpPr>
        <p:spPr>
          <a:xfrm>
            <a:off x="395536" y="2492896"/>
            <a:ext cx="8317432" cy="3719438"/>
          </a:xfrm>
          <a:prstGeom prst="roundRect">
            <a:avLst>
              <a:gd name="adj" fmla="val 10159"/>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1">
            <a:extLst>
              <a:ext uri="{FF2B5EF4-FFF2-40B4-BE49-F238E27FC236}">
                <a16:creationId xmlns:a16="http://schemas.microsoft.com/office/drawing/2014/main" id="{69F704C5-519A-4F1C-AFEA-4A3C45A65E79}"/>
              </a:ext>
            </a:extLst>
          </p:cNvPr>
          <p:cNvSpPr>
            <a:spLocks noGrp="1"/>
          </p:cNvSpPr>
          <p:nvPr>
            <p:ph type="sldNum" sz="quarter" idx="12"/>
          </p:nvPr>
        </p:nvSpPr>
        <p:spPr>
          <a:xfrm>
            <a:off x="3419872" y="6492875"/>
            <a:ext cx="2133600" cy="365125"/>
          </a:xfrm>
        </p:spPr>
        <p:txBody>
          <a:bodyPr/>
          <a:lstStyle/>
          <a:p>
            <a:fld id="{9B441236-4707-B342-88D0-23B2CF2BA6BC}" type="slidenum">
              <a:rPr lang="en-US" smtClean="0"/>
              <a:pPr/>
              <a:t>66</a:t>
            </a:fld>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05684"/>
            <a:ext cx="8686800" cy="648072"/>
          </a:xfrm>
          <a:noFill/>
          <a:scene3d>
            <a:camera prst="orthographicFront"/>
            <a:lightRig rig="threePt" dir="t"/>
          </a:scene3d>
          <a:sp3d>
            <a:bevelT w="114300" prst="artDeco"/>
          </a:sp3d>
        </p:spPr>
        <p:txBody>
          <a:bodyPr>
            <a:noAutofit/>
          </a:bodyPr>
          <a:lstStyle/>
          <a:p>
            <a:r>
              <a:rPr lang="en-US" sz="2000" b="1" dirty="0">
                <a:solidFill>
                  <a:srgbClr val="000000"/>
                </a:solidFill>
              </a:rPr>
              <a:t>2.0  Material Handling </a:t>
            </a:r>
            <a:br>
              <a:rPr lang="en-US" sz="2000" b="1" dirty="0">
                <a:solidFill>
                  <a:srgbClr val="000000"/>
                </a:solidFill>
              </a:rPr>
            </a:br>
            <a:r>
              <a:rPr lang="en-US" sz="2000" b="1" dirty="0"/>
              <a:t> 2.2  Storing</a:t>
            </a:r>
            <a:r>
              <a:rPr lang="en-IN" sz="2000" b="1" dirty="0"/>
              <a:t> </a:t>
            </a:r>
            <a:endParaRPr lang="en-IN" sz="2000" dirty="0"/>
          </a:p>
        </p:txBody>
      </p:sp>
      <p:sp>
        <p:nvSpPr>
          <p:cNvPr id="3" name="Content Placeholder 2"/>
          <p:cNvSpPr>
            <a:spLocks noGrp="1"/>
          </p:cNvSpPr>
          <p:nvPr>
            <p:ph idx="1"/>
          </p:nvPr>
        </p:nvSpPr>
        <p:spPr>
          <a:xfrm>
            <a:off x="280259" y="2060848"/>
            <a:ext cx="8686800" cy="1260368"/>
          </a:xfrm>
          <a:ln w="19050">
            <a:solidFill>
              <a:schemeClr val="accent3">
                <a:lumMod val="50000"/>
              </a:schemeClr>
            </a:solidFill>
          </a:ln>
        </p:spPr>
        <p:txBody>
          <a:bodyPr>
            <a:normAutofit/>
          </a:bodyPr>
          <a:lstStyle/>
          <a:p>
            <a:pPr algn="just">
              <a:spcBef>
                <a:spcPts val="600"/>
              </a:spcBef>
            </a:pPr>
            <a:r>
              <a:rPr lang="en-IN" sz="1600" dirty="0">
                <a:latin typeface="Arial" panose="020B0604020202020204" pitchFamily="34" charset="0"/>
                <a:cs typeface="Arial" panose="020B0604020202020204" pitchFamily="34" charset="0"/>
              </a:rPr>
              <a:t>Identification of all materials and product w.r.t Lot Number, to maintain the traceability.</a:t>
            </a:r>
          </a:p>
          <a:p>
            <a:pPr algn="just">
              <a:spcBef>
                <a:spcPts val="600"/>
              </a:spcBef>
            </a:pPr>
            <a:r>
              <a:rPr lang="en-IN" sz="1600" dirty="0">
                <a:latin typeface="Arial" panose="020B0604020202020204" pitchFamily="34" charset="0"/>
                <a:cs typeface="Arial" panose="020B0604020202020204" pitchFamily="34" charset="0"/>
              </a:rPr>
              <a:t>Identification to be easily accessible / visible even when the material/product is stacked.</a:t>
            </a:r>
          </a:p>
          <a:p>
            <a:pPr algn="just">
              <a:spcBef>
                <a:spcPts val="600"/>
              </a:spcBef>
            </a:pPr>
            <a:r>
              <a:rPr lang="en-IN" sz="1600" dirty="0">
                <a:latin typeface="Arial" panose="020B0604020202020204" pitchFamily="34" charset="0"/>
                <a:cs typeface="Arial" panose="020B0604020202020204" pitchFamily="34" charset="0"/>
              </a:rPr>
              <a:t>RM as fresh material of botanical origin shall be stored in a separate dedicated area with appropriate controls.</a:t>
            </a:r>
          </a:p>
        </p:txBody>
      </p:sp>
      <p:pic>
        <p:nvPicPr>
          <p:cNvPr id="4" name="Picture 3" descr="Related image"/>
          <p:cNvPicPr/>
          <p:nvPr/>
        </p:nvPicPr>
        <p:blipFill>
          <a:blip r:embed="rId2" cstate="print"/>
          <a:srcRect/>
          <a:stretch>
            <a:fillRect/>
          </a:stretch>
        </p:blipFill>
        <p:spPr bwMode="auto">
          <a:xfrm>
            <a:off x="464973" y="3516320"/>
            <a:ext cx="3960440" cy="2592288"/>
          </a:xfrm>
          <a:prstGeom prst="rect">
            <a:avLst/>
          </a:prstGeom>
          <a:noFill/>
          <a:ln w="28575">
            <a:solidFill>
              <a:schemeClr val="accent3">
                <a:lumMod val="50000"/>
              </a:schemeClr>
            </a:solidFill>
            <a:miter lim="800000"/>
            <a:headEnd/>
            <a:tailEnd/>
          </a:ln>
        </p:spPr>
      </p:pic>
      <p:sp>
        <p:nvSpPr>
          <p:cNvPr id="5" name="Rectangle 4"/>
          <p:cNvSpPr/>
          <p:nvPr/>
        </p:nvSpPr>
        <p:spPr>
          <a:xfrm rot="10800000" flipV="1">
            <a:off x="981944" y="6134927"/>
            <a:ext cx="7704856" cy="369332"/>
          </a:xfrm>
          <a:prstGeom prst="rect">
            <a:avLst/>
          </a:prstGeom>
        </p:spPr>
        <p:txBody>
          <a:bodyPr wrap="square">
            <a:spAutoFit/>
          </a:bodyPr>
          <a:lstStyle/>
          <a:p>
            <a:pPr>
              <a:buNone/>
            </a:pPr>
            <a:r>
              <a:rPr lang="en-US" b="1" dirty="0"/>
              <a:t>Storage Tanks                                                           Storage Containers                                                      </a:t>
            </a:r>
            <a:endParaRPr lang="en-IN" b="1" dirty="0"/>
          </a:p>
        </p:txBody>
      </p:sp>
      <p:pic>
        <p:nvPicPr>
          <p:cNvPr id="6" name="Content Placeholder 6" descr="IMG_7225.JPG"/>
          <p:cNvPicPr>
            <a:picLocks noChangeAspect="1"/>
          </p:cNvPicPr>
          <p:nvPr/>
        </p:nvPicPr>
        <p:blipFill>
          <a:blip r:embed="rId3" cstate="print"/>
          <a:srcRect/>
          <a:stretch>
            <a:fillRect/>
          </a:stretch>
        </p:blipFill>
        <p:spPr>
          <a:xfrm>
            <a:off x="4789004" y="3501008"/>
            <a:ext cx="3528392" cy="2592288"/>
          </a:xfrm>
          <a:prstGeom prst="rect">
            <a:avLst/>
          </a:prstGeom>
          <a:ln w="28575">
            <a:solidFill>
              <a:schemeClr val="accent3">
                <a:lumMod val="50000"/>
              </a:schemeClr>
            </a:solidFill>
          </a:ln>
          <a:effectLst/>
        </p:spPr>
      </p:pic>
      <p:sp>
        <p:nvSpPr>
          <p:cNvPr id="7" name="Slide Number Placeholder 1">
            <a:extLst>
              <a:ext uri="{FF2B5EF4-FFF2-40B4-BE49-F238E27FC236}">
                <a16:creationId xmlns:a16="http://schemas.microsoft.com/office/drawing/2014/main" id="{E2BEB4B1-38A4-45ED-BF98-B76C3A8412C5}"/>
              </a:ext>
            </a:extLst>
          </p:cNvPr>
          <p:cNvSpPr>
            <a:spLocks noGrp="1"/>
          </p:cNvSpPr>
          <p:nvPr>
            <p:ph type="sldNum" sz="quarter" idx="12"/>
          </p:nvPr>
        </p:nvSpPr>
        <p:spPr>
          <a:xfrm>
            <a:off x="3505200" y="6492875"/>
            <a:ext cx="2133600" cy="365125"/>
          </a:xfrm>
        </p:spPr>
        <p:txBody>
          <a:bodyPr/>
          <a:lstStyle/>
          <a:p>
            <a:fld id="{9B441236-4707-B342-88D0-23B2CF2BA6BC}" type="slidenum">
              <a:rPr lang="en-US" smtClean="0"/>
              <a:pPr/>
              <a:t>67</a:t>
            </a:fld>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6109"/>
            <a:ext cx="8229600" cy="736452"/>
          </a:xfrm>
          <a:noFill/>
          <a:scene3d>
            <a:camera prst="orthographicFront"/>
            <a:lightRig rig="threePt" dir="t"/>
          </a:scene3d>
          <a:sp3d>
            <a:bevelT w="114300" prst="artDeco"/>
          </a:sp3d>
        </p:spPr>
        <p:txBody>
          <a:bodyPr>
            <a:noAutofit/>
          </a:bodyPr>
          <a:lstStyle/>
          <a:p>
            <a:r>
              <a:rPr lang="en-US" sz="2100" b="1" dirty="0">
                <a:solidFill>
                  <a:srgbClr val="000000"/>
                </a:solidFill>
              </a:rPr>
              <a:t>2.0  Material Handling </a:t>
            </a:r>
            <a:br>
              <a:rPr lang="en-US" sz="2100" b="1" dirty="0">
                <a:solidFill>
                  <a:srgbClr val="000000"/>
                </a:solidFill>
              </a:rPr>
            </a:br>
            <a:r>
              <a:rPr lang="en-US" sz="2100" b="1" dirty="0"/>
              <a:t> 2.2  Storing</a:t>
            </a:r>
            <a:r>
              <a:rPr lang="en-IN" sz="2100" b="1" dirty="0"/>
              <a:t> </a:t>
            </a:r>
            <a:endParaRPr lang="en-IN" sz="2100" dirty="0"/>
          </a:p>
        </p:txBody>
      </p:sp>
      <p:sp>
        <p:nvSpPr>
          <p:cNvPr id="3" name="Content Placeholder 2"/>
          <p:cNvSpPr>
            <a:spLocks noGrp="1"/>
          </p:cNvSpPr>
          <p:nvPr>
            <p:ph idx="1"/>
          </p:nvPr>
        </p:nvSpPr>
        <p:spPr>
          <a:xfrm>
            <a:off x="827584" y="2420888"/>
            <a:ext cx="6318597" cy="3672408"/>
          </a:xfrm>
          <a:ln>
            <a:noFill/>
          </a:ln>
        </p:spPr>
        <p:txBody>
          <a:bodyPr>
            <a:noAutofit/>
          </a:bodyPr>
          <a:lstStyle/>
          <a:p>
            <a:pPr marL="0" indent="0">
              <a:lnSpc>
                <a:spcPct val="135000"/>
              </a:lnSpc>
              <a:spcBef>
                <a:spcPts val="0"/>
              </a:spcBef>
              <a:buNone/>
            </a:pPr>
            <a:r>
              <a:rPr lang="en-US" sz="1600" dirty="0">
                <a:latin typeface="Arial" panose="020B0604020202020204" pitchFamily="34" charset="0"/>
                <a:cs typeface="Arial" panose="020B0604020202020204" pitchFamily="34" charset="0"/>
              </a:rPr>
              <a:t>        </a:t>
            </a:r>
            <a:r>
              <a:rPr lang="en-US" sz="1600" b="1" u="sng" dirty="0">
                <a:latin typeface="Arial" panose="020B0604020202020204" pitchFamily="34" charset="0"/>
                <a:cs typeface="Arial" panose="020B0604020202020204" pitchFamily="34" charset="0"/>
              </a:rPr>
              <a:t>Cleaning of Storage Areas:</a:t>
            </a:r>
            <a:r>
              <a:rPr lang="en-US" sz="1600" b="1" dirty="0">
                <a:latin typeface="Arial" panose="020B0604020202020204" pitchFamily="34" charset="0"/>
                <a:cs typeface="Arial" panose="020B0604020202020204" pitchFamily="34" charset="0"/>
              </a:rPr>
              <a:t> </a:t>
            </a:r>
            <a:endParaRPr lang="en-IN" sz="1600" b="1" dirty="0">
              <a:latin typeface="Arial" panose="020B0604020202020204" pitchFamily="34" charset="0"/>
              <a:cs typeface="Arial" panose="020B0604020202020204" pitchFamily="34" charset="0"/>
            </a:endParaRPr>
          </a:p>
          <a:p>
            <a:pPr algn="just">
              <a:lnSpc>
                <a:spcPct val="135000"/>
              </a:lnSpc>
              <a:spcBef>
                <a:spcPts val="0"/>
              </a:spcBef>
            </a:pPr>
            <a:r>
              <a:rPr lang="en-IN" sz="1600" dirty="0">
                <a:latin typeface="Arial" panose="020B0604020202020204" pitchFamily="34" charset="0"/>
                <a:cs typeface="Arial" panose="020B0604020202020204" pitchFamily="34" charset="0"/>
              </a:rPr>
              <a:t>Cleaning of Storage premises and equipment at defined frequency. </a:t>
            </a:r>
          </a:p>
          <a:p>
            <a:pPr algn="just">
              <a:lnSpc>
                <a:spcPct val="135000"/>
              </a:lnSpc>
              <a:spcBef>
                <a:spcPts val="0"/>
              </a:spcBef>
            </a:pPr>
            <a:r>
              <a:rPr lang="en-IN" sz="1600" dirty="0">
                <a:latin typeface="Arial" panose="020B0604020202020204" pitchFamily="34" charset="0"/>
                <a:cs typeface="Arial" panose="020B0604020202020204" pitchFamily="34" charset="0"/>
              </a:rPr>
              <a:t>Cleaning schedules and procedures to specify materials and methods for cleaning</a:t>
            </a:r>
          </a:p>
          <a:p>
            <a:pPr algn="just">
              <a:lnSpc>
                <a:spcPct val="135000"/>
              </a:lnSpc>
              <a:spcBef>
                <a:spcPts val="0"/>
              </a:spcBef>
            </a:pPr>
            <a:r>
              <a:rPr lang="en-IN" sz="1600" dirty="0">
                <a:latin typeface="Arial" panose="020B0604020202020204" pitchFamily="34" charset="0"/>
                <a:cs typeface="Arial" panose="020B0604020202020204" pitchFamily="34" charset="0"/>
              </a:rPr>
              <a:t>Define cleaning SOP and maintain records to demonstrate compliance.</a:t>
            </a:r>
          </a:p>
          <a:p>
            <a:pPr algn="just">
              <a:lnSpc>
                <a:spcPct val="135000"/>
              </a:lnSpc>
              <a:spcBef>
                <a:spcPts val="0"/>
              </a:spcBef>
            </a:pPr>
            <a:r>
              <a:rPr lang="en-IN" sz="1600" dirty="0">
                <a:latin typeface="Arial" panose="020B0604020202020204" pitchFamily="34" charset="0"/>
                <a:cs typeface="Arial" panose="020B0604020202020204" pitchFamily="34" charset="0"/>
              </a:rPr>
              <a:t>Regular inspection of stores for cleanliness and good housekeeping. </a:t>
            </a:r>
          </a:p>
          <a:p>
            <a:pPr algn="just">
              <a:lnSpc>
                <a:spcPct val="135000"/>
              </a:lnSpc>
              <a:spcBef>
                <a:spcPts val="0"/>
              </a:spcBef>
            </a:pPr>
            <a:r>
              <a:rPr lang="en-IN" sz="1600" dirty="0">
                <a:latin typeface="Arial" panose="020B0604020202020204" pitchFamily="34" charset="0"/>
                <a:cs typeface="Arial" panose="020B0604020202020204" pitchFamily="34" charset="0"/>
              </a:rPr>
              <a:t>Separate storage of cleaning materials to avoid cross-contamination.</a:t>
            </a:r>
          </a:p>
        </p:txBody>
      </p:sp>
      <p:pic>
        <p:nvPicPr>
          <p:cNvPr id="4" name="Picture 3">
            <a:extLst>
              <a:ext uri="{FF2B5EF4-FFF2-40B4-BE49-F238E27FC236}">
                <a16:creationId xmlns:a16="http://schemas.microsoft.com/office/drawing/2014/main" id="{D4D96E19-21C6-486D-B07A-BE24C643DB26}"/>
              </a:ext>
            </a:extLst>
          </p:cNvPr>
          <p:cNvPicPr>
            <a:picLocks noChangeAspect="1"/>
          </p:cNvPicPr>
          <p:nvPr/>
        </p:nvPicPr>
        <p:blipFill>
          <a:blip r:embed="rId2" cstate="print"/>
          <a:stretch>
            <a:fillRect/>
          </a:stretch>
        </p:blipFill>
        <p:spPr>
          <a:xfrm>
            <a:off x="7236296" y="2701553"/>
            <a:ext cx="1729864" cy="2287885"/>
          </a:xfrm>
          <a:prstGeom prst="rect">
            <a:avLst/>
          </a:prstGeom>
        </p:spPr>
      </p:pic>
      <p:sp>
        <p:nvSpPr>
          <p:cNvPr id="6" name="Flowchart: Stored Data 5">
            <a:extLst>
              <a:ext uri="{FF2B5EF4-FFF2-40B4-BE49-F238E27FC236}">
                <a16:creationId xmlns:a16="http://schemas.microsoft.com/office/drawing/2014/main" id="{37647509-2834-40DB-BFB1-17F02D828E9C}"/>
              </a:ext>
            </a:extLst>
          </p:cNvPr>
          <p:cNvSpPr/>
          <p:nvPr/>
        </p:nvSpPr>
        <p:spPr>
          <a:xfrm>
            <a:off x="179512" y="2059193"/>
            <a:ext cx="8424935" cy="4178120"/>
          </a:xfrm>
          <a:prstGeom prst="flowChartOnlineStorage">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AF5455E-2844-4667-B869-C25B24675645}"/>
              </a:ext>
            </a:extLst>
          </p:cNvPr>
          <p:cNvSpPr/>
          <p:nvPr/>
        </p:nvSpPr>
        <p:spPr>
          <a:xfrm>
            <a:off x="1403444" y="2031897"/>
            <a:ext cx="6216556" cy="461665"/>
          </a:xfrm>
          <a:prstGeom prst="rect">
            <a:avLst/>
          </a:prstGeom>
        </p:spPr>
        <p:txBody>
          <a:bodyPr wrap="square">
            <a:spAutoFit/>
          </a:bodyPr>
          <a:lstStyle/>
          <a:p>
            <a:pPr>
              <a:buNone/>
            </a:pPr>
            <a:r>
              <a:rPr lang="en-IN" sz="2400" b="1" u="sng" dirty="0">
                <a:latin typeface="Arial" panose="020B0604020202020204" pitchFamily="34" charset="0"/>
                <a:cs typeface="Arial" panose="020B0604020202020204" pitchFamily="34" charset="0"/>
              </a:rPr>
              <a:t>2.2.2  </a:t>
            </a:r>
            <a:r>
              <a:rPr lang="en-IN" sz="2000" b="1" u="sng" dirty="0">
                <a:latin typeface="Arial" panose="020B0604020202020204" pitchFamily="34" charset="0"/>
                <a:cs typeface="Arial" panose="020B0604020202020204" pitchFamily="34" charset="0"/>
              </a:rPr>
              <a:t>GHP of Storage Area</a:t>
            </a:r>
          </a:p>
        </p:txBody>
      </p:sp>
      <p:sp>
        <p:nvSpPr>
          <p:cNvPr id="7" name="Slide Number Placeholder 1">
            <a:extLst>
              <a:ext uri="{FF2B5EF4-FFF2-40B4-BE49-F238E27FC236}">
                <a16:creationId xmlns:a16="http://schemas.microsoft.com/office/drawing/2014/main" id="{31788F63-7932-4093-AD24-3C921288FAD4}"/>
              </a:ext>
            </a:extLst>
          </p:cNvPr>
          <p:cNvSpPr>
            <a:spLocks noGrp="1"/>
          </p:cNvSpPr>
          <p:nvPr>
            <p:ph type="sldNum" sz="quarter" idx="12"/>
          </p:nvPr>
        </p:nvSpPr>
        <p:spPr>
          <a:xfrm>
            <a:off x="3505200" y="6454991"/>
            <a:ext cx="2133600" cy="365125"/>
          </a:xfrm>
        </p:spPr>
        <p:txBody>
          <a:bodyPr/>
          <a:lstStyle/>
          <a:p>
            <a:fld id="{9B441236-4707-B342-88D0-23B2CF2BA6BC}" type="slidenum">
              <a:rPr lang="en-US" smtClean="0"/>
              <a:pPr/>
              <a:t>68</a:t>
            </a:fld>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813" y="1437754"/>
            <a:ext cx="8229600" cy="792088"/>
          </a:xfrm>
          <a:noFill/>
          <a:scene3d>
            <a:camera prst="orthographicFront"/>
            <a:lightRig rig="threePt" dir="t"/>
          </a:scene3d>
          <a:sp3d>
            <a:bevelT w="114300" prst="artDeco"/>
          </a:sp3d>
        </p:spPr>
        <p:txBody>
          <a:bodyPr>
            <a:noAutofit/>
          </a:bodyPr>
          <a:lstStyle/>
          <a:p>
            <a:r>
              <a:rPr lang="en-US" sz="2100" b="1" dirty="0">
                <a:solidFill>
                  <a:srgbClr val="000000"/>
                </a:solidFill>
              </a:rPr>
              <a:t>2.0  Material Handling </a:t>
            </a:r>
            <a:br>
              <a:rPr lang="en-US" sz="2100" b="1" dirty="0">
                <a:solidFill>
                  <a:srgbClr val="000000"/>
                </a:solidFill>
              </a:rPr>
            </a:br>
            <a:r>
              <a:rPr lang="en-US" sz="2100" b="1" dirty="0"/>
              <a:t> 2.2  Storing</a:t>
            </a:r>
            <a:r>
              <a:rPr lang="en-IN" sz="2100" b="1" dirty="0"/>
              <a:t> </a:t>
            </a:r>
            <a:endParaRPr lang="en-IN" sz="2100" dirty="0"/>
          </a:p>
        </p:txBody>
      </p:sp>
      <p:sp>
        <p:nvSpPr>
          <p:cNvPr id="3" name="Content Placeholder 2"/>
          <p:cNvSpPr>
            <a:spLocks noGrp="1"/>
          </p:cNvSpPr>
          <p:nvPr>
            <p:ph idx="1"/>
          </p:nvPr>
        </p:nvSpPr>
        <p:spPr>
          <a:xfrm>
            <a:off x="458071" y="2348880"/>
            <a:ext cx="8229600" cy="3888432"/>
          </a:xfrm>
          <a:ln>
            <a:solidFill>
              <a:schemeClr val="accent3">
                <a:lumMod val="50000"/>
              </a:schemeClr>
            </a:solidFill>
          </a:ln>
        </p:spPr>
        <p:txBody>
          <a:bodyPr>
            <a:normAutofit/>
          </a:bodyPr>
          <a:lstStyle/>
          <a:p>
            <a:pPr marL="0" indent="0">
              <a:buNone/>
            </a:pPr>
            <a:r>
              <a:rPr lang="en-IN" sz="1800" b="1" u="sng" dirty="0">
                <a:latin typeface="Arial" panose="020B0604020202020204" pitchFamily="34" charset="0"/>
                <a:cs typeface="Arial" panose="020B0604020202020204" pitchFamily="34" charset="0"/>
              </a:rPr>
              <a:t>Damaged, Rejected &amp; Recalled Goods</a:t>
            </a:r>
          </a:p>
          <a:p>
            <a:pPr marL="0" indent="0">
              <a:buNone/>
            </a:pPr>
            <a:endParaRPr lang="en-IN" sz="1800" b="1" u="sng" dirty="0">
              <a:latin typeface="Arial" panose="020B0604020202020204" pitchFamily="34" charset="0"/>
              <a:cs typeface="Arial" panose="020B0604020202020204" pitchFamily="34" charset="0"/>
            </a:endParaRPr>
          </a:p>
          <a:p>
            <a:pPr>
              <a:buFont typeface="Wingdings" panose="05000000000000000000" pitchFamily="2" charset="2"/>
              <a:buChar char="Ø"/>
            </a:pPr>
            <a:r>
              <a:rPr lang="en-IN" sz="1800" b="1" u="sng" dirty="0">
                <a:latin typeface="Arial" panose="020B0604020202020204" pitchFamily="34" charset="0"/>
                <a:cs typeface="Arial" panose="020B0604020202020204" pitchFamily="34" charset="0"/>
              </a:rPr>
              <a:t>Damaged goods –</a:t>
            </a:r>
            <a:r>
              <a:rPr lang="en-IN" sz="1800" b="1" dirty="0">
                <a:latin typeface="Arial" panose="020B0604020202020204" pitchFamily="34" charset="0"/>
                <a:cs typeface="Arial" panose="020B0604020202020204" pitchFamily="34" charset="0"/>
              </a:rPr>
              <a:t> </a:t>
            </a:r>
          </a:p>
          <a:p>
            <a:pPr algn="just"/>
            <a:r>
              <a:rPr lang="en-IN" sz="1800" dirty="0">
                <a:latin typeface="Arial" panose="020B0604020202020204" pitchFamily="34" charset="0"/>
                <a:cs typeface="Arial" panose="020B0604020202020204" pitchFamily="34" charset="0"/>
              </a:rPr>
              <a:t>Placed in a designated place,</a:t>
            </a:r>
          </a:p>
          <a:p>
            <a:pPr algn="just"/>
            <a:r>
              <a:rPr lang="en-IN" sz="1800" dirty="0">
                <a:latin typeface="Arial" panose="020B0604020202020204" pitchFamily="34" charset="0"/>
                <a:cs typeface="Arial" panose="020B0604020202020204" pitchFamily="34" charset="0"/>
              </a:rPr>
              <a:t>Physically segregated from Good stocks,</a:t>
            </a:r>
          </a:p>
          <a:p>
            <a:pPr algn="just"/>
            <a:r>
              <a:rPr lang="en-IN" sz="1800" dirty="0">
                <a:latin typeface="Arial" panose="020B0604020202020204" pitchFamily="34" charset="0"/>
                <a:cs typeface="Arial" panose="020B0604020202020204" pitchFamily="34" charset="0"/>
              </a:rPr>
              <a:t>Properly labelled.</a:t>
            </a:r>
          </a:p>
          <a:p>
            <a:pPr algn="just">
              <a:buNone/>
            </a:pPr>
            <a:endParaRPr lang="en-IN" sz="1800" dirty="0">
              <a:latin typeface="Arial" panose="020B0604020202020204" pitchFamily="34" charset="0"/>
              <a:cs typeface="Arial" panose="020B0604020202020204" pitchFamily="34" charset="0"/>
            </a:endParaRPr>
          </a:p>
          <a:p>
            <a:pPr algn="just">
              <a:buFont typeface="Wingdings" panose="05000000000000000000" pitchFamily="2" charset="2"/>
              <a:buChar char="Ø"/>
            </a:pPr>
            <a:r>
              <a:rPr lang="en-IN" sz="1800" dirty="0">
                <a:latin typeface="Arial" panose="020B0604020202020204" pitchFamily="34" charset="0"/>
                <a:cs typeface="Arial" panose="020B0604020202020204" pitchFamily="34" charset="0"/>
              </a:rPr>
              <a:t>Re-packing of only those products which are properly inspected &amp; acceptable.</a:t>
            </a:r>
          </a:p>
          <a:p>
            <a:pPr algn="just"/>
            <a:endParaRPr lang="en-IN" sz="1800" dirty="0">
              <a:latin typeface="Arial" panose="020B0604020202020204" pitchFamily="34" charset="0"/>
              <a:cs typeface="Arial" panose="020B0604020202020204" pitchFamily="34" charset="0"/>
            </a:endParaRPr>
          </a:p>
          <a:p>
            <a:pPr algn="just">
              <a:buFont typeface="Wingdings" panose="05000000000000000000" pitchFamily="2" charset="2"/>
              <a:buChar char="Ø"/>
            </a:pPr>
            <a:r>
              <a:rPr lang="en-IN" sz="1800" dirty="0">
                <a:latin typeface="Arial" panose="020B0604020202020204" pitchFamily="34" charset="0"/>
                <a:cs typeface="Arial" panose="020B0604020202020204" pitchFamily="34" charset="0"/>
              </a:rPr>
              <a:t>Package to contain minimum durability (Best Before) date in case goods of different production codes are re-packed in same outer-packaging.</a:t>
            </a:r>
          </a:p>
          <a:p>
            <a:pPr marL="0" indent="0" algn="just">
              <a:buNone/>
            </a:pPr>
            <a:endParaRPr lang="en-IN" sz="2900" b="1" u="sng" dirty="0">
              <a:latin typeface="Arial" panose="020B0604020202020204" pitchFamily="34" charset="0"/>
              <a:cs typeface="Arial" panose="020B0604020202020204" pitchFamily="34" charset="0"/>
            </a:endParaRPr>
          </a:p>
        </p:txBody>
      </p:sp>
      <p:sp>
        <p:nvSpPr>
          <p:cNvPr id="4" name="Slide Number Placeholder 1">
            <a:extLst>
              <a:ext uri="{FF2B5EF4-FFF2-40B4-BE49-F238E27FC236}">
                <a16:creationId xmlns:a16="http://schemas.microsoft.com/office/drawing/2014/main" id="{A42F48CB-9945-4BBA-8B61-C0151C5CC0E2}"/>
              </a:ext>
            </a:extLst>
          </p:cNvPr>
          <p:cNvSpPr>
            <a:spLocks noGrp="1"/>
          </p:cNvSpPr>
          <p:nvPr>
            <p:ph type="sldNum" sz="quarter" idx="12"/>
          </p:nvPr>
        </p:nvSpPr>
        <p:spPr>
          <a:xfrm>
            <a:off x="3505200" y="6378866"/>
            <a:ext cx="2133600" cy="365125"/>
          </a:xfrm>
        </p:spPr>
        <p:txBody>
          <a:bodyPr/>
          <a:lstStyle/>
          <a:p>
            <a:fld id="{9B441236-4707-B342-88D0-23B2CF2BA6BC}" type="slidenum">
              <a:rPr lang="en-US" smtClean="0"/>
              <a:pPr/>
              <a:t>69</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4704"/>
            <a:ext cx="9144000" cy="576064"/>
          </a:xfrm>
        </p:spPr>
        <p:txBody>
          <a:bodyPr>
            <a:normAutofit fontScale="90000"/>
          </a:bodyPr>
          <a:lstStyle/>
          <a:p>
            <a:pPr fontAlgn="ctr">
              <a:defRPr/>
            </a:pPr>
            <a:r>
              <a:rPr lang="en-IN" sz="4000" b="1" dirty="0">
                <a:solidFill>
                  <a:srgbClr val="000000"/>
                </a:solidFill>
                <a:effectLst>
                  <a:outerShdw blurRad="38100" dist="38100" dir="2700000" algn="tl">
                    <a:srgbClr val="000000">
                      <a:alpha val="43137"/>
                    </a:srgbClr>
                  </a:outerShdw>
                </a:effectLst>
              </a:rPr>
              <a:t>Contents</a:t>
            </a:r>
            <a:endParaRPr lang="en-IN" sz="4000" dirty="0">
              <a:solidFill>
                <a:srgbClr val="00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850528748"/>
              </p:ext>
            </p:extLst>
          </p:nvPr>
        </p:nvGraphicFramePr>
        <p:xfrm>
          <a:off x="531168" y="1556792"/>
          <a:ext cx="8155632" cy="4639244"/>
        </p:xfrm>
        <a:graphic>
          <a:graphicData uri="http://schemas.openxmlformats.org/drawingml/2006/table">
            <a:tbl>
              <a:tblPr firstRow="1" bandRow="1">
                <a:tableStyleId>{F5AB1C69-6EDB-4FF4-983F-18BD219EF322}</a:tableStyleId>
              </a:tblPr>
              <a:tblGrid>
                <a:gridCol w="574503">
                  <a:extLst>
                    <a:ext uri="{9D8B030D-6E8A-4147-A177-3AD203B41FA5}">
                      <a16:colId xmlns:a16="http://schemas.microsoft.com/office/drawing/2014/main" val="20000"/>
                    </a:ext>
                  </a:extLst>
                </a:gridCol>
                <a:gridCol w="2364756">
                  <a:extLst>
                    <a:ext uri="{9D8B030D-6E8A-4147-A177-3AD203B41FA5}">
                      <a16:colId xmlns:a16="http://schemas.microsoft.com/office/drawing/2014/main" val="20001"/>
                    </a:ext>
                  </a:extLst>
                </a:gridCol>
                <a:gridCol w="884337">
                  <a:extLst>
                    <a:ext uri="{9D8B030D-6E8A-4147-A177-3AD203B41FA5}">
                      <a16:colId xmlns:a16="http://schemas.microsoft.com/office/drawing/2014/main" val="20002"/>
                    </a:ext>
                  </a:extLst>
                </a:gridCol>
                <a:gridCol w="4332036">
                  <a:extLst>
                    <a:ext uri="{9D8B030D-6E8A-4147-A177-3AD203B41FA5}">
                      <a16:colId xmlns:a16="http://schemas.microsoft.com/office/drawing/2014/main" val="20003"/>
                    </a:ext>
                  </a:extLst>
                </a:gridCol>
              </a:tblGrid>
              <a:tr h="527434">
                <a:tc>
                  <a:txBody>
                    <a:bodyPr/>
                    <a:lstStyle/>
                    <a:p>
                      <a:pPr algn="ctr" fontAlgn="ctr"/>
                      <a:r>
                        <a:rPr lang="en-IN" sz="1800" b="1" i="0" u="none" strike="noStrike" dirty="0">
                          <a:solidFill>
                            <a:schemeClr val="bg1"/>
                          </a:solidFill>
                          <a:effectLst/>
                          <a:latin typeface="Calibri"/>
                        </a:rPr>
                        <a:t>S. No.</a:t>
                      </a:r>
                    </a:p>
                  </a:txBody>
                  <a:tcPr marL="9525" marR="9525" marT="9525" marB="0" anchor="ctr"/>
                </a:tc>
                <a:tc>
                  <a:txBody>
                    <a:bodyPr/>
                    <a:lstStyle/>
                    <a:p>
                      <a:pPr algn="ctr" fontAlgn="ctr"/>
                      <a:r>
                        <a:rPr lang="en-IN" sz="1800" b="1" i="0" u="none" strike="noStrike" dirty="0">
                          <a:solidFill>
                            <a:schemeClr val="bg1"/>
                          </a:solidFill>
                          <a:effectLst/>
                          <a:latin typeface="Calibri"/>
                        </a:rPr>
                        <a:t>Operational Flow</a:t>
                      </a:r>
                    </a:p>
                  </a:txBody>
                  <a:tcPr marL="9525" marR="9525" marT="9525" marB="0" anchor="ctr"/>
                </a:tc>
                <a:tc>
                  <a:txBody>
                    <a:bodyPr/>
                    <a:lstStyle/>
                    <a:p>
                      <a:pPr algn="ctr" fontAlgn="ctr"/>
                      <a:r>
                        <a:rPr lang="en-US" sz="1800" b="1" i="0" u="none" strike="noStrike" dirty="0">
                          <a:solidFill>
                            <a:schemeClr val="bg1"/>
                          </a:solidFill>
                          <a:effectLst/>
                          <a:latin typeface="Calibri"/>
                        </a:rPr>
                        <a:t>Sub Sec </a:t>
                      </a:r>
                      <a:r>
                        <a:rPr lang="en-US" sz="1800" b="1" i="0" u="none" strike="noStrike" dirty="0" err="1">
                          <a:solidFill>
                            <a:schemeClr val="bg1"/>
                          </a:solidFill>
                          <a:effectLst/>
                          <a:latin typeface="Calibri"/>
                        </a:rPr>
                        <a:t>Nos</a:t>
                      </a:r>
                      <a:endParaRPr lang="en-IN" sz="1800" b="1" i="0" u="none" strike="noStrike" dirty="0">
                        <a:solidFill>
                          <a:schemeClr val="bg1"/>
                        </a:solidFill>
                        <a:effectLst/>
                        <a:latin typeface="Calibri"/>
                      </a:endParaRPr>
                    </a:p>
                  </a:txBody>
                  <a:tcPr marL="9525" marR="9525" marT="9525" marB="0" anchor="ctr"/>
                </a:tc>
                <a:tc>
                  <a:txBody>
                    <a:bodyPr/>
                    <a:lstStyle/>
                    <a:p>
                      <a:pPr algn="ctr" fontAlgn="ctr"/>
                      <a:r>
                        <a:rPr lang="en-IN" sz="1800" b="1" i="0" u="none" strike="noStrike" dirty="0">
                          <a:solidFill>
                            <a:schemeClr val="bg1"/>
                          </a:solidFill>
                          <a:effectLst/>
                          <a:latin typeface="Calibri"/>
                        </a:rPr>
                        <a:t>Heading </a:t>
                      </a:r>
                    </a:p>
                  </a:txBody>
                  <a:tcPr marL="9525" marR="9525" marT="9525" marB="0" anchor="ctr"/>
                </a:tc>
                <a:extLst>
                  <a:ext uri="{0D108BD9-81ED-4DB2-BD59-A6C34878D82A}">
                    <a16:rowId xmlns:a16="http://schemas.microsoft.com/office/drawing/2014/main" val="10000"/>
                  </a:ext>
                </a:extLst>
              </a:tr>
              <a:tr h="224016">
                <a:tc>
                  <a:txBody>
                    <a:bodyPr/>
                    <a:lstStyle/>
                    <a:p>
                      <a:pPr algn="ctr" fontAlgn="ctr"/>
                      <a:r>
                        <a:rPr lang="en-US" sz="1600" b="0" i="0" u="none" strike="noStrike" dirty="0">
                          <a:solidFill>
                            <a:srgbClr val="000000"/>
                          </a:solidFill>
                          <a:effectLst/>
                          <a:latin typeface="Calibri"/>
                        </a:rPr>
                        <a:t>7.3</a:t>
                      </a:r>
                      <a:endParaRPr lang="en-IN" sz="1600" b="0" i="0" u="none" strike="noStrike" dirty="0">
                        <a:solidFill>
                          <a:srgbClr val="000000"/>
                        </a:solidFill>
                        <a:effectLst/>
                        <a:latin typeface="Calibri"/>
                      </a:endParaRPr>
                    </a:p>
                  </a:txBody>
                  <a:tcPr marL="9525" marR="9525" marT="9525" marB="0" anchor="ctr"/>
                </a:tc>
                <a:tc rowSpan="2">
                  <a:txBody>
                    <a:bodyPr/>
                    <a:lstStyle/>
                    <a:p>
                      <a:pPr algn="l" fontAlgn="ctr"/>
                      <a:r>
                        <a:rPr lang="en-IN" sz="1600" b="0" i="0" u="none" strike="noStrike" dirty="0">
                          <a:solidFill>
                            <a:schemeClr val="tx1"/>
                          </a:solidFill>
                          <a:effectLst/>
                          <a:latin typeface="+mn-lt"/>
                        </a:rPr>
                        <a:t>Quality Control  &amp; Testing Facilities</a:t>
                      </a:r>
                    </a:p>
                  </a:txBody>
                  <a:tcPr marL="9525" marR="9525" marT="9524" marB="0" anchor="ctr"/>
                </a:tc>
                <a:tc rowSpan="2">
                  <a:txBody>
                    <a:bodyPr/>
                    <a:lstStyle/>
                    <a:p>
                      <a:pPr algn="ctr" fontAlgn="b"/>
                      <a:r>
                        <a:rPr lang="en-US" sz="1600" b="0" i="0" u="none" strike="noStrike" dirty="0">
                          <a:solidFill>
                            <a:schemeClr val="tx1"/>
                          </a:solidFill>
                          <a:effectLst/>
                          <a:latin typeface="+mn-lt"/>
                        </a:rPr>
                        <a:t>7.3.3</a:t>
                      </a:r>
                      <a:endParaRPr lang="en-IN" sz="1600" b="0" i="0" u="none" strike="noStrike" dirty="0">
                        <a:solidFill>
                          <a:schemeClr val="tx1"/>
                        </a:solidFill>
                        <a:effectLst/>
                        <a:latin typeface="+mn-lt"/>
                      </a:endParaRPr>
                    </a:p>
                  </a:txBody>
                  <a:tcPr marL="9525" marR="9525" marT="9524" marB="0" anchor="ctr"/>
                </a:tc>
                <a:tc rowSpan="2">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Laboratory Facilities &amp; Equipment</a:t>
                      </a:r>
                      <a:endParaRPr lang="en-IN" sz="1600" b="0" i="0" u="none" strike="noStrike" dirty="0">
                        <a:solidFill>
                          <a:schemeClr val="tx1"/>
                        </a:solidFill>
                        <a:effectLst/>
                        <a:latin typeface="+mn-lt"/>
                      </a:endParaRPr>
                    </a:p>
                  </a:txBody>
                  <a:tcPr marL="9525" marR="9525" marT="9524" marB="0" anchor="ctr"/>
                </a:tc>
                <a:extLst>
                  <a:ext uri="{0D108BD9-81ED-4DB2-BD59-A6C34878D82A}">
                    <a16:rowId xmlns:a16="http://schemas.microsoft.com/office/drawing/2014/main" val="10001"/>
                  </a:ext>
                </a:extLst>
              </a:tr>
              <a:tr h="283403">
                <a:tc>
                  <a:txBody>
                    <a:bodyPr/>
                    <a:lstStyle/>
                    <a:p>
                      <a:endParaRPr lang="en-IN" sz="1600" dirty="0"/>
                    </a:p>
                  </a:txBody>
                  <a:tcPr marL="9525" marR="9525" marT="9525" marB="0" anchor="ctr"/>
                </a:tc>
                <a:tc vMerge="1">
                  <a:txBody>
                    <a:bodyPr/>
                    <a:lstStyle/>
                    <a:p>
                      <a:endParaRPr lang="en-IN"/>
                    </a:p>
                  </a:txBody>
                  <a:tcPr/>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10002"/>
                  </a:ext>
                </a:extLst>
              </a:tr>
              <a:tr h="347630">
                <a:tc>
                  <a:txBody>
                    <a:bodyPr/>
                    <a:lstStyle/>
                    <a:p>
                      <a:pPr algn="ctr" fontAlgn="ctr"/>
                      <a:endParaRPr lang="en-IN" sz="1600" b="0" i="0" u="none" strike="noStrike" dirty="0">
                        <a:solidFill>
                          <a:srgbClr val="000000"/>
                        </a:solidFill>
                        <a:effectLst/>
                        <a:latin typeface="Calibri"/>
                      </a:endParaRPr>
                    </a:p>
                  </a:txBody>
                  <a:tcPr marL="9525" marR="9525" marT="9525" marB="0" anchor="ctr"/>
                </a:tc>
                <a:tc>
                  <a:txBody>
                    <a:bodyPr/>
                    <a:lstStyle/>
                    <a:p>
                      <a:pPr algn="l" fontAlgn="ctr"/>
                      <a:endParaRPr lang="en-IN" sz="1600" b="0" i="0" u="none" strike="noStrike" dirty="0">
                        <a:solidFill>
                          <a:schemeClr val="tx1"/>
                        </a:solidFill>
                        <a:effectLst/>
                        <a:latin typeface="+mn-lt"/>
                      </a:endParaRPr>
                    </a:p>
                  </a:txBody>
                  <a:tcPr marL="9525" marR="9525" marT="9524" marB="0" anchor="ctr"/>
                </a:tc>
                <a:tc>
                  <a:txBody>
                    <a:bodyPr/>
                    <a:lstStyle/>
                    <a:p>
                      <a:pPr algn="ctr" fontAlgn="b"/>
                      <a:r>
                        <a:rPr lang="en-US" sz="1600" b="0" i="0" u="none" strike="noStrike" dirty="0">
                          <a:solidFill>
                            <a:schemeClr val="tx1"/>
                          </a:solidFill>
                          <a:effectLst/>
                          <a:latin typeface="+mn-lt"/>
                        </a:rPr>
                        <a:t>7.3.5</a:t>
                      </a:r>
                      <a:endParaRPr lang="en-IN" sz="1600" b="0" i="0" u="none" strike="noStrike" dirty="0">
                        <a:solidFill>
                          <a:schemeClr val="tx1"/>
                        </a:solidFill>
                        <a:effectLst/>
                        <a:latin typeface="+mn-lt"/>
                      </a:endParaRPr>
                    </a:p>
                  </a:txBody>
                  <a:tcPr marL="9525" marR="9525" marT="9524" marB="0" anchor="ctr"/>
                </a:tc>
                <a:tc>
                  <a:txBody>
                    <a:bodyPr/>
                    <a:lstStyle/>
                    <a:p>
                      <a:pPr algn="l" fontAlgn="b"/>
                      <a:r>
                        <a:rPr lang="en-US" sz="1600" b="0" i="0" u="none" strike="noStrike" dirty="0">
                          <a:solidFill>
                            <a:schemeClr val="tx1"/>
                          </a:solidFill>
                          <a:effectLst/>
                          <a:latin typeface="+mn-lt"/>
                        </a:rPr>
                        <a:t>Analysis and Validation</a:t>
                      </a:r>
                      <a:endParaRPr lang="en-IN" sz="1600" b="0" i="0" u="none" strike="noStrike" dirty="0">
                        <a:solidFill>
                          <a:schemeClr val="tx1"/>
                        </a:solidFill>
                        <a:effectLst/>
                        <a:latin typeface="+mn-lt"/>
                      </a:endParaRPr>
                    </a:p>
                  </a:txBody>
                  <a:tcPr marL="9525" marR="9525" marT="9524" marB="0" anchor="ctr"/>
                </a:tc>
                <a:extLst>
                  <a:ext uri="{0D108BD9-81ED-4DB2-BD59-A6C34878D82A}">
                    <a16:rowId xmlns:a16="http://schemas.microsoft.com/office/drawing/2014/main" val="10003"/>
                  </a:ext>
                </a:extLst>
              </a:tr>
              <a:tr h="285184">
                <a:tc>
                  <a:txBody>
                    <a:bodyPr/>
                    <a:lstStyle/>
                    <a:p>
                      <a:endParaRPr lang="en-IN" dirty="0"/>
                    </a:p>
                  </a:txBody>
                  <a:tcPr marL="9525" marR="9525" marT="9525" marB="0" anchor="ctr"/>
                </a:tc>
                <a:tc>
                  <a:txBody>
                    <a:bodyPr/>
                    <a:lstStyle/>
                    <a:p>
                      <a:pPr algn="l" fontAlgn="ctr"/>
                      <a:endParaRPr lang="en-IN" sz="1600" b="0" i="0" u="none" strike="noStrike" dirty="0">
                        <a:solidFill>
                          <a:schemeClr val="tx1"/>
                        </a:solidFill>
                        <a:effectLst/>
                        <a:latin typeface="+mn-lt"/>
                      </a:endParaRPr>
                    </a:p>
                  </a:txBody>
                  <a:tcPr marL="9525" marR="9525" marT="9524"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7.3.6</a:t>
                      </a:r>
                      <a:endParaRPr lang="en-IN" sz="1600" b="0" i="0" u="none" strike="noStrike" dirty="0">
                        <a:solidFill>
                          <a:schemeClr val="tx1"/>
                        </a:solidFill>
                        <a:effectLst/>
                        <a:latin typeface="+mn-lt"/>
                      </a:endParaRPr>
                    </a:p>
                  </a:txBody>
                  <a:tcPr marL="9525" marR="9525" marT="9524" marB="0" anchor="ctr"/>
                </a:tc>
                <a:tc>
                  <a:txBody>
                    <a:bodyPr/>
                    <a:lstStyle/>
                    <a:p>
                      <a:pPr algn="l" fontAlgn="b"/>
                      <a:r>
                        <a:rPr lang="en-US" sz="1600" b="0" i="0" u="none" strike="noStrike" dirty="0">
                          <a:solidFill>
                            <a:schemeClr val="tx1"/>
                          </a:solidFill>
                          <a:effectLst/>
                          <a:latin typeface="+mn-lt"/>
                        </a:rPr>
                        <a:t>Laboratory Documentation</a:t>
                      </a:r>
                      <a:endParaRPr lang="en-IN" sz="1600" b="0" i="0" u="none" strike="noStrike" dirty="0">
                        <a:solidFill>
                          <a:schemeClr val="tx1"/>
                        </a:solidFill>
                        <a:effectLst/>
                        <a:latin typeface="+mn-lt"/>
                      </a:endParaRPr>
                    </a:p>
                  </a:txBody>
                  <a:tcPr marL="9525" marR="9525" marT="9524" marB="0" anchor="ctr"/>
                </a:tc>
                <a:extLst>
                  <a:ext uri="{0D108BD9-81ED-4DB2-BD59-A6C34878D82A}">
                    <a16:rowId xmlns:a16="http://schemas.microsoft.com/office/drawing/2014/main" val="10004"/>
                  </a:ext>
                </a:extLst>
              </a:tr>
              <a:tr h="220212">
                <a:tc>
                  <a:txBody>
                    <a:bodyPr/>
                    <a:lstStyle/>
                    <a:p>
                      <a:pPr algn="ctr" fontAlgn="ctr"/>
                      <a:endParaRPr lang="en-IN" sz="1600" b="0" i="0" u="none" strike="noStrike" dirty="0">
                        <a:solidFill>
                          <a:srgbClr val="000000"/>
                        </a:solidFill>
                        <a:effectLst/>
                        <a:latin typeface="Calibri"/>
                      </a:endParaRPr>
                    </a:p>
                  </a:txBody>
                  <a:tcPr marL="9525" marR="9525" marT="9525" marB="0" anchor="ctr"/>
                </a:tc>
                <a:tc>
                  <a:txBody>
                    <a:bodyPr/>
                    <a:lstStyle/>
                    <a:p>
                      <a:pPr algn="l" fontAlgn="ctr"/>
                      <a:endParaRPr lang="en-IN" sz="1600" b="0" i="0" u="none" strike="noStrike" dirty="0">
                        <a:solidFill>
                          <a:schemeClr val="tx1"/>
                        </a:solidFill>
                        <a:effectLst/>
                        <a:latin typeface="+mn-lt"/>
                      </a:endParaRPr>
                    </a:p>
                  </a:txBody>
                  <a:tcPr marL="9525" marR="9525" marT="9524"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7.3.7</a:t>
                      </a:r>
                      <a:endParaRPr lang="en-IN" sz="1600" b="0" i="0" u="none" strike="noStrike" dirty="0">
                        <a:solidFill>
                          <a:schemeClr val="tx1"/>
                        </a:solidFill>
                        <a:effectLst/>
                        <a:latin typeface="+mn-lt"/>
                      </a:endParaRPr>
                    </a:p>
                  </a:txBody>
                  <a:tcPr marL="9525" marR="9525" marT="9524" marB="0" anchor="ctr"/>
                </a:tc>
                <a:tc>
                  <a:txBody>
                    <a:bodyPr/>
                    <a:lstStyle/>
                    <a:p>
                      <a:pPr algn="l" fontAlgn="b"/>
                      <a:r>
                        <a:rPr lang="en-US" sz="1600" b="0" i="0" u="none" strike="noStrike" dirty="0">
                          <a:solidFill>
                            <a:schemeClr val="tx1"/>
                          </a:solidFill>
                          <a:effectLst/>
                          <a:latin typeface="+mn-lt"/>
                        </a:rPr>
                        <a:t>Control of Retention Sample</a:t>
                      </a:r>
                      <a:endParaRPr lang="en-IN" sz="1600" b="0" i="0" u="none" strike="noStrike" dirty="0">
                        <a:solidFill>
                          <a:schemeClr val="tx1"/>
                        </a:solidFill>
                        <a:effectLst/>
                        <a:latin typeface="+mn-lt"/>
                      </a:endParaRPr>
                    </a:p>
                  </a:txBody>
                  <a:tcPr marL="9525" marR="9525" marT="9524" marB="0" anchor="ctr"/>
                </a:tc>
                <a:extLst>
                  <a:ext uri="{0D108BD9-81ED-4DB2-BD59-A6C34878D82A}">
                    <a16:rowId xmlns:a16="http://schemas.microsoft.com/office/drawing/2014/main" val="10006"/>
                  </a:ext>
                </a:extLst>
              </a:tr>
              <a:tr h="220212">
                <a:tc>
                  <a:txBody>
                    <a:bodyPr/>
                    <a:lstStyle/>
                    <a:p>
                      <a:pPr algn="ctr" fontAlgn="ctr"/>
                      <a:endParaRPr lang="en-IN" sz="1600" b="0" i="0" u="none" strike="noStrike" dirty="0">
                        <a:solidFill>
                          <a:srgbClr val="000000"/>
                        </a:solidFill>
                        <a:effectLst/>
                        <a:latin typeface="Calibri"/>
                      </a:endParaRPr>
                    </a:p>
                  </a:txBody>
                  <a:tcPr marL="9525" marR="9525" marT="9525" marB="0" anchor="ctr"/>
                </a:tc>
                <a:tc>
                  <a:txBody>
                    <a:bodyPr/>
                    <a:lstStyle/>
                    <a:p>
                      <a:pPr algn="l" fontAlgn="ctr"/>
                      <a:endParaRPr lang="en-IN" sz="1600" b="0" i="0" u="none" strike="noStrike" dirty="0">
                        <a:solidFill>
                          <a:schemeClr val="tx1"/>
                        </a:solidFill>
                        <a:effectLst/>
                        <a:latin typeface="+mn-lt"/>
                      </a:endParaRPr>
                    </a:p>
                  </a:txBody>
                  <a:tcPr marL="9525" marR="9525" marT="9524"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7.3.8</a:t>
                      </a:r>
                      <a:endParaRPr lang="en-IN" sz="1600" b="0" i="0" u="none" strike="noStrike" dirty="0">
                        <a:solidFill>
                          <a:schemeClr val="tx1"/>
                        </a:solidFill>
                        <a:effectLst/>
                        <a:latin typeface="+mn-lt"/>
                      </a:endParaRPr>
                    </a:p>
                  </a:txBody>
                  <a:tcPr marL="9525" marR="9525" marT="9524" marB="0" anchor="ctr"/>
                </a:tc>
                <a:tc>
                  <a:txBody>
                    <a:bodyPr/>
                    <a:lstStyle/>
                    <a:p>
                      <a:pPr algn="l" fontAlgn="b"/>
                      <a:r>
                        <a:rPr lang="en-US" sz="1600" b="0" i="0" u="none" strike="noStrike" dirty="0">
                          <a:solidFill>
                            <a:schemeClr val="tx1"/>
                          </a:solidFill>
                          <a:effectLst/>
                          <a:latin typeface="+mn-lt"/>
                        </a:rPr>
                        <a:t>External Laboratory</a:t>
                      </a:r>
                      <a:endParaRPr lang="en-IN" sz="1600" b="0" i="0" u="none" strike="noStrike" dirty="0">
                        <a:solidFill>
                          <a:schemeClr val="tx1"/>
                        </a:solidFill>
                        <a:effectLst/>
                        <a:latin typeface="+mn-lt"/>
                      </a:endParaRPr>
                    </a:p>
                  </a:txBody>
                  <a:tcPr marL="9525" marR="9525" marT="9524" marB="0" anchor="ctr"/>
                </a:tc>
                <a:extLst>
                  <a:ext uri="{0D108BD9-81ED-4DB2-BD59-A6C34878D82A}">
                    <a16:rowId xmlns:a16="http://schemas.microsoft.com/office/drawing/2014/main" val="10007"/>
                  </a:ext>
                </a:extLst>
              </a:tr>
              <a:tr h="272938">
                <a:tc>
                  <a:txBody>
                    <a:bodyPr/>
                    <a:lstStyle/>
                    <a:p>
                      <a:pPr algn="ctr" fontAlgn="ctr"/>
                      <a:endParaRPr lang="en-IN" sz="1600" b="0" i="0" u="none" strike="noStrike" dirty="0">
                        <a:solidFill>
                          <a:srgbClr val="000000"/>
                        </a:solidFill>
                        <a:effectLst/>
                        <a:latin typeface="Calibri"/>
                      </a:endParaRPr>
                    </a:p>
                  </a:txBody>
                  <a:tcPr marL="9525" marR="9525" marT="9524" marB="0" anchor="ctr"/>
                </a:tc>
                <a:tc>
                  <a:txBody>
                    <a:bodyPr/>
                    <a:lstStyle/>
                    <a:p>
                      <a:pPr algn="l" fontAlgn="ctr"/>
                      <a:endParaRPr lang="en-IN" sz="1600" b="0" i="0" u="none" strike="noStrike" dirty="0">
                        <a:solidFill>
                          <a:schemeClr val="tx1"/>
                        </a:solidFill>
                        <a:effectLst/>
                        <a:latin typeface="+mn-lt"/>
                      </a:endParaRPr>
                    </a:p>
                  </a:txBody>
                  <a:tcPr marL="9525" marR="9525" marT="9524" marB="0" anchor="ctr"/>
                </a:tc>
                <a:tc>
                  <a:txBody>
                    <a:bodyPr/>
                    <a:lstStyle/>
                    <a:p>
                      <a:pPr algn="ctr" fontAlgn="b"/>
                      <a:r>
                        <a:rPr lang="en-US" sz="1600" b="0" i="0" u="none" strike="noStrike" dirty="0">
                          <a:solidFill>
                            <a:schemeClr val="tx1"/>
                          </a:solidFill>
                          <a:effectLst/>
                          <a:latin typeface="+mn-lt"/>
                        </a:rPr>
                        <a:t>7.3.9</a:t>
                      </a:r>
                      <a:endParaRPr lang="en-IN" sz="1600" b="0" i="0" u="none" strike="noStrike" dirty="0">
                        <a:solidFill>
                          <a:schemeClr val="tx1"/>
                        </a:solidFill>
                        <a:effectLst/>
                        <a:latin typeface="+mn-lt"/>
                      </a:endParaRPr>
                    </a:p>
                  </a:txBody>
                  <a:tcPr marL="9525" marR="9525" marT="9524" marB="0" anchor="ctr"/>
                </a:tc>
                <a:tc>
                  <a:txBody>
                    <a:bodyPr/>
                    <a:lstStyle/>
                    <a:p>
                      <a:pPr algn="l" fontAlgn="b"/>
                      <a:r>
                        <a:rPr lang="en-US" sz="1600" b="0" i="0" u="none" strike="noStrike" dirty="0">
                          <a:solidFill>
                            <a:schemeClr val="tx1"/>
                          </a:solidFill>
                          <a:effectLst/>
                          <a:latin typeface="+mn-lt"/>
                        </a:rPr>
                        <a:t>Contaminants and Residues</a:t>
                      </a:r>
                      <a:endParaRPr lang="en-IN" sz="1600" b="0" i="0" u="none" strike="noStrike" dirty="0">
                        <a:solidFill>
                          <a:schemeClr val="tx1"/>
                        </a:solidFill>
                        <a:effectLst/>
                        <a:latin typeface="+mn-lt"/>
                      </a:endParaRPr>
                    </a:p>
                  </a:txBody>
                  <a:tcPr marL="9525" marR="9525" marT="9524" marB="0" anchor="ctr"/>
                </a:tc>
                <a:extLst>
                  <a:ext uri="{0D108BD9-81ED-4DB2-BD59-A6C34878D82A}">
                    <a16:rowId xmlns:a16="http://schemas.microsoft.com/office/drawing/2014/main" val="10008"/>
                  </a:ext>
                </a:extLst>
              </a:tr>
              <a:tr h="276252">
                <a:tc>
                  <a:txBody>
                    <a:bodyPr/>
                    <a:lstStyle/>
                    <a:p>
                      <a:pPr algn="ctr" fontAlgn="ctr"/>
                      <a:endParaRPr lang="en-IN" sz="1600" b="0" i="0" u="none" strike="noStrike" dirty="0">
                        <a:solidFill>
                          <a:srgbClr val="000000"/>
                        </a:solidFill>
                        <a:effectLst/>
                        <a:latin typeface="Calibri"/>
                      </a:endParaRPr>
                    </a:p>
                  </a:txBody>
                  <a:tcPr marL="9525" marR="9525" marT="9524" marB="0" anchor="ctr"/>
                </a:tc>
                <a:tc>
                  <a:txBody>
                    <a:bodyPr/>
                    <a:lstStyle/>
                    <a:p>
                      <a:pPr algn="l" fontAlgn="ctr"/>
                      <a:endParaRPr lang="en-IN" sz="1600" b="0" i="0" u="none" strike="noStrike" dirty="0">
                        <a:solidFill>
                          <a:schemeClr val="tx1"/>
                        </a:solidFill>
                        <a:effectLst/>
                        <a:latin typeface="+mn-lt"/>
                      </a:endParaRPr>
                    </a:p>
                  </a:txBody>
                  <a:tcPr marL="9525" marR="9525" marT="9524" marB="0" anchor="ctr"/>
                </a:tc>
                <a:tc>
                  <a:txBody>
                    <a:bodyPr/>
                    <a:lstStyle/>
                    <a:p>
                      <a:pPr algn="ctr" fontAlgn="b"/>
                      <a:r>
                        <a:rPr lang="en-US" sz="1600" b="0" i="0" u="none" strike="noStrike" dirty="0">
                          <a:solidFill>
                            <a:schemeClr val="tx1"/>
                          </a:solidFill>
                          <a:effectLst/>
                          <a:latin typeface="+mn-lt"/>
                        </a:rPr>
                        <a:t>7.3.10</a:t>
                      </a:r>
                      <a:endParaRPr lang="en-IN" sz="1600" b="0" i="0" u="none" strike="noStrike" dirty="0">
                        <a:solidFill>
                          <a:schemeClr val="tx1"/>
                        </a:solidFill>
                        <a:effectLst/>
                        <a:latin typeface="+mn-lt"/>
                      </a:endParaRPr>
                    </a:p>
                  </a:txBody>
                  <a:tcPr marL="9525" marR="9525" marT="9524" marB="0" anchor="ctr"/>
                </a:tc>
                <a:tc>
                  <a:txBody>
                    <a:bodyPr/>
                    <a:lstStyle/>
                    <a:p>
                      <a:pPr algn="l" fontAlgn="b"/>
                      <a:r>
                        <a:rPr lang="en-US" sz="1600" b="0" i="0" u="none" strike="noStrike" dirty="0">
                          <a:solidFill>
                            <a:schemeClr val="tx1"/>
                          </a:solidFill>
                          <a:effectLst/>
                          <a:latin typeface="+mn-lt"/>
                        </a:rPr>
                        <a:t>Calibration &amp; Inspection of Measuring &amp; Test Equipments</a:t>
                      </a:r>
                      <a:endParaRPr lang="en-IN" sz="1600" b="0" i="0" u="none" strike="noStrike" dirty="0">
                        <a:solidFill>
                          <a:schemeClr val="tx1"/>
                        </a:solidFill>
                        <a:effectLst/>
                        <a:latin typeface="+mn-lt"/>
                      </a:endParaRPr>
                    </a:p>
                  </a:txBody>
                  <a:tcPr marL="9525" marR="9525" marT="9524" marB="0" anchor="ctr"/>
                </a:tc>
                <a:extLst>
                  <a:ext uri="{0D108BD9-81ED-4DB2-BD59-A6C34878D82A}">
                    <a16:rowId xmlns:a16="http://schemas.microsoft.com/office/drawing/2014/main" val="10009"/>
                  </a:ext>
                </a:extLst>
              </a:tr>
              <a:tr h="276252">
                <a:tc rowSpan="2">
                  <a:txBody>
                    <a:bodyPr/>
                    <a:lstStyle/>
                    <a:p>
                      <a:pPr algn="ctr" fontAlgn="ctr"/>
                      <a:r>
                        <a:rPr lang="en-US" sz="1600" b="0" i="0" u="none" strike="noStrike" dirty="0">
                          <a:solidFill>
                            <a:srgbClr val="000000"/>
                          </a:solidFill>
                          <a:effectLst/>
                          <a:latin typeface="Calibri"/>
                        </a:rPr>
                        <a:t>7.4</a:t>
                      </a:r>
                      <a:endParaRPr lang="en-IN" sz="1600" b="0" i="0" u="none" strike="noStrike" dirty="0">
                        <a:solidFill>
                          <a:srgbClr val="000000"/>
                        </a:solidFill>
                        <a:effectLst/>
                        <a:latin typeface="Calibri"/>
                      </a:endParaRPr>
                    </a:p>
                  </a:txBody>
                  <a:tcPr marL="9525" marR="9525" marT="9525" marB="0" anchor="ctr"/>
                </a:tc>
                <a:tc>
                  <a:txBody>
                    <a:bodyPr/>
                    <a:lstStyle/>
                    <a:p>
                      <a:pPr algn="l" fontAlgn="ctr"/>
                      <a:r>
                        <a:rPr lang="en-IN" sz="1600" b="0" i="0" u="none" strike="noStrike" dirty="0">
                          <a:solidFill>
                            <a:schemeClr val="tx1"/>
                          </a:solidFill>
                          <a:effectLst/>
                          <a:latin typeface="+mn-lt"/>
                        </a:rPr>
                        <a:t>Pest Control Systems</a:t>
                      </a:r>
                    </a:p>
                  </a:txBody>
                  <a:tcPr marL="9525" marR="9525" marT="9524" marB="0" anchor="ctr"/>
                </a:tc>
                <a:tc>
                  <a:txBody>
                    <a:bodyPr/>
                    <a:lstStyle/>
                    <a:p>
                      <a:pPr algn="ctr" fontAlgn="b"/>
                      <a:r>
                        <a:rPr lang="en-US" sz="1600" b="0" i="0" u="none" strike="noStrike" dirty="0">
                          <a:solidFill>
                            <a:srgbClr val="000000"/>
                          </a:solidFill>
                          <a:effectLst/>
                          <a:latin typeface="+mn-lt"/>
                        </a:rPr>
                        <a:t>7.4.1</a:t>
                      </a:r>
                      <a:endParaRPr lang="en-IN" sz="1600" b="0" i="0" u="none" strike="noStrike" dirty="0">
                        <a:solidFill>
                          <a:srgbClr val="000000"/>
                        </a:solidFill>
                        <a:effectLst/>
                        <a:latin typeface="+mn-lt"/>
                      </a:endParaRPr>
                    </a:p>
                  </a:txBody>
                  <a:tcPr marL="9525" marR="9525" marT="9524" marB="0" anchor="ctr"/>
                </a:tc>
                <a:tc>
                  <a:txBody>
                    <a:bodyPr/>
                    <a:lstStyle/>
                    <a:p>
                      <a:r>
                        <a:rPr lang="en-US" sz="1600" dirty="0">
                          <a:latin typeface="+mn-lt"/>
                        </a:rPr>
                        <a:t>General Requirements</a:t>
                      </a:r>
                      <a:endParaRPr lang="en-IN" sz="1600" dirty="0">
                        <a:latin typeface="+mn-lt"/>
                      </a:endParaRPr>
                    </a:p>
                  </a:txBody>
                  <a:tcPr marL="9525" marR="9525" marT="9525" marB="0" anchor="ctr"/>
                </a:tc>
                <a:extLst>
                  <a:ext uri="{0D108BD9-81ED-4DB2-BD59-A6C34878D82A}">
                    <a16:rowId xmlns:a16="http://schemas.microsoft.com/office/drawing/2014/main" val="10010"/>
                  </a:ext>
                </a:extLst>
              </a:tr>
              <a:tr h="276252">
                <a:tc vMerge="1">
                  <a:txBody>
                    <a:bodyPr/>
                    <a:lstStyle/>
                    <a:p>
                      <a:endParaRPr lang="en-IN"/>
                    </a:p>
                  </a:txBody>
                  <a:tcPr/>
                </a:tc>
                <a:tc>
                  <a:txBody>
                    <a:bodyPr/>
                    <a:lstStyle/>
                    <a:p>
                      <a:endParaRPr lang="en-IN" sz="1600" dirty="0"/>
                    </a:p>
                  </a:txBody>
                  <a:tcPr marL="9525" marR="9525" marT="9524" marB="0" anchor="ctr"/>
                </a:tc>
                <a:tc>
                  <a:txBody>
                    <a:bodyPr/>
                    <a:lstStyle/>
                    <a:p>
                      <a:pPr algn="ctr"/>
                      <a:r>
                        <a:rPr lang="en-US" sz="1600" dirty="0"/>
                        <a:t>7.4.2</a:t>
                      </a:r>
                      <a:endParaRPr lang="en-IN" sz="1600" dirty="0"/>
                    </a:p>
                  </a:txBody>
                  <a:tcPr marL="9525" marR="9525" marT="9524" marB="0" anchor="ctr"/>
                </a:tc>
                <a:tc>
                  <a:txBody>
                    <a:bodyPr/>
                    <a:lstStyle/>
                    <a:p>
                      <a:pPr algn="l" fontAlgn="b"/>
                      <a:r>
                        <a:rPr lang="en-US" sz="1600" b="0" i="0" u="none" strike="noStrike" dirty="0">
                          <a:solidFill>
                            <a:srgbClr val="000000"/>
                          </a:solidFill>
                          <a:effectLst/>
                          <a:latin typeface="+mn-lt"/>
                        </a:rPr>
                        <a:t>Preventing Access</a:t>
                      </a:r>
                      <a:endParaRPr lang="en-IN" sz="1600" b="0" i="0" u="none" strike="noStrike" dirty="0">
                        <a:solidFill>
                          <a:srgbClr val="000000"/>
                        </a:solidFill>
                        <a:effectLst/>
                        <a:latin typeface="+mn-lt"/>
                      </a:endParaRPr>
                    </a:p>
                  </a:txBody>
                  <a:tcPr marL="9525" marR="9525" marT="9524" marB="0" anchor="ctr"/>
                </a:tc>
                <a:extLst>
                  <a:ext uri="{0D108BD9-81ED-4DB2-BD59-A6C34878D82A}">
                    <a16:rowId xmlns:a16="http://schemas.microsoft.com/office/drawing/2014/main" val="10011"/>
                  </a:ext>
                </a:extLst>
              </a:tr>
              <a:tr h="276252">
                <a:tc>
                  <a:txBody>
                    <a:bodyPr/>
                    <a:lstStyle/>
                    <a:p>
                      <a:pPr algn="ctr" fontAlgn="ctr"/>
                      <a:endParaRPr lang="en-IN" sz="1600" b="0" i="0" u="none" strike="noStrike" dirty="0">
                        <a:solidFill>
                          <a:srgbClr val="000000"/>
                        </a:solidFill>
                        <a:effectLst/>
                        <a:latin typeface="Calibri"/>
                      </a:endParaRPr>
                    </a:p>
                  </a:txBody>
                  <a:tcPr marL="9525" marR="9525" marT="9525" marB="0" anchor="ctr"/>
                </a:tc>
                <a:tc>
                  <a:txBody>
                    <a:bodyPr/>
                    <a:lstStyle/>
                    <a:p>
                      <a:pPr algn="l" fontAlgn="ctr"/>
                      <a:endParaRPr lang="en-IN" sz="1600" b="0" i="0" u="none" strike="noStrike" dirty="0">
                        <a:solidFill>
                          <a:schemeClr val="tx1"/>
                        </a:solidFill>
                        <a:effectLst/>
                        <a:latin typeface="+mn-lt"/>
                      </a:endParaRPr>
                    </a:p>
                  </a:txBody>
                  <a:tcPr marL="9525" marR="9525" marT="9524" marB="0" anchor="ctr"/>
                </a:tc>
                <a:tc>
                  <a:txBody>
                    <a:bodyPr/>
                    <a:lstStyle/>
                    <a:p>
                      <a:pPr algn="ctr" fontAlgn="b"/>
                      <a:r>
                        <a:rPr lang="en-US" sz="1600" b="0" i="0" u="none" strike="noStrike" dirty="0">
                          <a:solidFill>
                            <a:schemeClr val="tx1"/>
                          </a:solidFill>
                          <a:effectLst/>
                          <a:latin typeface="+mn-lt"/>
                        </a:rPr>
                        <a:t>7.4.3</a:t>
                      </a:r>
                      <a:endParaRPr lang="en-IN" sz="1600" b="0" i="0" u="none" strike="noStrike" dirty="0">
                        <a:solidFill>
                          <a:schemeClr val="tx1"/>
                        </a:solidFill>
                        <a:effectLst/>
                        <a:latin typeface="+mn-lt"/>
                      </a:endParaRPr>
                    </a:p>
                  </a:txBody>
                  <a:tcPr marL="9525" marR="9525" marT="9524" marB="0" anchor="ctr"/>
                </a:tc>
                <a:tc>
                  <a:txBody>
                    <a:bodyPr/>
                    <a:lstStyle/>
                    <a:p>
                      <a:pPr algn="l" fontAlgn="b"/>
                      <a:r>
                        <a:rPr lang="en-US" sz="1600" b="0" i="0" u="none" strike="noStrike" dirty="0" err="1">
                          <a:solidFill>
                            <a:schemeClr val="tx1"/>
                          </a:solidFill>
                          <a:effectLst/>
                          <a:latin typeface="+mn-lt"/>
                        </a:rPr>
                        <a:t>Harbourage</a:t>
                      </a:r>
                      <a:r>
                        <a:rPr lang="en-US" sz="1600" b="0" i="0" u="none" strike="noStrike" dirty="0">
                          <a:solidFill>
                            <a:schemeClr val="tx1"/>
                          </a:solidFill>
                          <a:effectLst/>
                          <a:latin typeface="+mn-lt"/>
                        </a:rPr>
                        <a:t> &amp; Infestation</a:t>
                      </a:r>
                      <a:endParaRPr lang="en-IN" sz="1600" b="0" i="0" u="none" strike="noStrike" dirty="0">
                        <a:solidFill>
                          <a:schemeClr val="tx1"/>
                        </a:solidFill>
                        <a:effectLst/>
                        <a:latin typeface="+mn-lt"/>
                      </a:endParaRPr>
                    </a:p>
                  </a:txBody>
                  <a:tcPr marL="9525" marR="9525" marT="9524" marB="0" anchor="ctr"/>
                </a:tc>
                <a:extLst>
                  <a:ext uri="{0D108BD9-81ED-4DB2-BD59-A6C34878D82A}">
                    <a16:rowId xmlns:a16="http://schemas.microsoft.com/office/drawing/2014/main" val="10012"/>
                  </a:ext>
                </a:extLst>
              </a:tr>
              <a:tr h="276252">
                <a:tc>
                  <a:txBody>
                    <a:bodyPr/>
                    <a:lstStyle/>
                    <a:p>
                      <a:pPr algn="ctr" fontAlgn="ctr"/>
                      <a:endParaRPr lang="en-IN" sz="1600" b="0" i="0" u="none" strike="noStrike" dirty="0">
                        <a:solidFill>
                          <a:srgbClr val="000000"/>
                        </a:solidFill>
                        <a:effectLst/>
                        <a:latin typeface="Calibri"/>
                      </a:endParaRPr>
                    </a:p>
                  </a:txBody>
                  <a:tcPr marL="9525" marR="9525" marT="9525" marB="0" anchor="ctr"/>
                </a:tc>
                <a:tc>
                  <a:txBody>
                    <a:bodyPr/>
                    <a:lstStyle/>
                    <a:p>
                      <a:pPr algn="l" fontAlgn="ctr"/>
                      <a:endParaRPr lang="en-IN" sz="1600" b="0" i="0" u="none" strike="noStrike" dirty="0">
                        <a:solidFill>
                          <a:schemeClr val="tx1"/>
                        </a:solidFill>
                        <a:effectLst/>
                        <a:latin typeface="+mn-lt"/>
                      </a:endParaRPr>
                    </a:p>
                  </a:txBody>
                  <a:tcPr marL="9525" marR="9525" marT="9524" marB="0" anchor="ctr"/>
                </a:tc>
                <a:tc>
                  <a:txBody>
                    <a:bodyPr/>
                    <a:lstStyle/>
                    <a:p>
                      <a:pPr algn="ctr" fontAlgn="b"/>
                      <a:r>
                        <a:rPr lang="en-US" sz="1600" b="0" i="0" u="none" strike="noStrike" dirty="0">
                          <a:solidFill>
                            <a:schemeClr val="tx1"/>
                          </a:solidFill>
                          <a:effectLst/>
                          <a:latin typeface="+mn-lt"/>
                        </a:rPr>
                        <a:t>7.4.4</a:t>
                      </a:r>
                      <a:endParaRPr lang="en-IN" sz="1600" b="0" i="0" u="none" strike="noStrike" dirty="0">
                        <a:solidFill>
                          <a:schemeClr val="tx1"/>
                        </a:solidFill>
                        <a:effectLst/>
                        <a:latin typeface="+mn-lt"/>
                      </a:endParaRPr>
                    </a:p>
                  </a:txBody>
                  <a:tcPr marL="9525" marR="9525" marT="9524" marB="0" anchor="ctr"/>
                </a:tc>
                <a:tc>
                  <a:txBody>
                    <a:bodyPr/>
                    <a:lstStyle/>
                    <a:p>
                      <a:pPr algn="l" fontAlgn="b"/>
                      <a:r>
                        <a:rPr lang="en-US" sz="1600" b="0" i="0" u="none" strike="noStrike" dirty="0">
                          <a:solidFill>
                            <a:schemeClr val="tx1"/>
                          </a:solidFill>
                          <a:effectLst/>
                          <a:latin typeface="+mn-lt"/>
                        </a:rPr>
                        <a:t>Monitoring &amp; Detection</a:t>
                      </a:r>
                      <a:endParaRPr lang="en-IN" sz="1600" b="0" i="0" u="none" strike="noStrike" dirty="0">
                        <a:solidFill>
                          <a:schemeClr val="tx1"/>
                        </a:solidFill>
                        <a:effectLst/>
                        <a:latin typeface="+mn-lt"/>
                      </a:endParaRPr>
                    </a:p>
                  </a:txBody>
                  <a:tcPr marL="9525" marR="9525" marT="9524" marB="0" anchor="ctr"/>
                </a:tc>
                <a:extLst>
                  <a:ext uri="{0D108BD9-81ED-4DB2-BD59-A6C34878D82A}">
                    <a16:rowId xmlns:a16="http://schemas.microsoft.com/office/drawing/2014/main" val="10013"/>
                  </a:ext>
                </a:extLst>
              </a:tr>
              <a:tr h="276252">
                <a:tc>
                  <a:txBody>
                    <a:bodyPr/>
                    <a:lstStyle/>
                    <a:p>
                      <a:pPr algn="ctr" fontAlgn="ctr"/>
                      <a:endParaRPr lang="en-IN" sz="1600" b="0" i="0" u="none" strike="noStrike" dirty="0">
                        <a:solidFill>
                          <a:srgbClr val="000000"/>
                        </a:solidFill>
                        <a:effectLst/>
                        <a:latin typeface="Calibri"/>
                      </a:endParaRPr>
                    </a:p>
                  </a:txBody>
                  <a:tcPr marL="9525" marR="9525" marT="9525" marB="0" anchor="ctr"/>
                </a:tc>
                <a:tc>
                  <a:txBody>
                    <a:bodyPr/>
                    <a:lstStyle/>
                    <a:p>
                      <a:pPr algn="l" fontAlgn="ctr"/>
                      <a:endParaRPr lang="en-IN" sz="1600" b="0" i="0" u="none" strike="noStrike" dirty="0">
                        <a:solidFill>
                          <a:schemeClr val="tx1"/>
                        </a:solidFill>
                        <a:effectLst/>
                        <a:latin typeface="+mn-lt"/>
                      </a:endParaRPr>
                    </a:p>
                  </a:txBody>
                  <a:tcPr marL="9525" marR="9525" marT="9524" marB="0" anchor="ctr"/>
                </a:tc>
                <a:tc>
                  <a:txBody>
                    <a:bodyPr/>
                    <a:lstStyle/>
                    <a:p>
                      <a:pPr algn="ctr" fontAlgn="b"/>
                      <a:r>
                        <a:rPr lang="en-US" sz="1600" b="0" i="0" u="none" strike="noStrike" dirty="0">
                          <a:solidFill>
                            <a:schemeClr val="tx1"/>
                          </a:solidFill>
                          <a:effectLst/>
                          <a:latin typeface="+mn-lt"/>
                        </a:rPr>
                        <a:t>7.4.5</a:t>
                      </a:r>
                      <a:endParaRPr lang="en-IN" sz="1600" b="0" i="0" u="none" strike="noStrike" dirty="0">
                        <a:solidFill>
                          <a:schemeClr val="tx1"/>
                        </a:solidFill>
                        <a:effectLst/>
                        <a:latin typeface="+mn-lt"/>
                      </a:endParaRPr>
                    </a:p>
                  </a:txBody>
                  <a:tcPr marL="9525" marR="9525" marT="9524"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dirty="0">
                          <a:solidFill>
                            <a:schemeClr val="tx1"/>
                          </a:solidFill>
                          <a:latin typeface="+mn-lt"/>
                        </a:rPr>
                        <a:t>Eradication</a:t>
                      </a:r>
                      <a:endParaRPr lang="en-IN" sz="1600" dirty="0">
                        <a:solidFill>
                          <a:schemeClr val="tx1"/>
                        </a:solidFill>
                        <a:latin typeface="+mn-lt"/>
                      </a:endParaRPr>
                    </a:p>
                  </a:txBody>
                  <a:tcPr marL="9525" marR="9525" marT="9524" marB="0" anchor="ctr"/>
                </a:tc>
                <a:extLst>
                  <a:ext uri="{0D108BD9-81ED-4DB2-BD59-A6C34878D82A}">
                    <a16:rowId xmlns:a16="http://schemas.microsoft.com/office/drawing/2014/main" val="10014"/>
                  </a:ext>
                </a:extLst>
              </a:tr>
              <a:tr h="222188">
                <a:tc>
                  <a:txBody>
                    <a:bodyPr/>
                    <a:lstStyle/>
                    <a:p>
                      <a:pPr algn="ctr" fontAlgn="ctr"/>
                      <a:endParaRPr lang="en-IN" sz="1600" b="0" i="0" u="none" strike="noStrike" dirty="0">
                        <a:solidFill>
                          <a:srgbClr val="000000"/>
                        </a:solidFill>
                        <a:effectLst/>
                        <a:latin typeface="Calibri"/>
                      </a:endParaRPr>
                    </a:p>
                  </a:txBody>
                  <a:tcPr marL="9525" marR="9525" marT="9525" marB="0" anchor="ctr"/>
                </a:tc>
                <a:tc>
                  <a:txBody>
                    <a:bodyPr/>
                    <a:lstStyle/>
                    <a:p>
                      <a:endParaRPr lang="en-IN" sz="1600" dirty="0"/>
                    </a:p>
                  </a:txBody>
                  <a:tcPr marL="9525" marR="9525" marT="9524" marB="0" anchor="ctr"/>
                </a:tc>
                <a:tc>
                  <a:txBody>
                    <a:bodyPr/>
                    <a:lstStyle/>
                    <a:p>
                      <a:pPr algn="ctr" fontAlgn="b"/>
                      <a:r>
                        <a:rPr lang="en-US" sz="1600" b="0" i="0" u="none" strike="noStrike" dirty="0">
                          <a:solidFill>
                            <a:schemeClr val="tx1"/>
                          </a:solidFill>
                          <a:effectLst/>
                          <a:latin typeface="+mn-lt"/>
                        </a:rPr>
                        <a:t>7.4.6</a:t>
                      </a:r>
                      <a:endParaRPr lang="en-IN" sz="1600" b="0" i="0" u="none" strike="noStrike" dirty="0">
                        <a:solidFill>
                          <a:schemeClr val="tx1"/>
                        </a:solidFill>
                        <a:effectLst/>
                        <a:latin typeface="+mn-lt"/>
                      </a:endParaRPr>
                    </a:p>
                  </a:txBody>
                  <a:tcPr marL="9525" marR="9525" marT="9524" marB="0" anchor="ctr"/>
                </a:tc>
                <a:tc>
                  <a:txBody>
                    <a:bodyPr/>
                    <a:lstStyle/>
                    <a:p>
                      <a:r>
                        <a:rPr lang="en-US" sz="1600" dirty="0"/>
                        <a:t>Pest Control 4D</a:t>
                      </a:r>
                      <a:endParaRPr lang="en-IN" sz="1600" dirty="0"/>
                    </a:p>
                  </a:txBody>
                  <a:tcPr marL="9525" marR="9525" marT="9524" marB="0" anchor="ctr"/>
                </a:tc>
                <a:extLst>
                  <a:ext uri="{0D108BD9-81ED-4DB2-BD59-A6C34878D82A}">
                    <a16:rowId xmlns:a16="http://schemas.microsoft.com/office/drawing/2014/main" val="10015"/>
                  </a:ext>
                </a:extLst>
              </a:tr>
            </a:tbl>
          </a:graphicData>
        </a:graphic>
      </p:graphicFrame>
      <p:sp>
        <p:nvSpPr>
          <p:cNvPr id="8271" name="Slide Number Placeholder 4"/>
          <p:cNvSpPr>
            <a:spLocks noGrp="1"/>
          </p:cNvSpPr>
          <p:nvPr>
            <p:ph type="sldNum" sz="quarter" idx="12"/>
          </p:nvPr>
        </p:nvSpPr>
        <p:spPr bwMode="auto">
          <a:noFill/>
          <a:ln>
            <a:miter lim="800000"/>
            <a:headEnd/>
            <a:tailEnd/>
          </a:ln>
        </p:spPr>
        <p:txBody>
          <a:bodyPr/>
          <a:lstStyle/>
          <a:p>
            <a:fld id="{F1D2E09D-6A85-49A1-8A87-14657F8206CA}" type="slidenum">
              <a:rPr lang="en-US" altLang="en-US" smtClean="0"/>
              <a:pPr/>
              <a:t>7</a:t>
            </a:fld>
            <a:endParaRPr lang="en-US" alt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C7D16F-710F-4ECE-9284-C1C4995E4D83}"/>
              </a:ext>
            </a:extLst>
          </p:cNvPr>
          <p:cNvSpPr>
            <a:spLocks noGrp="1"/>
          </p:cNvSpPr>
          <p:nvPr>
            <p:ph idx="1"/>
          </p:nvPr>
        </p:nvSpPr>
        <p:spPr>
          <a:xfrm>
            <a:off x="347148" y="3057979"/>
            <a:ext cx="4129224" cy="2891302"/>
          </a:xfrm>
        </p:spPr>
        <p:txBody>
          <a:bodyPr>
            <a:normAutofit/>
          </a:bodyPr>
          <a:lstStyle/>
          <a:p>
            <a:pPr>
              <a:buFont typeface="Wingdings" panose="05000000000000000000" pitchFamily="2" charset="2"/>
              <a:buChar char="Ø"/>
            </a:pPr>
            <a:r>
              <a:rPr lang="en-IN" sz="1800" b="1" u="sng" dirty="0">
                <a:latin typeface="Arial" panose="020B0604020202020204" pitchFamily="34" charset="0"/>
                <a:cs typeface="Arial" panose="020B0604020202020204" pitchFamily="34" charset="0"/>
              </a:rPr>
              <a:t>Physical segregation &amp; identification of:</a:t>
            </a:r>
          </a:p>
          <a:p>
            <a:pPr algn="just"/>
            <a:r>
              <a:rPr lang="en-IN" sz="1800" dirty="0">
                <a:latin typeface="Arial" panose="020B0604020202020204" pitchFamily="34" charset="0"/>
                <a:cs typeface="Arial" panose="020B0604020202020204" pitchFamily="34" charset="0"/>
              </a:rPr>
              <a:t>Recalled or returned products </a:t>
            </a:r>
          </a:p>
          <a:p>
            <a:pPr algn="just"/>
            <a:r>
              <a:rPr lang="en-IN" sz="1800" dirty="0">
                <a:latin typeface="Arial" panose="020B0604020202020204" pitchFamily="34" charset="0"/>
                <a:cs typeface="Arial" panose="020B0604020202020204" pitchFamily="34" charset="0"/>
              </a:rPr>
              <a:t>Lots rejected for re-working or </a:t>
            </a:r>
          </a:p>
          <a:p>
            <a:pPr algn="just"/>
            <a:r>
              <a:rPr lang="en-IN" sz="1800" dirty="0">
                <a:latin typeface="Arial" panose="020B0604020202020204" pitchFamily="34" charset="0"/>
                <a:cs typeface="Arial" panose="020B0604020202020204" pitchFamily="34" charset="0"/>
              </a:rPr>
              <a:t>Lots for recovery of materials or disposal</a:t>
            </a:r>
          </a:p>
          <a:p>
            <a:pPr algn="just">
              <a:buFont typeface="Wingdings" panose="05000000000000000000" pitchFamily="2" charset="2"/>
              <a:buChar char="Ø"/>
            </a:pPr>
            <a:r>
              <a:rPr lang="en-IN" sz="1800" dirty="0">
                <a:latin typeface="Arial" panose="020B0604020202020204" pitchFamily="34" charset="0"/>
                <a:cs typeface="Arial" panose="020B0604020202020204" pitchFamily="34" charset="0"/>
              </a:rPr>
              <a:t>Maintain Recall records, as per FSSR recall regulation 2017.</a:t>
            </a:r>
          </a:p>
          <a:p>
            <a:endParaRPr lang="en-US" dirty="0">
              <a:latin typeface="Arial" panose="020B0604020202020204" pitchFamily="34" charset="0"/>
              <a:cs typeface="Arial" panose="020B0604020202020204" pitchFamily="34" charset="0"/>
            </a:endParaRPr>
          </a:p>
        </p:txBody>
      </p:sp>
      <p:pic>
        <p:nvPicPr>
          <p:cNvPr id="4" name="Content Placeholder 4">
            <a:extLst>
              <a:ext uri="{FF2B5EF4-FFF2-40B4-BE49-F238E27FC236}">
                <a16:creationId xmlns:a16="http://schemas.microsoft.com/office/drawing/2014/main" id="{D904FABB-645C-4C3F-8A49-7C6DC3B29F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047" y="3074910"/>
            <a:ext cx="3682753" cy="2298306"/>
          </a:xfrm>
          <a:prstGeom prst="rect">
            <a:avLst/>
          </a:prstGeom>
          <a:ln w="28575">
            <a:solidFill>
              <a:schemeClr val="accent3">
                <a:lumMod val="50000"/>
              </a:schemeClr>
            </a:solidFill>
          </a:ln>
        </p:spPr>
      </p:pic>
      <p:sp>
        <p:nvSpPr>
          <p:cNvPr id="5" name="Title 1">
            <a:extLst>
              <a:ext uri="{FF2B5EF4-FFF2-40B4-BE49-F238E27FC236}">
                <a16:creationId xmlns:a16="http://schemas.microsoft.com/office/drawing/2014/main" id="{99D09B6B-6667-4DE6-BB03-D5C6A379DFD6}"/>
              </a:ext>
            </a:extLst>
          </p:cNvPr>
          <p:cNvSpPr>
            <a:spLocks noGrp="1"/>
          </p:cNvSpPr>
          <p:nvPr>
            <p:ph type="title"/>
          </p:nvPr>
        </p:nvSpPr>
        <p:spPr>
          <a:xfrm>
            <a:off x="457200" y="1378280"/>
            <a:ext cx="8229600" cy="792088"/>
          </a:xfrm>
          <a:noFill/>
          <a:scene3d>
            <a:camera prst="orthographicFront"/>
            <a:lightRig rig="threePt" dir="t"/>
          </a:scene3d>
          <a:sp3d>
            <a:bevelT w="114300" prst="artDeco"/>
          </a:sp3d>
        </p:spPr>
        <p:txBody>
          <a:bodyPr>
            <a:noAutofit/>
          </a:bodyPr>
          <a:lstStyle/>
          <a:p>
            <a:r>
              <a:rPr lang="en-US" sz="2100" b="1" dirty="0">
                <a:solidFill>
                  <a:srgbClr val="000000"/>
                </a:solidFill>
              </a:rPr>
              <a:t>2.0  Material Handling </a:t>
            </a:r>
            <a:br>
              <a:rPr lang="en-US" sz="2100" b="1" dirty="0">
                <a:solidFill>
                  <a:srgbClr val="000000"/>
                </a:solidFill>
              </a:rPr>
            </a:br>
            <a:r>
              <a:rPr lang="en-US" sz="2100" b="1" dirty="0"/>
              <a:t> 2.2  Storing</a:t>
            </a:r>
            <a:r>
              <a:rPr lang="en-IN" sz="2100" b="1" dirty="0"/>
              <a:t> </a:t>
            </a:r>
            <a:endParaRPr lang="en-IN" sz="2100" dirty="0"/>
          </a:p>
        </p:txBody>
      </p:sp>
      <p:sp>
        <p:nvSpPr>
          <p:cNvPr id="7" name="Flowchart: Card 6">
            <a:extLst>
              <a:ext uri="{FF2B5EF4-FFF2-40B4-BE49-F238E27FC236}">
                <a16:creationId xmlns:a16="http://schemas.microsoft.com/office/drawing/2014/main" id="{F5F79323-01A1-4FF2-80FA-AD23D33B6816}"/>
              </a:ext>
            </a:extLst>
          </p:cNvPr>
          <p:cNvSpPr/>
          <p:nvPr/>
        </p:nvSpPr>
        <p:spPr>
          <a:xfrm>
            <a:off x="251520" y="2564904"/>
            <a:ext cx="4320480" cy="3384376"/>
          </a:xfrm>
          <a:prstGeom prst="flowChartPunchedCard">
            <a:avLst/>
          </a:prstGeom>
          <a:noFill/>
          <a:ln>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
            <a:extLst>
              <a:ext uri="{FF2B5EF4-FFF2-40B4-BE49-F238E27FC236}">
                <a16:creationId xmlns:a16="http://schemas.microsoft.com/office/drawing/2014/main" id="{3CFCA6E7-AB26-4EE4-AA03-3BB0B99AE362}"/>
              </a:ext>
            </a:extLst>
          </p:cNvPr>
          <p:cNvSpPr>
            <a:spLocks noGrp="1"/>
          </p:cNvSpPr>
          <p:nvPr>
            <p:ph type="sldNum" sz="quarter" idx="12"/>
          </p:nvPr>
        </p:nvSpPr>
        <p:spPr>
          <a:xfrm>
            <a:off x="3505200" y="6492875"/>
            <a:ext cx="2133600" cy="365125"/>
          </a:xfrm>
        </p:spPr>
        <p:txBody>
          <a:bodyPr/>
          <a:lstStyle/>
          <a:p>
            <a:fld id="{9B441236-4707-B342-88D0-23B2CF2BA6BC}" type="slidenum">
              <a:rPr lang="en-US" smtClean="0"/>
              <a:pPr/>
              <a:t>70</a:t>
            </a:fld>
            <a:endParaRPr lang="en-US"/>
          </a:p>
        </p:txBody>
      </p:sp>
    </p:spTree>
    <p:extLst>
      <p:ext uri="{BB962C8B-B14F-4D97-AF65-F5344CB8AC3E}">
        <p14:creationId xmlns:p14="http://schemas.microsoft.com/office/powerpoint/2010/main" val="8259694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905" y="1301150"/>
            <a:ext cx="8699500" cy="762000"/>
          </a:xfrm>
          <a:noFill/>
          <a:scene3d>
            <a:camera prst="orthographicFront"/>
            <a:lightRig rig="threePt" dir="t"/>
          </a:scene3d>
          <a:sp3d>
            <a:bevelT w="114300" prst="artDeco"/>
          </a:sp3d>
        </p:spPr>
        <p:txBody>
          <a:bodyPr>
            <a:noAutofit/>
          </a:bodyPr>
          <a:lstStyle/>
          <a:p>
            <a:pPr>
              <a:defRPr/>
            </a:pPr>
            <a:r>
              <a:rPr lang="en-US" sz="2100" b="1" dirty="0">
                <a:solidFill>
                  <a:srgbClr val="000000"/>
                </a:solidFill>
              </a:rPr>
              <a:t>2.0  Material Handling </a:t>
            </a:r>
            <a:br>
              <a:rPr lang="en-US" sz="2100" b="1" dirty="0">
                <a:solidFill>
                  <a:srgbClr val="000000"/>
                </a:solidFill>
              </a:rPr>
            </a:br>
            <a:r>
              <a:rPr lang="en-US" sz="2100" b="1" dirty="0"/>
              <a:t> 2.2  Storing</a:t>
            </a:r>
            <a:r>
              <a:rPr lang="en-IN" sz="2100" b="1" dirty="0"/>
              <a:t> </a:t>
            </a:r>
            <a:endParaRPr lang="en-IN" sz="2100" b="1" dirty="0">
              <a:effectLst>
                <a:outerShdw blurRad="38100" dist="38100" dir="2700000" algn="tl">
                  <a:srgbClr val="000000">
                    <a:alpha val="43137"/>
                  </a:srgbClr>
                </a:outerShdw>
              </a:effectLst>
            </a:endParaRPr>
          </a:p>
        </p:txBody>
      </p:sp>
      <p:pic>
        <p:nvPicPr>
          <p:cNvPr id="28675" name="Picture 2" descr="Image result for fifo and fefo"/>
          <p:cNvPicPr>
            <a:picLocks noChangeAspect="1" noChangeArrowheads="1"/>
          </p:cNvPicPr>
          <p:nvPr/>
        </p:nvPicPr>
        <p:blipFill>
          <a:blip r:embed="rId2" cstate="print"/>
          <a:srcRect/>
          <a:stretch>
            <a:fillRect/>
          </a:stretch>
        </p:blipFill>
        <p:spPr bwMode="auto">
          <a:xfrm>
            <a:off x="2185392" y="2253952"/>
            <a:ext cx="5105400" cy="1812417"/>
          </a:xfrm>
          <a:prstGeom prst="rect">
            <a:avLst/>
          </a:prstGeom>
          <a:ln>
            <a:noFill/>
          </a:ln>
          <a:effectLst/>
        </p:spPr>
      </p:pic>
      <p:sp>
        <p:nvSpPr>
          <p:cNvPr id="26628" name="Rectangle 3"/>
          <p:cNvSpPr>
            <a:spLocks noChangeArrowheads="1"/>
          </p:cNvSpPr>
          <p:nvPr/>
        </p:nvSpPr>
        <p:spPr bwMode="auto">
          <a:xfrm>
            <a:off x="521693" y="1848183"/>
            <a:ext cx="2034083" cy="369332"/>
          </a:xfrm>
          <a:prstGeom prst="rect">
            <a:avLst/>
          </a:prstGeom>
          <a:noFill/>
          <a:ln>
            <a:noFill/>
          </a:ln>
        </p:spPr>
        <p:txBody>
          <a:bodyPr wrap="none">
            <a:spAutoFit/>
          </a:bodyPr>
          <a:lstStyle/>
          <a:p>
            <a:pPr>
              <a:defRPr/>
            </a:pPr>
            <a:r>
              <a:rPr lang="en-IN" b="1" dirty="0">
                <a:latin typeface="+mn-lt"/>
              </a:rPr>
              <a:t>Stock Management</a:t>
            </a:r>
          </a:p>
        </p:txBody>
      </p:sp>
      <p:pic>
        <p:nvPicPr>
          <p:cNvPr id="28677" name="Picture 5" descr="fefo-distribution2.jpg"/>
          <p:cNvPicPr>
            <a:picLocks noChangeAspect="1"/>
          </p:cNvPicPr>
          <p:nvPr/>
        </p:nvPicPr>
        <p:blipFill>
          <a:blip r:embed="rId3" cstate="print"/>
          <a:srcRect/>
          <a:stretch>
            <a:fillRect/>
          </a:stretch>
        </p:blipFill>
        <p:spPr bwMode="auto">
          <a:xfrm>
            <a:off x="5569768" y="4158952"/>
            <a:ext cx="2922411" cy="2125390"/>
          </a:xfrm>
          <a:prstGeom prst="rect">
            <a:avLst/>
          </a:prstGeom>
          <a:ln>
            <a:noFill/>
          </a:ln>
          <a:effectLst/>
        </p:spPr>
      </p:pic>
      <p:pic>
        <p:nvPicPr>
          <p:cNvPr id="28678" name="Picture 6" descr="download (2).jpg"/>
          <p:cNvPicPr>
            <a:picLocks noChangeAspect="1"/>
          </p:cNvPicPr>
          <p:nvPr/>
        </p:nvPicPr>
        <p:blipFill>
          <a:blip r:embed="rId4" cstate="print"/>
          <a:srcRect/>
          <a:stretch>
            <a:fillRect/>
          </a:stretch>
        </p:blipFill>
        <p:spPr bwMode="auto">
          <a:xfrm>
            <a:off x="817240" y="4226942"/>
            <a:ext cx="4464496" cy="2057400"/>
          </a:xfrm>
          <a:prstGeom prst="rect">
            <a:avLst/>
          </a:prstGeom>
          <a:ln>
            <a:noFill/>
          </a:ln>
          <a:effectLst/>
        </p:spPr>
      </p:pic>
      <p:sp>
        <p:nvSpPr>
          <p:cNvPr id="28679" name="Slide Number Placeholder 6"/>
          <p:cNvSpPr>
            <a:spLocks noGrp="1"/>
          </p:cNvSpPr>
          <p:nvPr>
            <p:ph type="sldNum" sz="quarter" idx="12"/>
          </p:nvPr>
        </p:nvSpPr>
        <p:spPr bwMode="auto">
          <a:noFill/>
          <a:ln>
            <a:miter lim="800000"/>
            <a:headEnd/>
            <a:tailEnd/>
          </a:ln>
        </p:spPr>
        <p:txBody>
          <a:bodyPr/>
          <a:lstStyle/>
          <a:p>
            <a:fld id="{AA806F61-EF0B-4760-98AE-88314F537F09}" type="slidenum">
              <a:rPr lang="en-US" altLang="en-US" smtClean="0"/>
              <a:pPr/>
              <a:t>71</a:t>
            </a:fld>
            <a:endParaRPr lang="en-US" altLang="en-US"/>
          </a:p>
        </p:txBody>
      </p:sp>
      <p:sp>
        <p:nvSpPr>
          <p:cNvPr id="3" name="Rectangle 2"/>
          <p:cNvSpPr/>
          <p:nvPr/>
        </p:nvSpPr>
        <p:spPr>
          <a:xfrm>
            <a:off x="529208" y="2253952"/>
            <a:ext cx="8219256" cy="4127376"/>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0080"/>
            <a:ext cx="8229600" cy="792088"/>
          </a:xfrm>
          <a:noFill/>
          <a:scene3d>
            <a:camera prst="orthographicFront"/>
            <a:lightRig rig="threePt" dir="t"/>
          </a:scene3d>
          <a:sp3d>
            <a:bevelT w="114300" prst="artDeco"/>
          </a:sp3d>
        </p:spPr>
        <p:txBody>
          <a:bodyPr>
            <a:noAutofit/>
          </a:bodyPr>
          <a:lstStyle/>
          <a:p>
            <a:r>
              <a:rPr lang="en-US" sz="2100" b="1" dirty="0">
                <a:solidFill>
                  <a:srgbClr val="000000"/>
                </a:solidFill>
              </a:rPr>
              <a:t>2.0  Material Handling </a:t>
            </a:r>
            <a:br>
              <a:rPr lang="en-US" sz="2100" b="1" dirty="0">
                <a:solidFill>
                  <a:srgbClr val="000000"/>
                </a:solidFill>
              </a:rPr>
            </a:br>
            <a:r>
              <a:rPr lang="en-US" sz="2100" b="1" dirty="0"/>
              <a:t> 2.2  Storing</a:t>
            </a:r>
            <a:r>
              <a:rPr lang="en-IN" sz="2100" b="1" dirty="0"/>
              <a:t> </a:t>
            </a:r>
            <a:endParaRPr lang="en-IN" sz="2100" dirty="0"/>
          </a:p>
        </p:txBody>
      </p:sp>
      <p:sp>
        <p:nvSpPr>
          <p:cNvPr id="3" name="Content Placeholder 2"/>
          <p:cNvSpPr>
            <a:spLocks noGrp="1"/>
          </p:cNvSpPr>
          <p:nvPr>
            <p:ph idx="1"/>
          </p:nvPr>
        </p:nvSpPr>
        <p:spPr>
          <a:xfrm>
            <a:off x="683568" y="1953902"/>
            <a:ext cx="7488832" cy="485521"/>
          </a:xfrm>
          <a:ln>
            <a:noFill/>
          </a:ln>
        </p:spPr>
        <p:txBody>
          <a:bodyPr>
            <a:normAutofit/>
          </a:bodyPr>
          <a:lstStyle/>
          <a:p>
            <a:pPr algn="just">
              <a:buFont typeface="Wingdings" pitchFamily="2" charset="2"/>
              <a:buChar char="Ø"/>
            </a:pPr>
            <a:r>
              <a:rPr lang="en-US" sz="1800" b="1" u="sng" dirty="0">
                <a:latin typeface="Arial" panose="020B0604020202020204" pitchFamily="34" charset="0"/>
                <a:cs typeface="Arial" panose="020B0604020202020204" pitchFamily="34" charset="0"/>
              </a:rPr>
              <a:t>Access Control : </a:t>
            </a:r>
            <a:endParaRPr lang="en-IN" sz="1800" b="1" u="sng" dirty="0">
              <a:latin typeface="Arial" panose="020B0604020202020204" pitchFamily="34" charset="0"/>
              <a:cs typeface="Arial" panose="020B0604020202020204" pitchFamily="34" charset="0"/>
            </a:endParaRPr>
          </a:p>
          <a:p>
            <a:pPr marL="0" indent="0" algn="just">
              <a:buNone/>
            </a:pPr>
            <a:endParaRPr lang="en-IN" sz="1800" dirty="0">
              <a:latin typeface="Arial" panose="020B0604020202020204" pitchFamily="34" charset="0"/>
              <a:cs typeface="Arial" panose="020B0604020202020204" pitchFamily="34" charset="0"/>
            </a:endParaRPr>
          </a:p>
          <a:p>
            <a:pPr marL="0" indent="0" algn="just">
              <a:buNone/>
            </a:pPr>
            <a:endParaRPr lang="en-IN" sz="1800" dirty="0">
              <a:latin typeface="Arial" panose="020B0604020202020204" pitchFamily="34" charset="0"/>
              <a:cs typeface="Arial" panose="020B0604020202020204" pitchFamily="34" charset="0"/>
            </a:endParaRPr>
          </a:p>
          <a:p>
            <a:pPr>
              <a:buNone/>
            </a:pPr>
            <a:endParaRPr lang="en-IN" sz="2000" dirty="0">
              <a:latin typeface="Arial" panose="020B0604020202020204" pitchFamily="34" charset="0"/>
              <a:cs typeface="Arial" panose="020B0604020202020204" pitchFamily="34" charset="0"/>
            </a:endParaRPr>
          </a:p>
        </p:txBody>
      </p:sp>
      <p:graphicFrame>
        <p:nvGraphicFramePr>
          <p:cNvPr id="6" name="Diagram 5">
            <a:extLst>
              <a:ext uri="{FF2B5EF4-FFF2-40B4-BE49-F238E27FC236}">
                <a16:creationId xmlns:a16="http://schemas.microsoft.com/office/drawing/2014/main" id="{BA8425D5-5F6A-4BE8-9B80-45CC46CAEDF9}"/>
              </a:ext>
            </a:extLst>
          </p:cNvPr>
          <p:cNvGraphicFramePr/>
          <p:nvPr>
            <p:extLst>
              <p:ext uri="{D42A27DB-BD31-4B8C-83A1-F6EECF244321}">
                <p14:modId xmlns:p14="http://schemas.microsoft.com/office/powerpoint/2010/main" val="3679159486"/>
              </p:ext>
            </p:extLst>
          </p:nvPr>
        </p:nvGraphicFramePr>
        <p:xfrm>
          <a:off x="863588" y="2752922"/>
          <a:ext cx="7416824" cy="32938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1">
            <a:extLst>
              <a:ext uri="{FF2B5EF4-FFF2-40B4-BE49-F238E27FC236}">
                <a16:creationId xmlns:a16="http://schemas.microsoft.com/office/drawing/2014/main" id="{F22B5456-8AAF-40BC-A94D-0FE093DB218A}"/>
              </a:ext>
            </a:extLst>
          </p:cNvPr>
          <p:cNvSpPr>
            <a:spLocks noGrp="1"/>
          </p:cNvSpPr>
          <p:nvPr>
            <p:ph type="sldNum" sz="quarter" idx="12"/>
          </p:nvPr>
        </p:nvSpPr>
        <p:spPr>
          <a:xfrm>
            <a:off x="3635896" y="6382384"/>
            <a:ext cx="2133600" cy="365125"/>
          </a:xfrm>
        </p:spPr>
        <p:txBody>
          <a:bodyPr/>
          <a:lstStyle/>
          <a:p>
            <a:fld id="{9B441236-4707-B342-88D0-23B2CF2BA6BC}" type="slidenum">
              <a:rPr lang="en-US" smtClean="0"/>
              <a:pPr/>
              <a:t>72</a:t>
            </a:fld>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722312" y="1280741"/>
            <a:ext cx="7084403" cy="1500187"/>
          </a:xfrm>
        </p:spPr>
        <p:txBody>
          <a:bodyPr>
            <a:normAutofit fontScale="32500" lnSpcReduction="20000"/>
          </a:bodyPr>
          <a:lstStyle/>
          <a:p>
            <a:pPr>
              <a:buNone/>
            </a:pPr>
            <a:r>
              <a:rPr lang="en-IN" b="1" dirty="0">
                <a:solidFill>
                  <a:schemeClr val="tx1"/>
                </a:solidFill>
                <a:effectLst>
                  <a:outerShdw blurRad="38100" dist="38100" dir="2700000" algn="tl">
                    <a:srgbClr val="000000">
                      <a:alpha val="43137"/>
                    </a:srgbClr>
                  </a:outerShdw>
                </a:effectLst>
              </a:rPr>
              <a:t>                              </a:t>
            </a:r>
          </a:p>
          <a:p>
            <a:pPr algn="ctr">
              <a:buNone/>
            </a:pPr>
            <a:r>
              <a:rPr lang="en-IN" sz="3600" b="1" dirty="0">
                <a:solidFill>
                  <a:schemeClr val="tx1"/>
                </a:solidFill>
                <a:effectLst>
                  <a:outerShdw blurRad="38100" dist="38100" dir="2700000" algn="tl">
                    <a:srgbClr val="000000">
                      <a:alpha val="43137"/>
                    </a:srgbClr>
                  </a:outerShdw>
                </a:effectLst>
              </a:rPr>
              <a:t>                  </a:t>
            </a:r>
            <a:r>
              <a:rPr lang="en-US" sz="9600" b="1" dirty="0">
                <a:solidFill>
                  <a:schemeClr val="tx1"/>
                </a:solidFill>
              </a:rPr>
              <a:t>Pre – Production Processing</a:t>
            </a:r>
            <a:r>
              <a:rPr lang="en-US" sz="9600" b="1" dirty="0">
                <a:solidFill>
                  <a:schemeClr val="tx1"/>
                </a:solidFill>
                <a:effectLst>
                  <a:outerShdw blurRad="38100" dist="38100" dir="2700000" algn="tl">
                    <a:srgbClr val="000000">
                      <a:alpha val="43137"/>
                    </a:srgbClr>
                  </a:outerShdw>
                </a:effectLst>
              </a:rPr>
              <a:t>           Advance  Level </a:t>
            </a:r>
          </a:p>
          <a:p>
            <a:pPr algn="ctr">
              <a:buNone/>
            </a:pPr>
            <a:r>
              <a:rPr lang="en-US" sz="9600" b="1" dirty="0">
                <a:solidFill>
                  <a:schemeClr val="tx1"/>
                </a:solidFill>
                <a:effectLst>
                  <a:outerShdw blurRad="38100" dist="38100" dir="2700000" algn="tl">
                    <a:srgbClr val="000000">
                      <a:alpha val="43137"/>
                    </a:srgbClr>
                  </a:outerShdw>
                </a:effectLst>
              </a:rPr>
              <a:t>    Module 3</a:t>
            </a:r>
          </a:p>
        </p:txBody>
      </p:sp>
      <p:sp>
        <p:nvSpPr>
          <p:cNvPr id="5" name="Slide Number Placeholder 1">
            <a:extLst>
              <a:ext uri="{FF2B5EF4-FFF2-40B4-BE49-F238E27FC236}">
                <a16:creationId xmlns:a16="http://schemas.microsoft.com/office/drawing/2014/main" id="{5400634B-44E8-4F53-BBC5-C6B929307F0C}"/>
              </a:ext>
            </a:extLst>
          </p:cNvPr>
          <p:cNvSpPr>
            <a:spLocks noGrp="1"/>
          </p:cNvSpPr>
          <p:nvPr>
            <p:ph type="sldNum" sz="quarter" idx="12"/>
          </p:nvPr>
        </p:nvSpPr>
        <p:spPr/>
        <p:txBody>
          <a:bodyPr/>
          <a:lstStyle/>
          <a:p>
            <a:fld id="{9B441236-4707-B342-88D0-23B2CF2BA6BC}" type="slidenum">
              <a:rPr lang="en-US" smtClean="0"/>
              <a:pPr/>
              <a:t>73</a:t>
            </a:fld>
            <a:endParaRPr lang="en-US"/>
          </a:p>
        </p:txBody>
      </p:sp>
      <p:pic>
        <p:nvPicPr>
          <p:cNvPr id="4" name="Picture 3" descr="Image result for Pictures of Processing of Health Supplements &amp; Nutraceuticals"/>
          <p:cNvPicPr/>
          <p:nvPr/>
        </p:nvPicPr>
        <p:blipFill>
          <a:blip r:embed="rId2" cstate="print"/>
          <a:srcRect/>
          <a:stretch>
            <a:fillRect/>
          </a:stretch>
        </p:blipFill>
        <p:spPr bwMode="auto">
          <a:xfrm flipV="1">
            <a:off x="1727684" y="3140968"/>
            <a:ext cx="5688632" cy="2592288"/>
          </a:xfrm>
          <a:prstGeom prst="rect">
            <a:avLst/>
          </a:prstGeom>
          <a:noFill/>
          <a:ln w="19050">
            <a:solidFill>
              <a:schemeClr val="accent3">
                <a:lumMod val="50000"/>
              </a:schemeClr>
            </a:solid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5" name="Straight Connector 8"/>
          <p:cNvCxnSpPr>
            <a:cxnSpLocks noChangeShapeType="1"/>
          </p:cNvCxnSpPr>
          <p:nvPr/>
        </p:nvCxnSpPr>
        <p:spPr bwMode="auto">
          <a:xfrm>
            <a:off x="2263775" y="4495800"/>
            <a:ext cx="4645025" cy="1588"/>
          </a:xfrm>
          <a:prstGeom prst="line">
            <a:avLst/>
          </a:prstGeom>
          <a:ln>
            <a:headEnd/>
            <a:tailEnd/>
          </a:ln>
        </p:spPr>
        <p:style>
          <a:lnRef idx="2">
            <a:schemeClr val="accent3"/>
          </a:lnRef>
          <a:fillRef idx="0">
            <a:schemeClr val="accent3"/>
          </a:fillRef>
          <a:effectRef idx="1">
            <a:schemeClr val="accent3"/>
          </a:effectRef>
          <a:fontRef idx="minor">
            <a:schemeClr val="tx1"/>
          </a:fontRef>
        </p:style>
      </p:cxnSp>
      <p:sp>
        <p:nvSpPr>
          <p:cNvPr id="3" name="Rectangle 2"/>
          <p:cNvSpPr/>
          <p:nvPr/>
        </p:nvSpPr>
        <p:spPr>
          <a:xfrm>
            <a:off x="1187624" y="1340768"/>
            <a:ext cx="6768752" cy="3785652"/>
          </a:xfrm>
          <a:prstGeom prst="rect">
            <a:avLst/>
          </a:prstGeom>
        </p:spPr>
        <p:txBody>
          <a:bodyPr wrap="square">
            <a:spAutoFit/>
          </a:bodyPr>
          <a:lstStyle/>
          <a:p>
            <a:pPr algn="ctr">
              <a:defRPr/>
            </a:pPr>
            <a:r>
              <a:rPr lang="en-US" sz="4000" b="1" dirty="0">
                <a:solidFill>
                  <a:schemeClr val="accent3">
                    <a:lumMod val="75000"/>
                  </a:schemeClr>
                </a:solidFill>
                <a:effectLst>
                  <a:outerShdw blurRad="38100" dist="38100" dir="2700000" algn="tl">
                    <a:srgbClr val="000000">
                      <a:alpha val="43137"/>
                    </a:srgbClr>
                  </a:outerShdw>
                </a:effectLst>
              </a:rPr>
              <a:t>Good Manufacturing Practices, Hygienic and Sanitary</a:t>
            </a:r>
            <a:br>
              <a:rPr lang="en-US" sz="4000" b="1" dirty="0">
                <a:solidFill>
                  <a:schemeClr val="accent3">
                    <a:lumMod val="75000"/>
                  </a:schemeClr>
                </a:solidFill>
                <a:effectLst>
                  <a:outerShdw blurRad="38100" dist="38100" dir="2700000" algn="tl">
                    <a:srgbClr val="000000">
                      <a:alpha val="43137"/>
                    </a:srgbClr>
                  </a:outerShdw>
                </a:effectLst>
              </a:rPr>
            </a:br>
            <a:r>
              <a:rPr lang="en-US" sz="4000" b="1" dirty="0">
                <a:solidFill>
                  <a:schemeClr val="accent3">
                    <a:lumMod val="75000"/>
                  </a:schemeClr>
                </a:solidFill>
                <a:effectLst>
                  <a:outerShdw blurRad="38100" dist="38100" dir="2700000" algn="tl">
                    <a:srgbClr val="000000">
                      <a:alpha val="43137"/>
                    </a:srgbClr>
                  </a:outerShdw>
                </a:effectLst>
              </a:rPr>
              <a:t>   Practices for </a:t>
            </a:r>
          </a:p>
          <a:p>
            <a:pPr algn="ctr">
              <a:defRPr/>
            </a:pPr>
            <a:r>
              <a:rPr lang="en-US" sz="4000" b="1" dirty="0">
                <a:solidFill>
                  <a:schemeClr val="accent3">
                    <a:lumMod val="75000"/>
                  </a:schemeClr>
                </a:solidFill>
                <a:effectLst>
                  <a:outerShdw blurRad="38100" dist="38100" dir="2700000" algn="tl">
                    <a:srgbClr val="000000">
                      <a:alpha val="43137"/>
                    </a:srgbClr>
                  </a:outerShdw>
                </a:effectLst>
              </a:rPr>
              <a:t>Health Supplements  &amp; </a:t>
            </a:r>
            <a:r>
              <a:rPr lang="en-US" sz="4000" b="1" dirty="0" err="1">
                <a:solidFill>
                  <a:schemeClr val="accent3">
                    <a:lumMod val="75000"/>
                  </a:schemeClr>
                </a:solidFill>
                <a:effectLst>
                  <a:outerShdw blurRad="38100" dist="38100" dir="2700000" algn="tl">
                    <a:srgbClr val="000000">
                      <a:alpha val="43137"/>
                    </a:srgbClr>
                  </a:outerShdw>
                </a:effectLst>
              </a:rPr>
              <a:t>Nutraceuticals</a:t>
            </a:r>
            <a:r>
              <a:rPr lang="en-US" sz="4000" b="1" dirty="0">
                <a:solidFill>
                  <a:schemeClr val="accent3">
                    <a:lumMod val="75000"/>
                  </a:schemeClr>
                </a:solidFill>
                <a:effectLst>
                  <a:outerShdw blurRad="38100" dist="38100" dir="2700000" algn="tl">
                    <a:srgbClr val="000000">
                      <a:alpha val="43137"/>
                    </a:srgbClr>
                  </a:outerShdw>
                </a:effectLst>
              </a:rPr>
              <a:t> </a:t>
            </a:r>
          </a:p>
          <a:p>
            <a:pPr algn="ctr">
              <a:defRPr/>
            </a:pPr>
            <a:r>
              <a:rPr lang="en-US" sz="4000" b="1" dirty="0">
                <a:effectLst>
                  <a:outerShdw blurRad="38100" dist="38100" dir="2700000" algn="tl">
                    <a:srgbClr val="000000">
                      <a:alpha val="43137"/>
                    </a:srgbClr>
                  </a:outerShdw>
                </a:effectLst>
                <a:latin typeface="+mn-lt"/>
              </a:rPr>
              <a:t>Module 3 </a:t>
            </a:r>
            <a:endParaRPr lang="en-IN" sz="4000" b="1" dirty="0">
              <a:ln/>
              <a:effectLst>
                <a:outerShdw blurRad="38100" dist="38100" dir="2700000" algn="tl">
                  <a:srgbClr val="000000">
                    <a:alpha val="43137"/>
                  </a:srgbClr>
                </a:outerShdw>
              </a:effectLst>
              <a:latin typeface="+mn-lt"/>
            </a:endParaRPr>
          </a:p>
        </p:txBody>
      </p:sp>
      <p:sp>
        <p:nvSpPr>
          <p:cNvPr id="3079" name="Slide Number Placeholder 6"/>
          <p:cNvSpPr>
            <a:spLocks noGrp="1"/>
          </p:cNvSpPr>
          <p:nvPr>
            <p:ph type="sldNum" sz="quarter" idx="12"/>
          </p:nvPr>
        </p:nvSpPr>
        <p:spPr bwMode="auto">
          <a:noFill/>
          <a:ln>
            <a:miter lim="800000"/>
            <a:headEnd/>
            <a:tailEnd/>
          </a:ln>
        </p:spPr>
        <p:txBody>
          <a:bodyPr/>
          <a:lstStyle/>
          <a:p>
            <a:fld id="{42173947-47B2-4EED-B8A2-C861451BDAB8}" type="slidenum">
              <a:rPr lang="en-US" altLang="en-US" smtClean="0"/>
              <a:pPr/>
              <a:t>74</a:t>
            </a:fld>
            <a:endParaRPr lang="en-US" alt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7" y="4653136"/>
            <a:ext cx="2914901" cy="1944216"/>
          </a:xfrm>
          <a:prstGeom prst="hear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8" y="670384"/>
            <a:ext cx="9144000" cy="620688"/>
          </a:xfrm>
        </p:spPr>
        <p:txBody>
          <a:bodyPr>
            <a:normAutofit fontScale="90000"/>
          </a:bodyPr>
          <a:lstStyle/>
          <a:p>
            <a:pPr fontAlgn="ctr">
              <a:defRPr/>
            </a:pPr>
            <a:r>
              <a:rPr lang="en-IN" sz="4000" b="1" dirty="0">
                <a:solidFill>
                  <a:srgbClr val="000000"/>
                </a:solidFill>
                <a:effectLst>
                  <a:outerShdw blurRad="38100" dist="38100" dir="2700000" algn="tl">
                    <a:srgbClr val="000000">
                      <a:alpha val="43137"/>
                    </a:srgbClr>
                  </a:outerShdw>
                </a:effectLst>
              </a:rPr>
              <a:t>Contents</a:t>
            </a:r>
            <a:r>
              <a:rPr lang="en-IN" sz="4000" dirty="0">
                <a:solidFill>
                  <a:srgbClr val="000000"/>
                </a:solidFill>
              </a:rPr>
              <a:t> </a:t>
            </a:r>
          </a:p>
        </p:txBody>
      </p:sp>
      <p:sp>
        <p:nvSpPr>
          <p:cNvPr id="7171" name="Content Placeholder 2"/>
          <p:cNvSpPr>
            <a:spLocks noGrp="1"/>
          </p:cNvSpPr>
          <p:nvPr>
            <p:ph idx="1"/>
          </p:nvPr>
        </p:nvSpPr>
        <p:spPr>
          <a:xfrm>
            <a:off x="152400" y="548680"/>
            <a:ext cx="8686800" cy="5775920"/>
          </a:xfrm>
        </p:spPr>
        <p:txBody>
          <a:bodyPr/>
          <a:lstStyle/>
          <a:p>
            <a:pPr>
              <a:buFont typeface="Arial" charset="0"/>
              <a:buNone/>
            </a:pPr>
            <a:r>
              <a:rPr lang="en-IN" sz="2000" dirty="0"/>
              <a:t> </a:t>
            </a:r>
          </a:p>
          <a:p>
            <a:pPr>
              <a:buFont typeface="Arial" charset="0"/>
              <a:buNone/>
            </a:pPr>
            <a:endParaRPr lang="en-IN" sz="2000" dirty="0"/>
          </a:p>
          <a:p>
            <a:pPr>
              <a:buFont typeface="Arial" charset="0"/>
              <a:buNone/>
            </a:pPr>
            <a:endParaRPr lang="en-IN" sz="2400" dirty="0"/>
          </a:p>
          <a:p>
            <a:pPr>
              <a:buFont typeface="Arial" charset="0"/>
              <a:buNone/>
            </a:pPr>
            <a:endParaRPr lang="en-IN" dirty="0"/>
          </a:p>
          <a:p>
            <a:endParaRPr lang="en-IN" dirty="0"/>
          </a:p>
        </p:txBody>
      </p:sp>
      <p:graphicFrame>
        <p:nvGraphicFramePr>
          <p:cNvPr id="4" name="Table 3"/>
          <p:cNvGraphicFramePr>
            <a:graphicFrameLocks noGrp="1"/>
          </p:cNvGraphicFramePr>
          <p:nvPr>
            <p:extLst>
              <p:ext uri="{D42A27DB-BD31-4B8C-83A1-F6EECF244321}">
                <p14:modId xmlns:p14="http://schemas.microsoft.com/office/powerpoint/2010/main" val="2697602413"/>
              </p:ext>
            </p:extLst>
          </p:nvPr>
        </p:nvGraphicFramePr>
        <p:xfrm>
          <a:off x="945427" y="1988840"/>
          <a:ext cx="7253145" cy="3888432"/>
        </p:xfrm>
        <a:graphic>
          <a:graphicData uri="http://schemas.openxmlformats.org/drawingml/2006/table">
            <a:tbl>
              <a:tblPr firstRow="1" bandRow="1">
                <a:tableStyleId>{F5AB1C69-6EDB-4FF4-983F-18BD219EF322}</a:tableStyleId>
              </a:tblPr>
              <a:tblGrid>
                <a:gridCol w="693778">
                  <a:extLst>
                    <a:ext uri="{9D8B030D-6E8A-4147-A177-3AD203B41FA5}">
                      <a16:colId xmlns:a16="http://schemas.microsoft.com/office/drawing/2014/main" val="20000"/>
                    </a:ext>
                  </a:extLst>
                </a:gridCol>
                <a:gridCol w="1736732">
                  <a:extLst>
                    <a:ext uri="{9D8B030D-6E8A-4147-A177-3AD203B41FA5}">
                      <a16:colId xmlns:a16="http://schemas.microsoft.com/office/drawing/2014/main" val="20001"/>
                    </a:ext>
                  </a:extLst>
                </a:gridCol>
                <a:gridCol w="1027775">
                  <a:extLst>
                    <a:ext uri="{9D8B030D-6E8A-4147-A177-3AD203B41FA5}">
                      <a16:colId xmlns:a16="http://schemas.microsoft.com/office/drawing/2014/main" val="20002"/>
                    </a:ext>
                  </a:extLst>
                </a:gridCol>
                <a:gridCol w="3794860">
                  <a:extLst>
                    <a:ext uri="{9D8B030D-6E8A-4147-A177-3AD203B41FA5}">
                      <a16:colId xmlns:a16="http://schemas.microsoft.com/office/drawing/2014/main" val="20003"/>
                    </a:ext>
                  </a:extLst>
                </a:gridCol>
              </a:tblGrid>
              <a:tr h="978397">
                <a:tc>
                  <a:txBody>
                    <a:bodyPr/>
                    <a:lstStyle/>
                    <a:p>
                      <a:pPr algn="ctr" fontAlgn="ctr"/>
                      <a:r>
                        <a:rPr lang="en-IN" sz="2000" b="1" i="0" u="none" strike="noStrike" dirty="0">
                          <a:solidFill>
                            <a:schemeClr val="bg1"/>
                          </a:solidFill>
                          <a:effectLst/>
                          <a:latin typeface="Calibri"/>
                        </a:rPr>
                        <a:t>S. No.</a:t>
                      </a:r>
                    </a:p>
                  </a:txBody>
                  <a:tcPr marL="9525" marR="9525" marT="9526" marB="0" anchor="ctr"/>
                </a:tc>
                <a:tc>
                  <a:txBody>
                    <a:bodyPr/>
                    <a:lstStyle/>
                    <a:p>
                      <a:pPr algn="ctr" fontAlgn="ctr"/>
                      <a:r>
                        <a:rPr lang="en-IN" sz="2000" b="1" i="0" u="none" strike="noStrike" dirty="0">
                          <a:solidFill>
                            <a:schemeClr val="bg1"/>
                          </a:solidFill>
                          <a:effectLst/>
                          <a:latin typeface="Calibri"/>
                        </a:rPr>
                        <a:t>Operational Flow</a:t>
                      </a:r>
                    </a:p>
                  </a:txBody>
                  <a:tcPr marL="9525" marR="9525" marT="9526" marB="0" anchor="ctr"/>
                </a:tc>
                <a:tc>
                  <a:txBody>
                    <a:bodyPr/>
                    <a:lstStyle/>
                    <a:p>
                      <a:pPr algn="ctr" fontAlgn="ctr"/>
                      <a:r>
                        <a:rPr lang="en-US" sz="2000" b="1" i="0" u="none" strike="noStrike" dirty="0">
                          <a:solidFill>
                            <a:schemeClr val="bg1"/>
                          </a:solidFill>
                          <a:effectLst/>
                          <a:latin typeface="Calibri"/>
                        </a:rPr>
                        <a:t>Sub Sec No. </a:t>
                      </a:r>
                      <a:endParaRPr lang="en-IN" sz="2000" b="1" i="0" u="none" strike="noStrike" dirty="0">
                        <a:solidFill>
                          <a:schemeClr val="bg1"/>
                        </a:solidFill>
                        <a:effectLst/>
                        <a:latin typeface="Calibri"/>
                      </a:endParaRPr>
                    </a:p>
                  </a:txBody>
                  <a:tcPr marL="9525" marR="9525" marT="9526" marB="0" anchor="ctr"/>
                </a:tc>
                <a:tc>
                  <a:txBody>
                    <a:bodyPr/>
                    <a:lstStyle/>
                    <a:p>
                      <a:pPr algn="ctr" fontAlgn="ctr"/>
                      <a:r>
                        <a:rPr lang="en-IN" sz="2000" b="1" i="0" u="none" strike="noStrike" dirty="0">
                          <a:solidFill>
                            <a:schemeClr val="bg1"/>
                          </a:solidFill>
                          <a:effectLst/>
                          <a:latin typeface="Calibri"/>
                        </a:rPr>
                        <a:t>Heading </a:t>
                      </a:r>
                    </a:p>
                  </a:txBody>
                  <a:tcPr marL="9525" marR="9525" marT="9526" marB="0" anchor="ctr"/>
                </a:tc>
                <a:extLst>
                  <a:ext uri="{0D108BD9-81ED-4DB2-BD59-A6C34878D82A}">
                    <a16:rowId xmlns:a16="http://schemas.microsoft.com/office/drawing/2014/main" val="10000"/>
                  </a:ext>
                </a:extLst>
              </a:tr>
              <a:tr h="1944215">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t>3.0</a:t>
                      </a:r>
                      <a:endParaRPr lang="en-IN" sz="2000" b="1" dirty="0"/>
                    </a:p>
                    <a:p>
                      <a:pPr algn="ctr"/>
                      <a:endParaRPr lang="en-IN" sz="2000" b="1" dirty="0"/>
                    </a:p>
                  </a:txBody>
                  <a:tcPr/>
                </a:tc>
                <a:tc rowSpan="2">
                  <a:txBody>
                    <a:bodyPr/>
                    <a:lstStyle/>
                    <a:p>
                      <a:pPr algn="l" fontAlgn="b"/>
                      <a:r>
                        <a:rPr lang="en-US" sz="2000" b="1" i="0" u="none" strike="noStrike" dirty="0">
                          <a:solidFill>
                            <a:srgbClr val="000000"/>
                          </a:solidFill>
                          <a:effectLst/>
                          <a:latin typeface="Calibri"/>
                        </a:rPr>
                        <a:t>Pre – Production Processing of Health Supplement &amp; </a:t>
                      </a:r>
                      <a:r>
                        <a:rPr lang="en-US" sz="2000" b="1" i="0" u="none" strike="noStrike" dirty="0" err="1">
                          <a:solidFill>
                            <a:srgbClr val="000000"/>
                          </a:solidFill>
                          <a:effectLst/>
                          <a:latin typeface="Calibri"/>
                        </a:rPr>
                        <a:t>Nutraceuticals</a:t>
                      </a:r>
                      <a:endParaRPr lang="en-IN" sz="2000" b="1" i="0" u="none" strike="noStrike" dirty="0">
                        <a:solidFill>
                          <a:srgbClr val="000000"/>
                        </a:solidFill>
                        <a:effectLst/>
                        <a:latin typeface="Calibri"/>
                      </a:endParaRPr>
                    </a:p>
                  </a:txBody>
                  <a:tcPr marL="9525" marR="9525" marT="9525" marB="0"/>
                </a:tc>
                <a:tc>
                  <a:txBody>
                    <a:bodyPr/>
                    <a:lstStyle/>
                    <a:p>
                      <a:pPr algn="ctr"/>
                      <a:r>
                        <a:rPr lang="en-IN" sz="2000" b="1" dirty="0"/>
                        <a:t>3.1</a:t>
                      </a:r>
                      <a:endParaRPr lang="en-IN" sz="2000" dirty="0"/>
                    </a:p>
                  </a:txBody>
                  <a:tcPr marL="9525" marR="9525" marT="9526" marB="0"/>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IN" sz="2000" b="1" dirty="0"/>
                        <a:t>General Requirements -</a:t>
                      </a:r>
                      <a:endParaRPr lang="en-IN" sz="2000" dirty="0"/>
                    </a:p>
                    <a:p>
                      <a:pPr algn="l" fontAlgn="b"/>
                      <a:r>
                        <a:rPr lang="en-IN" sz="2000" b="0" i="0" u="none" strike="noStrike" dirty="0">
                          <a:solidFill>
                            <a:schemeClr val="tx1"/>
                          </a:solidFill>
                          <a:effectLst/>
                          <a:latin typeface="Calibri"/>
                        </a:rPr>
                        <a:t>Operation &amp; Control of  </a:t>
                      </a:r>
                      <a:r>
                        <a:rPr lang="en-US" sz="2000" b="0" i="0" u="none" strike="noStrike" dirty="0">
                          <a:solidFill>
                            <a:schemeClr val="tx1"/>
                          </a:solidFill>
                          <a:effectLst/>
                          <a:latin typeface="+mn-lt"/>
                        </a:rPr>
                        <a:t>Health Supplement &amp; Nutraceutical</a:t>
                      </a:r>
                      <a:r>
                        <a:rPr lang="en-US" sz="2000" b="1" i="0" u="none" strike="noStrike" dirty="0">
                          <a:solidFill>
                            <a:schemeClr val="tx1"/>
                          </a:solidFill>
                          <a:effectLst/>
                          <a:latin typeface="+mn-lt"/>
                        </a:rPr>
                        <a:t> </a:t>
                      </a:r>
                      <a:r>
                        <a:rPr lang="en-IN" sz="2000" b="0" i="0" u="none" strike="noStrike" dirty="0">
                          <a:solidFill>
                            <a:schemeClr val="tx1"/>
                          </a:solidFill>
                          <a:effectLst/>
                          <a:latin typeface="Calibri"/>
                        </a:rPr>
                        <a:t>Processing / Preparation</a:t>
                      </a:r>
                    </a:p>
                  </a:txBody>
                  <a:tcPr marL="9525" marR="9525" marT="9525" marB="0"/>
                </a:tc>
                <a:extLst>
                  <a:ext uri="{0D108BD9-81ED-4DB2-BD59-A6C34878D82A}">
                    <a16:rowId xmlns:a16="http://schemas.microsoft.com/office/drawing/2014/main" val="10001"/>
                  </a:ext>
                </a:extLst>
              </a:tr>
              <a:tr h="965820">
                <a:tc vMerge="1">
                  <a:txBody>
                    <a:bodyPr/>
                    <a:lstStyle/>
                    <a:p>
                      <a:endParaRPr lang="en-IN"/>
                    </a:p>
                  </a:txBody>
                  <a:tcPr/>
                </a:tc>
                <a:tc vMerge="1">
                  <a:txBody>
                    <a:bodyPr/>
                    <a:lstStyle/>
                    <a:p>
                      <a:pPr algn="l" fontAlgn="b"/>
                      <a:endParaRPr lang="en-IN" sz="1200" b="0" i="0" u="none" strike="noStrike" dirty="0">
                        <a:solidFill>
                          <a:srgbClr val="000000"/>
                        </a:solidFill>
                        <a:effectLst/>
                        <a:latin typeface="Calibri"/>
                      </a:endParaRPr>
                    </a:p>
                  </a:txBody>
                  <a:tcPr marL="9525" marR="9525" marT="9525" marB="0" anchor="b"/>
                </a:tc>
                <a:tc>
                  <a:txBody>
                    <a:bodyPr/>
                    <a:lstStyle/>
                    <a:p>
                      <a:pPr algn="ctr" fontAlgn="b"/>
                      <a:r>
                        <a:rPr lang="en-US" sz="2000" b="1" i="0" u="none" strike="noStrike" dirty="0">
                          <a:solidFill>
                            <a:srgbClr val="000000"/>
                          </a:solidFill>
                          <a:effectLst/>
                          <a:latin typeface="+mn-lt"/>
                        </a:rPr>
                        <a:t>3.2</a:t>
                      </a:r>
                      <a:endParaRPr lang="en-IN" sz="2000" b="0" i="0" u="none" strike="noStrike" dirty="0">
                        <a:solidFill>
                          <a:srgbClr val="000000"/>
                        </a:solidFill>
                        <a:effectLst/>
                        <a:latin typeface="Calibri"/>
                      </a:endParaRPr>
                    </a:p>
                  </a:txBody>
                  <a:tcPr marL="9525" marR="9525" marT="9526" marB="0"/>
                </a:tc>
                <a:tc>
                  <a:txBody>
                    <a:bodyPr/>
                    <a:lstStyle/>
                    <a:p>
                      <a:pPr algn="l" fontAlgn="b"/>
                      <a:r>
                        <a:rPr lang="en-US" sz="2000" b="1" i="0" u="none" strike="noStrike" dirty="0">
                          <a:solidFill>
                            <a:srgbClr val="000000"/>
                          </a:solidFill>
                          <a:effectLst/>
                          <a:latin typeface="+mn-lt"/>
                        </a:rPr>
                        <a:t>Botanical Extract Preparation</a:t>
                      </a:r>
                      <a:endParaRPr lang="en-IN" sz="2000" b="1" i="0" u="none" strike="noStrike" dirty="0">
                        <a:solidFill>
                          <a:srgbClr val="000000"/>
                        </a:solidFill>
                        <a:effectLst/>
                        <a:latin typeface="Calibri"/>
                      </a:endParaRPr>
                    </a:p>
                  </a:txBody>
                  <a:tcPr marL="9525" marR="9525" marT="9526" marB="0"/>
                </a:tc>
                <a:extLst>
                  <a:ext uri="{0D108BD9-81ED-4DB2-BD59-A6C34878D82A}">
                    <a16:rowId xmlns:a16="http://schemas.microsoft.com/office/drawing/2014/main" val="10002"/>
                  </a:ext>
                </a:extLst>
              </a:tr>
            </a:tbl>
          </a:graphicData>
        </a:graphic>
      </p:graphicFrame>
      <p:sp>
        <p:nvSpPr>
          <p:cNvPr id="7241" name="Slide Number Placeholder 4"/>
          <p:cNvSpPr>
            <a:spLocks noGrp="1"/>
          </p:cNvSpPr>
          <p:nvPr>
            <p:ph type="sldNum" sz="quarter" idx="12"/>
          </p:nvPr>
        </p:nvSpPr>
        <p:spPr bwMode="auto">
          <a:noFill/>
          <a:ln>
            <a:miter lim="800000"/>
            <a:headEnd/>
            <a:tailEnd/>
          </a:ln>
        </p:spPr>
        <p:txBody>
          <a:bodyPr/>
          <a:lstStyle/>
          <a:p>
            <a:fld id="{B4F1B8EC-C007-4A69-8FC7-78C4BC325165}" type="slidenum">
              <a:rPr lang="en-US" altLang="en-US" smtClean="0"/>
              <a:pPr/>
              <a:t>75</a:t>
            </a:fld>
            <a:endParaRPr lang="en-US" alt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12776"/>
            <a:ext cx="8686800" cy="648072"/>
          </a:xfrm>
          <a:noFill/>
          <a:scene3d>
            <a:camera prst="orthographicFront"/>
            <a:lightRig rig="threePt" dir="t"/>
          </a:scene3d>
          <a:sp3d>
            <a:bevelT w="114300" prst="artDeco"/>
          </a:sp3d>
        </p:spPr>
        <p:txBody>
          <a:bodyPr>
            <a:noAutofit/>
          </a:bodyPr>
          <a:lstStyle/>
          <a:p>
            <a:br>
              <a:rPr lang="en-US" sz="2100" dirty="0"/>
            </a:br>
            <a:r>
              <a:rPr lang="en-US" sz="2100" b="1" dirty="0">
                <a:solidFill>
                  <a:schemeClr val="tx1"/>
                </a:solidFill>
              </a:rPr>
              <a:t>3.0 </a:t>
            </a:r>
            <a:r>
              <a:rPr lang="en-US" sz="2100" dirty="0">
                <a:solidFill>
                  <a:schemeClr val="tx1"/>
                </a:solidFill>
              </a:rPr>
              <a:t> </a:t>
            </a:r>
            <a:r>
              <a:rPr lang="en-US" sz="2100" b="1" dirty="0">
                <a:solidFill>
                  <a:srgbClr val="000000"/>
                </a:solidFill>
              </a:rPr>
              <a:t>Pre – Production Processing of Health Supplement &amp; </a:t>
            </a:r>
            <a:r>
              <a:rPr lang="en-US" sz="2100" b="1" dirty="0" err="1">
                <a:solidFill>
                  <a:srgbClr val="000000"/>
                </a:solidFill>
              </a:rPr>
              <a:t>Nutraceuticals</a:t>
            </a:r>
            <a:br>
              <a:rPr lang="en-IN" sz="2100" b="1" dirty="0">
                <a:solidFill>
                  <a:srgbClr val="000000"/>
                </a:solidFill>
              </a:rPr>
            </a:br>
            <a:endParaRPr lang="en-IN" sz="2100" dirty="0"/>
          </a:p>
        </p:txBody>
      </p:sp>
      <p:sp>
        <p:nvSpPr>
          <p:cNvPr id="3" name="Content Placeholder 2"/>
          <p:cNvSpPr>
            <a:spLocks noGrp="1"/>
          </p:cNvSpPr>
          <p:nvPr>
            <p:ph idx="1"/>
          </p:nvPr>
        </p:nvSpPr>
        <p:spPr>
          <a:xfrm>
            <a:off x="504056" y="2420888"/>
            <a:ext cx="8182744" cy="3744416"/>
          </a:xfrm>
          <a:ln w="19050">
            <a:solidFill>
              <a:schemeClr val="accent3">
                <a:lumMod val="50000"/>
              </a:schemeClr>
            </a:solidFill>
          </a:ln>
        </p:spPr>
        <p:txBody>
          <a:bodyPr>
            <a:normAutofit/>
          </a:bodyPr>
          <a:lstStyle/>
          <a:p>
            <a:pPr>
              <a:spcBef>
                <a:spcPts val="600"/>
              </a:spcBef>
              <a:buNone/>
            </a:pPr>
            <a:r>
              <a:rPr lang="en-IN" sz="1600" b="1" dirty="0">
                <a:latin typeface="Arial" panose="020B0604020202020204" pitchFamily="34" charset="0"/>
                <a:cs typeface="Arial" panose="020B0604020202020204" pitchFamily="34" charset="0"/>
              </a:rPr>
              <a:t>3.1 </a:t>
            </a:r>
            <a:r>
              <a:rPr lang="en-IN" sz="1600" b="1" u="sng" dirty="0">
                <a:latin typeface="Arial" panose="020B0604020202020204" pitchFamily="34" charset="0"/>
                <a:cs typeface="Arial" panose="020B0604020202020204" pitchFamily="34" charset="0"/>
              </a:rPr>
              <a:t>General Requirements - Operations &amp; Control of  </a:t>
            </a:r>
            <a:r>
              <a:rPr lang="en-US" sz="1600" b="1" i="0" u="sng" strike="noStrike" dirty="0">
                <a:effectLst/>
                <a:latin typeface="Arial" panose="020B0604020202020204" pitchFamily="34" charset="0"/>
                <a:cs typeface="Arial" panose="020B0604020202020204" pitchFamily="34" charset="0"/>
              </a:rPr>
              <a:t>Health Supplement &amp;     Nutraceutical </a:t>
            </a:r>
            <a:r>
              <a:rPr lang="en-IN" sz="1600" b="1" u="sng" dirty="0">
                <a:latin typeface="Arial" panose="020B0604020202020204" pitchFamily="34" charset="0"/>
                <a:cs typeface="Arial" panose="020B0604020202020204" pitchFamily="34" charset="0"/>
              </a:rPr>
              <a:t>Processing / Preparation</a:t>
            </a:r>
          </a:p>
          <a:p>
            <a:pPr>
              <a:spcBef>
                <a:spcPts val="600"/>
              </a:spcBef>
            </a:pPr>
            <a:endParaRPr lang="en-IN" sz="1600" dirty="0">
              <a:latin typeface="Arial" panose="020B0604020202020204" pitchFamily="34" charset="0"/>
              <a:cs typeface="Arial" panose="020B0604020202020204" pitchFamily="34" charset="0"/>
            </a:endParaRPr>
          </a:p>
          <a:p>
            <a:pPr algn="just">
              <a:spcBef>
                <a:spcPts val="600"/>
              </a:spcBef>
            </a:pPr>
            <a:r>
              <a:rPr lang="en-IN" sz="1600" dirty="0">
                <a:latin typeface="Arial" panose="020B0604020202020204" pitchFamily="34" charset="0"/>
                <a:cs typeface="Arial" panose="020B0604020202020204" pitchFamily="34" charset="0"/>
              </a:rPr>
              <a:t>Documentation, implementation &amp; display of Flow diagram, Process operation SOPs.</a:t>
            </a:r>
          </a:p>
          <a:p>
            <a:pPr algn="just">
              <a:spcBef>
                <a:spcPts val="600"/>
              </a:spcBef>
            </a:pPr>
            <a:r>
              <a:rPr lang="en-IN" sz="1600" dirty="0">
                <a:latin typeface="Arial" panose="020B0604020202020204" pitchFamily="34" charset="0"/>
                <a:cs typeface="Arial" panose="020B0604020202020204" pitchFamily="34" charset="0"/>
              </a:rPr>
              <a:t>Maintaining and implementing Process &amp; Product changeover SOP.</a:t>
            </a:r>
          </a:p>
          <a:p>
            <a:pPr algn="just">
              <a:lnSpc>
                <a:spcPct val="120000"/>
              </a:lnSpc>
              <a:spcBef>
                <a:spcPts val="600"/>
              </a:spcBef>
            </a:pPr>
            <a:r>
              <a:rPr lang="en-IN" sz="1600" dirty="0">
                <a:latin typeface="Arial" panose="020B0604020202020204" pitchFamily="34" charset="0"/>
                <a:cs typeface="Arial" panose="020B0604020202020204" pitchFamily="34" charset="0"/>
              </a:rPr>
              <a:t>Appropriate coding, maintaining records for daily process w.r.t critical parameters like temperature / vacuum etc., for traceability.</a:t>
            </a:r>
          </a:p>
          <a:p>
            <a:pPr algn="just">
              <a:spcBef>
                <a:spcPts val="600"/>
              </a:spcBef>
            </a:pPr>
            <a:r>
              <a:rPr lang="en-IN" sz="1600" dirty="0">
                <a:latin typeface="Arial" panose="020B0604020202020204" pitchFamily="34" charset="0"/>
                <a:cs typeface="Arial" panose="020B0604020202020204" pitchFamily="34" charset="0"/>
              </a:rPr>
              <a:t>Maintain test records (w.r.t critical parameters) of Intermediate in-process samples</a:t>
            </a:r>
            <a:endParaRPr lang="en-US" sz="1600" dirty="0">
              <a:latin typeface="Arial" panose="020B0604020202020204" pitchFamily="34" charset="0"/>
              <a:cs typeface="Arial" panose="020B0604020202020204" pitchFamily="34" charset="0"/>
            </a:endParaRPr>
          </a:p>
          <a:p>
            <a:pPr algn="just">
              <a:spcBef>
                <a:spcPts val="600"/>
              </a:spcBef>
            </a:pPr>
            <a:r>
              <a:rPr lang="en-US" sz="1600" dirty="0">
                <a:latin typeface="Arial" panose="020B0604020202020204" pitchFamily="34" charset="0"/>
                <a:cs typeface="Arial" panose="020B0604020202020204" pitchFamily="34" charset="0"/>
              </a:rPr>
              <a:t>Equipment cleaning schedule to be maintained.</a:t>
            </a:r>
            <a:endParaRPr lang="en-IN" sz="1600" dirty="0">
              <a:latin typeface="Arial" panose="020B0604020202020204" pitchFamily="34" charset="0"/>
              <a:cs typeface="Arial" panose="020B0604020202020204" pitchFamily="34" charset="0"/>
            </a:endParaRPr>
          </a:p>
          <a:p>
            <a:pPr algn="just">
              <a:spcBef>
                <a:spcPts val="600"/>
              </a:spcBef>
            </a:pPr>
            <a:r>
              <a:rPr lang="en-IN" sz="1600" dirty="0">
                <a:latin typeface="Arial" panose="020B0604020202020204" pitchFamily="34" charset="0"/>
                <a:cs typeface="Arial" panose="020B0604020202020204" pitchFamily="34" charset="0"/>
              </a:rPr>
              <a:t>Systems to prevent contamination of food by foreign bodies</a:t>
            </a:r>
          </a:p>
          <a:p>
            <a:pPr algn="just">
              <a:spcBef>
                <a:spcPts val="600"/>
              </a:spcBef>
            </a:pPr>
            <a:r>
              <a:rPr lang="en-IN" sz="1600" dirty="0">
                <a:latin typeface="Arial" panose="020B0604020202020204" pitchFamily="34" charset="0"/>
                <a:cs typeface="Arial" panose="020B0604020202020204" pitchFamily="34" charset="0"/>
              </a:rPr>
              <a:t>Use of suitable detection or screening devices during processing operation.</a:t>
            </a:r>
          </a:p>
        </p:txBody>
      </p:sp>
      <p:sp>
        <p:nvSpPr>
          <p:cNvPr id="4" name="Slide Number Placeholder 1">
            <a:extLst>
              <a:ext uri="{FF2B5EF4-FFF2-40B4-BE49-F238E27FC236}">
                <a16:creationId xmlns:a16="http://schemas.microsoft.com/office/drawing/2014/main" id="{C96D6364-A486-4897-9265-620366ED7173}"/>
              </a:ext>
            </a:extLst>
          </p:cNvPr>
          <p:cNvSpPr>
            <a:spLocks noGrp="1"/>
          </p:cNvSpPr>
          <p:nvPr>
            <p:ph type="sldNum" sz="quarter" idx="12"/>
          </p:nvPr>
        </p:nvSpPr>
        <p:spPr>
          <a:xfrm>
            <a:off x="3505200" y="6458393"/>
            <a:ext cx="2133600" cy="365125"/>
          </a:xfrm>
        </p:spPr>
        <p:txBody>
          <a:bodyPr/>
          <a:lstStyle/>
          <a:p>
            <a:fld id="{9B441236-4707-B342-88D0-23B2CF2BA6BC}" type="slidenum">
              <a:rPr lang="en-US" smtClean="0"/>
              <a:pPr/>
              <a:t>76</a:t>
            </a:fld>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360" y="1316042"/>
            <a:ext cx="8435280" cy="648072"/>
          </a:xfrm>
          <a:noFill/>
          <a:scene3d>
            <a:camera prst="orthographicFront"/>
            <a:lightRig rig="threePt" dir="t"/>
          </a:scene3d>
          <a:sp3d>
            <a:bevelT w="114300" prst="artDeco"/>
          </a:sp3d>
        </p:spPr>
        <p:txBody>
          <a:bodyPr>
            <a:noAutofit/>
          </a:bodyPr>
          <a:lstStyle/>
          <a:p>
            <a:r>
              <a:rPr lang="en-US" sz="2100" b="1" dirty="0"/>
              <a:t>3.0</a:t>
            </a:r>
            <a:r>
              <a:rPr lang="en-US" sz="2100" dirty="0"/>
              <a:t>  </a:t>
            </a:r>
            <a:r>
              <a:rPr lang="en-US" sz="2100" b="1" dirty="0">
                <a:solidFill>
                  <a:srgbClr val="000000"/>
                </a:solidFill>
              </a:rPr>
              <a:t>Pre – Production Processing of Health Supplement &amp; </a:t>
            </a:r>
            <a:r>
              <a:rPr lang="en-US" sz="2100" b="1" dirty="0" err="1">
                <a:solidFill>
                  <a:srgbClr val="000000"/>
                </a:solidFill>
              </a:rPr>
              <a:t>Nutraceuticals</a:t>
            </a:r>
            <a:endParaRPr lang="en-IN" sz="2100" dirty="0"/>
          </a:p>
        </p:txBody>
      </p:sp>
      <p:sp>
        <p:nvSpPr>
          <p:cNvPr id="3" name="Content Placeholder 2"/>
          <p:cNvSpPr>
            <a:spLocks noGrp="1"/>
          </p:cNvSpPr>
          <p:nvPr>
            <p:ph idx="1"/>
          </p:nvPr>
        </p:nvSpPr>
        <p:spPr>
          <a:xfrm>
            <a:off x="457200" y="2132856"/>
            <a:ext cx="8229600" cy="3600400"/>
          </a:xfrm>
          <a:ln w="19050">
            <a:solidFill>
              <a:schemeClr val="accent3">
                <a:lumMod val="50000"/>
              </a:schemeClr>
            </a:solidFill>
          </a:ln>
        </p:spPr>
        <p:txBody>
          <a:bodyPr>
            <a:normAutofit fontScale="85000" lnSpcReduction="10000"/>
          </a:bodyPr>
          <a:lstStyle/>
          <a:p>
            <a:pPr algn="just"/>
            <a:r>
              <a:rPr lang="en-IN" sz="1900" dirty="0">
                <a:latin typeface="Arial" panose="020B0604020202020204" pitchFamily="34" charset="0"/>
                <a:cs typeface="Arial" panose="020B0604020202020204" pitchFamily="34" charset="0"/>
              </a:rPr>
              <a:t>Access to High Risk Processing  Areas only via changing facility.</a:t>
            </a:r>
          </a:p>
          <a:p>
            <a:pPr algn="just"/>
            <a:endParaRPr lang="en-IN" sz="1900" dirty="0">
              <a:latin typeface="Arial" panose="020B0604020202020204" pitchFamily="34" charset="0"/>
              <a:cs typeface="Arial" panose="020B0604020202020204" pitchFamily="34" charset="0"/>
            </a:endParaRPr>
          </a:p>
          <a:p>
            <a:pPr algn="just"/>
            <a:r>
              <a:rPr lang="en-IN" sz="1900" dirty="0">
                <a:latin typeface="Arial" panose="020B0604020202020204" pitchFamily="34" charset="0"/>
                <a:cs typeface="Arial" panose="020B0604020202020204" pitchFamily="34" charset="0"/>
              </a:rPr>
              <a:t>Allergen management should be in place.</a:t>
            </a:r>
          </a:p>
          <a:p>
            <a:pPr algn="just"/>
            <a:endParaRPr lang="en-IN" sz="1900" dirty="0">
              <a:latin typeface="Arial" panose="020B0604020202020204" pitchFamily="34" charset="0"/>
              <a:cs typeface="Arial" panose="020B0604020202020204" pitchFamily="34" charset="0"/>
            </a:endParaRPr>
          </a:p>
          <a:p>
            <a:pPr algn="just"/>
            <a:r>
              <a:rPr lang="en-IN" sz="1900" dirty="0">
                <a:latin typeface="Arial" panose="020B0604020202020204" pitchFamily="34" charset="0"/>
                <a:cs typeface="Arial" panose="020B0604020202020204" pitchFamily="34" charset="0"/>
              </a:rPr>
              <a:t>Supervision of all manufacturing operations by authorised technical person. </a:t>
            </a:r>
          </a:p>
          <a:p>
            <a:pPr algn="just"/>
            <a:endParaRPr lang="en-IN" sz="1900" dirty="0">
              <a:latin typeface="Arial" panose="020B0604020202020204" pitchFamily="34" charset="0"/>
              <a:cs typeface="Arial" panose="020B0604020202020204" pitchFamily="34" charset="0"/>
            </a:endParaRPr>
          </a:p>
          <a:p>
            <a:pPr algn="just">
              <a:lnSpc>
                <a:spcPct val="120000"/>
              </a:lnSpc>
            </a:pPr>
            <a:r>
              <a:rPr lang="en-IN" sz="1900" dirty="0">
                <a:latin typeface="Arial" panose="020B0604020202020204" pitchFamily="34" charset="0"/>
                <a:cs typeface="Arial" panose="020B0604020202020204" pitchFamily="34" charset="0"/>
              </a:rPr>
              <a:t>Trained personnel to carry out  critical steps like selection, weighing and measuring of RM, under the direct supervision of authorised technical person.</a:t>
            </a:r>
          </a:p>
          <a:p>
            <a:pPr marL="0" indent="0" algn="just">
              <a:buNone/>
            </a:pPr>
            <a:endParaRPr lang="en-IN" sz="1900" dirty="0">
              <a:latin typeface="Arial" panose="020B0604020202020204" pitchFamily="34" charset="0"/>
              <a:cs typeface="Arial" panose="020B0604020202020204" pitchFamily="34" charset="0"/>
            </a:endParaRPr>
          </a:p>
          <a:p>
            <a:pPr algn="just"/>
            <a:r>
              <a:rPr lang="en-IN" sz="1900" dirty="0">
                <a:latin typeface="Arial" panose="020B0604020202020204" pitchFamily="34" charset="0"/>
                <a:cs typeface="Arial" panose="020B0604020202020204" pitchFamily="34" charset="0"/>
              </a:rPr>
              <a:t>Adequate space away from processing areas for</a:t>
            </a:r>
          </a:p>
          <a:p>
            <a:pPr marL="0" indent="0" algn="just">
              <a:buNone/>
            </a:pPr>
            <a:r>
              <a:rPr lang="en-IN" sz="1900" dirty="0">
                <a:latin typeface="Arial" panose="020B0604020202020204" pitchFamily="34" charset="0"/>
                <a:cs typeface="Arial" panose="020B0604020202020204" pitchFamily="34" charset="0"/>
              </a:rPr>
              <a:t>      cleaning and storing of mobile </a:t>
            </a:r>
            <a:r>
              <a:rPr lang="en-IN" sz="1900" dirty="0" err="1">
                <a:latin typeface="Arial" panose="020B0604020202020204" pitchFamily="34" charset="0"/>
                <a:cs typeface="Arial" panose="020B0604020202020204" pitchFamily="34" charset="0"/>
              </a:rPr>
              <a:t>equipments</a:t>
            </a:r>
            <a:r>
              <a:rPr lang="en-IN" sz="1900" dirty="0">
                <a:latin typeface="Arial" panose="020B0604020202020204" pitchFamily="34" charset="0"/>
                <a:cs typeface="Arial" panose="020B0604020202020204" pitchFamily="34" charset="0"/>
              </a:rPr>
              <a:t>, </a:t>
            </a:r>
          </a:p>
          <a:p>
            <a:pPr marL="0" indent="0" algn="just">
              <a:buNone/>
            </a:pPr>
            <a:r>
              <a:rPr lang="en-IN" sz="1900" dirty="0">
                <a:latin typeface="Arial" panose="020B0604020202020204" pitchFamily="34" charset="0"/>
                <a:cs typeface="Arial" panose="020B0604020202020204" pitchFamily="34" charset="0"/>
              </a:rPr>
              <a:t>      containers &amp; cleaning materials.</a:t>
            </a:r>
          </a:p>
          <a:p>
            <a:pPr>
              <a:buNone/>
            </a:pPr>
            <a:endParaRPr lang="en-IN"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92B5DF1-B8D2-4BAE-9012-2B709AEDAB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6136" y="4293096"/>
            <a:ext cx="3168352" cy="2256974"/>
          </a:xfrm>
          <a:prstGeom prst="ellipse">
            <a:avLst/>
          </a:prstGeom>
          <a:ln w="190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5" name="Slide Number Placeholder 1">
            <a:extLst>
              <a:ext uri="{FF2B5EF4-FFF2-40B4-BE49-F238E27FC236}">
                <a16:creationId xmlns:a16="http://schemas.microsoft.com/office/drawing/2014/main" id="{15827081-9F6D-4DA2-B661-A1BE3DC7E62E}"/>
              </a:ext>
            </a:extLst>
          </p:cNvPr>
          <p:cNvSpPr>
            <a:spLocks noGrp="1"/>
          </p:cNvSpPr>
          <p:nvPr>
            <p:ph type="sldNum" sz="quarter" idx="12"/>
          </p:nvPr>
        </p:nvSpPr>
        <p:spPr>
          <a:xfrm>
            <a:off x="3059832" y="6479116"/>
            <a:ext cx="2133600" cy="365125"/>
          </a:xfrm>
        </p:spPr>
        <p:txBody>
          <a:bodyPr/>
          <a:lstStyle/>
          <a:p>
            <a:fld id="{9B441236-4707-B342-88D0-23B2CF2BA6BC}" type="slidenum">
              <a:rPr lang="en-US" smtClean="0"/>
              <a:pPr/>
              <a:t>77</a:t>
            </a:fld>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040" y="1392401"/>
            <a:ext cx="8558608" cy="634082"/>
          </a:xfrm>
          <a:noFill/>
          <a:scene3d>
            <a:camera prst="orthographicFront"/>
            <a:lightRig rig="threePt" dir="t"/>
          </a:scene3d>
          <a:sp3d>
            <a:bevelT w="114300" prst="artDeco"/>
          </a:sp3d>
        </p:spPr>
        <p:txBody>
          <a:bodyPr>
            <a:normAutofit fontScale="90000"/>
          </a:bodyPr>
          <a:lstStyle/>
          <a:p>
            <a:r>
              <a:rPr lang="en-US" sz="2100" b="1" dirty="0"/>
              <a:t>3.0  </a:t>
            </a:r>
            <a:r>
              <a:rPr lang="en-US" sz="2100" b="1" dirty="0">
                <a:solidFill>
                  <a:srgbClr val="000000"/>
                </a:solidFill>
              </a:rPr>
              <a:t>Pre – Production Processing of Health Supplement &amp; </a:t>
            </a:r>
            <a:r>
              <a:rPr lang="en-US" sz="2100" b="1" dirty="0" err="1">
                <a:solidFill>
                  <a:srgbClr val="000000"/>
                </a:solidFill>
              </a:rPr>
              <a:t>Nutraceuticals</a:t>
            </a:r>
            <a:endParaRPr lang="en-IN" sz="2100" dirty="0"/>
          </a:p>
        </p:txBody>
      </p:sp>
      <p:sp>
        <p:nvSpPr>
          <p:cNvPr id="3" name="Content Placeholder 2"/>
          <p:cNvSpPr>
            <a:spLocks noGrp="1"/>
          </p:cNvSpPr>
          <p:nvPr>
            <p:ph idx="1"/>
          </p:nvPr>
        </p:nvSpPr>
        <p:spPr>
          <a:xfrm>
            <a:off x="467544" y="2348880"/>
            <a:ext cx="8229600" cy="3960440"/>
          </a:xfrm>
          <a:ln>
            <a:noFill/>
          </a:ln>
        </p:spPr>
        <p:txBody>
          <a:bodyPr>
            <a:normAutofit lnSpcReduction="10000"/>
          </a:bodyPr>
          <a:lstStyle/>
          <a:p>
            <a:pPr algn="just"/>
            <a:r>
              <a:rPr lang="en-IN" sz="1800" dirty="0">
                <a:latin typeface="Arial" panose="020B0604020202020204" pitchFamily="34" charset="0"/>
                <a:cs typeface="Arial" panose="020B0604020202020204" pitchFamily="34" charset="0"/>
              </a:rPr>
              <a:t>Place incoming materials and finished products at designated areas after receipt, until released for use or distribution.</a:t>
            </a:r>
          </a:p>
          <a:p>
            <a:pPr algn="just"/>
            <a:endParaRPr lang="en-IN" sz="1800" dirty="0">
              <a:latin typeface="Arial" panose="020B0604020202020204" pitchFamily="34" charset="0"/>
              <a:cs typeface="Arial" panose="020B0604020202020204" pitchFamily="34" charset="0"/>
            </a:endParaRPr>
          </a:p>
          <a:p>
            <a:pPr algn="just"/>
            <a:r>
              <a:rPr lang="en-IN" sz="1800" dirty="0">
                <a:latin typeface="Arial" panose="020B0604020202020204" pitchFamily="34" charset="0"/>
                <a:cs typeface="Arial" panose="020B0604020202020204" pitchFamily="34" charset="0"/>
              </a:rPr>
              <a:t>Proper handling of Intermediate and bulk products purchased.</a:t>
            </a:r>
          </a:p>
          <a:p>
            <a:pPr algn="just"/>
            <a:endParaRPr lang="en-IN" sz="1800" dirty="0">
              <a:latin typeface="Arial" panose="020B0604020202020204" pitchFamily="34" charset="0"/>
              <a:cs typeface="Arial" panose="020B0604020202020204" pitchFamily="34" charset="0"/>
            </a:endParaRPr>
          </a:p>
          <a:p>
            <a:pPr algn="just"/>
            <a:r>
              <a:rPr lang="en-IN" sz="1800" dirty="0">
                <a:latin typeface="Arial" panose="020B0604020202020204" pitchFamily="34" charset="0"/>
                <a:cs typeface="Arial" panose="020B0604020202020204" pitchFamily="34" charset="0"/>
              </a:rPr>
              <a:t>Avoid processing of different products simultaneously / consecutively in the same room unless there is no risk of mix-up or cross-contamination.</a:t>
            </a:r>
          </a:p>
          <a:p>
            <a:pPr algn="just"/>
            <a:endParaRPr lang="en-IN" sz="1800" dirty="0">
              <a:latin typeface="Arial" panose="020B0604020202020204" pitchFamily="34" charset="0"/>
              <a:cs typeface="Arial" panose="020B0604020202020204" pitchFamily="34" charset="0"/>
            </a:endParaRPr>
          </a:p>
          <a:p>
            <a:pPr algn="just"/>
            <a:r>
              <a:rPr lang="en-IN" sz="1800" dirty="0">
                <a:latin typeface="Arial" panose="020B0604020202020204" pitchFamily="34" charset="0"/>
                <a:cs typeface="Arial" panose="020B0604020202020204" pitchFamily="34" charset="0"/>
              </a:rPr>
              <a:t>Label (w.r.t Name of product, Batch No. &amp; Size, Stage of Mfg.) contents of all vessels &amp; containers used in manufacture &amp; storage during entire processing</a:t>
            </a:r>
          </a:p>
          <a:p>
            <a:pPr algn="just"/>
            <a:endParaRPr lang="en-IN" sz="1800" dirty="0">
              <a:latin typeface="Arial" panose="020B0604020202020204" pitchFamily="34" charset="0"/>
              <a:cs typeface="Arial" panose="020B0604020202020204" pitchFamily="34" charset="0"/>
            </a:endParaRPr>
          </a:p>
          <a:p>
            <a:pPr algn="just"/>
            <a:r>
              <a:rPr lang="en-IN" sz="1800" dirty="0">
                <a:latin typeface="Arial" panose="020B0604020202020204" pitchFamily="34" charset="0"/>
                <a:cs typeface="Arial" panose="020B0604020202020204" pitchFamily="34" charset="0"/>
              </a:rPr>
              <a:t>Each label to be initialled and dated by the authorised technical staff. </a:t>
            </a:r>
          </a:p>
        </p:txBody>
      </p:sp>
      <p:sp>
        <p:nvSpPr>
          <p:cNvPr id="4" name="Rectangle: Rounded Corners 3">
            <a:extLst>
              <a:ext uri="{FF2B5EF4-FFF2-40B4-BE49-F238E27FC236}">
                <a16:creationId xmlns:a16="http://schemas.microsoft.com/office/drawing/2014/main" id="{97D59292-2C81-431C-AF3D-5407831F5BD5}"/>
              </a:ext>
            </a:extLst>
          </p:cNvPr>
          <p:cNvSpPr/>
          <p:nvPr/>
        </p:nvSpPr>
        <p:spPr>
          <a:xfrm>
            <a:off x="261864" y="2204864"/>
            <a:ext cx="8558608" cy="4104456"/>
          </a:xfrm>
          <a:prstGeom prst="roundRect">
            <a:avLst>
              <a:gd name="adj" fmla="val 9132"/>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1">
            <a:extLst>
              <a:ext uri="{FF2B5EF4-FFF2-40B4-BE49-F238E27FC236}">
                <a16:creationId xmlns:a16="http://schemas.microsoft.com/office/drawing/2014/main" id="{644D74E7-2F50-44AC-868E-32456DD17A3C}"/>
              </a:ext>
            </a:extLst>
          </p:cNvPr>
          <p:cNvSpPr>
            <a:spLocks noGrp="1"/>
          </p:cNvSpPr>
          <p:nvPr>
            <p:ph type="sldNum" sz="quarter" idx="12"/>
          </p:nvPr>
        </p:nvSpPr>
        <p:spPr>
          <a:xfrm>
            <a:off x="3515544" y="6449230"/>
            <a:ext cx="2133600" cy="365125"/>
          </a:xfrm>
        </p:spPr>
        <p:txBody>
          <a:bodyPr/>
          <a:lstStyle/>
          <a:p>
            <a:fld id="{9B441236-4707-B342-88D0-23B2CF2BA6BC}" type="slidenum">
              <a:rPr lang="en-US" smtClean="0"/>
              <a:pPr/>
              <a:t>78</a:t>
            </a:fld>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364" y="1221993"/>
            <a:ext cx="8363272" cy="778098"/>
          </a:xfrm>
          <a:noFill/>
          <a:scene3d>
            <a:camera prst="orthographicFront"/>
            <a:lightRig rig="threePt" dir="t"/>
          </a:scene3d>
          <a:sp3d>
            <a:bevelT w="114300" prst="artDeco"/>
          </a:sp3d>
        </p:spPr>
        <p:txBody>
          <a:bodyPr>
            <a:noAutofit/>
          </a:bodyPr>
          <a:lstStyle/>
          <a:p>
            <a:r>
              <a:rPr lang="en-US" sz="2100" b="1" dirty="0">
                <a:solidFill>
                  <a:schemeClr val="tx1"/>
                </a:solidFill>
              </a:rPr>
              <a:t>3.0</a:t>
            </a:r>
            <a:r>
              <a:rPr lang="en-US" sz="2100" b="1" dirty="0"/>
              <a:t>  </a:t>
            </a:r>
            <a:r>
              <a:rPr lang="en-US" sz="2100" b="1" dirty="0">
                <a:solidFill>
                  <a:srgbClr val="000000"/>
                </a:solidFill>
              </a:rPr>
              <a:t>Pre – Production Processing of Health Supplement &amp; Nutraceuticals</a:t>
            </a:r>
            <a:endParaRPr lang="en-IN" sz="2100" dirty="0"/>
          </a:p>
        </p:txBody>
      </p:sp>
      <p:sp>
        <p:nvSpPr>
          <p:cNvPr id="3" name="Content Placeholder 2"/>
          <p:cNvSpPr>
            <a:spLocks noGrp="1"/>
          </p:cNvSpPr>
          <p:nvPr>
            <p:ph idx="1"/>
          </p:nvPr>
        </p:nvSpPr>
        <p:spPr>
          <a:xfrm>
            <a:off x="395536" y="2204864"/>
            <a:ext cx="4612359" cy="4176464"/>
          </a:xfrm>
          <a:ln>
            <a:solidFill>
              <a:schemeClr val="tx1"/>
            </a:solidFill>
          </a:ln>
        </p:spPr>
        <p:txBody>
          <a:bodyPr>
            <a:normAutofit fontScale="92500" lnSpcReduction="10000"/>
          </a:bodyPr>
          <a:lstStyle/>
          <a:p>
            <a:pPr>
              <a:buNone/>
            </a:pPr>
            <a:r>
              <a:rPr lang="en-US" sz="2000" b="1" i="0" u="sng" strike="noStrike" dirty="0">
                <a:solidFill>
                  <a:srgbClr val="000000"/>
                </a:solidFill>
                <a:effectLst/>
                <a:latin typeface="Arial" panose="020B0604020202020204" pitchFamily="34" charset="0"/>
                <a:cs typeface="Arial" panose="020B0604020202020204" pitchFamily="34" charset="0"/>
              </a:rPr>
              <a:t>3.2  Botanical Extract Preparation</a:t>
            </a:r>
            <a:r>
              <a:rPr lang="en-US" sz="2200" b="1" i="0" u="none" strike="noStrike" dirty="0">
                <a:solidFill>
                  <a:srgbClr val="000000"/>
                </a:solidFill>
                <a:effectLst/>
                <a:latin typeface="Arial" panose="020B0604020202020204" pitchFamily="34" charset="0"/>
                <a:cs typeface="Arial" panose="020B0604020202020204" pitchFamily="34" charset="0"/>
              </a:rPr>
              <a:t>  </a:t>
            </a:r>
            <a:endParaRPr lang="en-IN" sz="2200" b="1" i="0" u="none" strike="noStrike" dirty="0">
              <a:solidFill>
                <a:srgbClr val="000000"/>
              </a:solidFill>
              <a:effectLst/>
              <a:latin typeface="Arial" panose="020B0604020202020204" pitchFamily="34" charset="0"/>
              <a:cs typeface="Arial" panose="020B0604020202020204" pitchFamily="34" charset="0"/>
            </a:endParaRPr>
          </a:p>
          <a:p>
            <a:pPr>
              <a:buNone/>
            </a:pPr>
            <a:endParaRPr lang="en-US" sz="1500" dirty="0">
              <a:latin typeface="Arial" panose="020B0604020202020204" pitchFamily="34" charset="0"/>
              <a:cs typeface="Arial" panose="020B0604020202020204" pitchFamily="34" charset="0"/>
            </a:endParaRPr>
          </a:p>
          <a:p>
            <a:pPr algn="just">
              <a:buFont typeface="Wingdings" panose="05000000000000000000" pitchFamily="2" charset="2"/>
              <a:buChar char="Ø"/>
            </a:pPr>
            <a:r>
              <a:rPr lang="en-US" sz="1800" b="1" u="sng" dirty="0">
                <a:latin typeface="Arial" panose="020B0604020202020204" pitchFamily="34" charset="0"/>
                <a:cs typeface="Arial" panose="020B0604020202020204" pitchFamily="34" charset="0"/>
              </a:rPr>
              <a:t>Preparation  derived  from botanical extracts :</a:t>
            </a:r>
            <a:r>
              <a:rPr lang="en-US" sz="1800" dirty="0">
                <a:latin typeface="Arial" panose="020B0604020202020204" pitchFamily="34" charset="0"/>
                <a:cs typeface="Arial" panose="020B0604020202020204" pitchFamily="34" charset="0"/>
              </a:rPr>
              <a:t> </a:t>
            </a:r>
          </a:p>
          <a:p>
            <a:pPr algn="just"/>
            <a:r>
              <a:rPr lang="en-US" sz="1800" dirty="0">
                <a:latin typeface="Arial" panose="020B0604020202020204" pitchFamily="34" charset="0"/>
                <a:cs typeface="Arial" panose="020B0604020202020204" pitchFamily="34" charset="0"/>
              </a:rPr>
              <a:t>Extracts, Comminuted, Powdered herbal substance; Essential oil; Expressed juice; Processed exudate; Others)</a:t>
            </a:r>
            <a:endParaRPr lang="en-IN" sz="1800" dirty="0">
              <a:latin typeface="Arial" panose="020B0604020202020204" pitchFamily="34" charset="0"/>
              <a:cs typeface="Arial" panose="020B0604020202020204" pitchFamily="34" charset="0"/>
            </a:endParaRPr>
          </a:p>
          <a:p>
            <a:pPr algn="just"/>
            <a:endParaRPr lang="en-US" sz="1800" dirty="0">
              <a:latin typeface="Arial" panose="020B0604020202020204" pitchFamily="34" charset="0"/>
              <a:cs typeface="Arial" panose="020B0604020202020204" pitchFamily="34" charset="0"/>
            </a:endParaRPr>
          </a:p>
          <a:p>
            <a:pPr algn="just">
              <a:buFont typeface="Wingdings" panose="05000000000000000000" pitchFamily="2" charset="2"/>
              <a:buChar char="Ø"/>
            </a:pPr>
            <a:r>
              <a:rPr lang="en-US" sz="1800" b="1" u="sng" dirty="0">
                <a:latin typeface="Arial" panose="020B0604020202020204" pitchFamily="34" charset="0"/>
                <a:cs typeface="Arial" panose="020B0604020202020204" pitchFamily="34" charset="0"/>
              </a:rPr>
              <a:t>Form of Botanical Extracts :</a:t>
            </a:r>
            <a:r>
              <a:rPr lang="en-US" sz="1800" dirty="0">
                <a:latin typeface="Arial" panose="020B0604020202020204" pitchFamily="34" charset="0"/>
                <a:cs typeface="Arial" panose="020B0604020202020204" pitchFamily="34" charset="0"/>
              </a:rPr>
              <a:t> </a:t>
            </a:r>
          </a:p>
          <a:p>
            <a:pPr algn="just"/>
            <a:r>
              <a:rPr lang="en-US" sz="1800" dirty="0">
                <a:latin typeface="Arial" panose="020B0604020202020204" pitchFamily="34" charset="0"/>
                <a:cs typeface="Arial" panose="020B0604020202020204" pitchFamily="34" charset="0"/>
              </a:rPr>
              <a:t>Standardized extract / Quantified extract / Other extract</a:t>
            </a:r>
            <a:endParaRPr lang="en-IN" sz="1800" dirty="0">
              <a:latin typeface="Arial" panose="020B0604020202020204" pitchFamily="34" charset="0"/>
              <a:cs typeface="Arial" panose="020B0604020202020204" pitchFamily="34" charset="0"/>
            </a:endParaRPr>
          </a:p>
          <a:p>
            <a:pPr lvl="0" algn="just"/>
            <a:endParaRPr lang="en-US" sz="1800" dirty="0">
              <a:latin typeface="Arial" panose="020B0604020202020204" pitchFamily="34" charset="0"/>
              <a:cs typeface="Arial" panose="020B0604020202020204" pitchFamily="34" charset="0"/>
            </a:endParaRPr>
          </a:p>
          <a:p>
            <a:pPr lvl="0" algn="just">
              <a:buFont typeface="Wingdings" panose="05000000000000000000" pitchFamily="2" charset="2"/>
              <a:buChar char="Ø"/>
            </a:pPr>
            <a:r>
              <a:rPr lang="en-US" sz="1800" b="1" u="sng" dirty="0">
                <a:latin typeface="Arial" panose="020B0604020202020204" pitchFamily="34" charset="0"/>
                <a:cs typeface="Arial" panose="020B0604020202020204" pitchFamily="34" charset="0"/>
              </a:rPr>
              <a:t>Markers present in botanical extract</a:t>
            </a:r>
          </a:p>
          <a:p>
            <a:pPr marL="0" lvl="0" indent="0" algn="just">
              <a:buNone/>
            </a:pPr>
            <a:r>
              <a:rPr lang="en-US" sz="1800" b="1" dirty="0">
                <a:latin typeface="Arial" panose="020B0604020202020204" pitchFamily="34" charset="0"/>
                <a:cs typeface="Arial" panose="020B0604020202020204" pitchFamily="34" charset="0"/>
              </a:rPr>
              <a:t>      </a:t>
            </a:r>
            <a:r>
              <a:rPr lang="en-US" sz="1800" b="1" u="sng" dirty="0">
                <a:latin typeface="Arial" panose="020B0604020202020204" pitchFamily="34" charset="0"/>
                <a:cs typeface="Arial" panose="020B0604020202020204" pitchFamily="34" charset="0"/>
              </a:rPr>
              <a:t> / other preparation :</a:t>
            </a:r>
            <a:r>
              <a:rPr lang="en-US" sz="1800" dirty="0">
                <a:latin typeface="Arial" panose="020B0604020202020204" pitchFamily="34" charset="0"/>
                <a:cs typeface="Arial" panose="020B0604020202020204" pitchFamily="34" charset="0"/>
              </a:rPr>
              <a:t> </a:t>
            </a:r>
          </a:p>
          <a:p>
            <a:pPr lvl="0" algn="just"/>
            <a:r>
              <a:rPr lang="en-US" sz="1800" dirty="0">
                <a:latin typeface="Arial" panose="020B0604020202020204" pitchFamily="34" charset="0"/>
                <a:cs typeface="Arial" panose="020B0604020202020204" pitchFamily="34" charset="0"/>
              </a:rPr>
              <a:t>Active markers / Analytical markers</a:t>
            </a:r>
            <a:endParaRPr lang="en-US" sz="2000" dirty="0">
              <a:latin typeface="Arial" panose="020B0604020202020204" pitchFamily="34" charset="0"/>
              <a:cs typeface="Arial" panose="020B0604020202020204" pitchFamily="34" charset="0"/>
            </a:endParaRPr>
          </a:p>
        </p:txBody>
      </p:sp>
      <p:pic>
        <p:nvPicPr>
          <p:cNvPr id="5" name="Picture 4" descr="Image result for Pictures of Processing of Health Supplements &amp; Nutraceuticals"/>
          <p:cNvPicPr/>
          <p:nvPr/>
        </p:nvPicPr>
        <p:blipFill>
          <a:blip r:embed="rId2" cstate="print"/>
          <a:srcRect/>
          <a:stretch>
            <a:fillRect/>
          </a:stretch>
        </p:blipFill>
        <p:spPr bwMode="auto">
          <a:xfrm>
            <a:off x="5220072" y="3356992"/>
            <a:ext cx="3672408" cy="1944216"/>
          </a:xfrm>
          <a:prstGeom prst="rect">
            <a:avLst/>
          </a:prstGeom>
          <a:noFill/>
          <a:ln w="19050">
            <a:solidFill>
              <a:schemeClr val="accent3">
                <a:lumMod val="50000"/>
              </a:schemeClr>
            </a:solidFill>
            <a:miter lim="800000"/>
            <a:headEnd/>
            <a:tailEnd/>
          </a:ln>
        </p:spPr>
      </p:pic>
      <p:sp>
        <p:nvSpPr>
          <p:cNvPr id="6" name="Slide Number Placeholder 1">
            <a:extLst>
              <a:ext uri="{FF2B5EF4-FFF2-40B4-BE49-F238E27FC236}">
                <a16:creationId xmlns:a16="http://schemas.microsoft.com/office/drawing/2014/main" id="{4AFB2D55-5A73-4766-9D39-A4957D8979BE}"/>
              </a:ext>
            </a:extLst>
          </p:cNvPr>
          <p:cNvSpPr>
            <a:spLocks noGrp="1"/>
          </p:cNvSpPr>
          <p:nvPr>
            <p:ph type="sldNum" sz="quarter" idx="12"/>
          </p:nvPr>
        </p:nvSpPr>
        <p:spPr>
          <a:xfrm>
            <a:off x="3635896" y="6475546"/>
            <a:ext cx="2133600" cy="365125"/>
          </a:xfrm>
        </p:spPr>
        <p:txBody>
          <a:bodyPr/>
          <a:lstStyle/>
          <a:p>
            <a:fld id="{9B441236-4707-B342-88D0-23B2CF2BA6BC}" type="slidenum">
              <a:rPr lang="en-US" smtClean="0"/>
              <a:pPr/>
              <a:t>79</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3" y="764704"/>
            <a:ext cx="9144000" cy="548680"/>
          </a:xfrm>
        </p:spPr>
        <p:txBody>
          <a:bodyPr>
            <a:normAutofit fontScale="90000"/>
          </a:bodyPr>
          <a:lstStyle/>
          <a:p>
            <a:pPr fontAlgn="ctr">
              <a:defRPr/>
            </a:pPr>
            <a:r>
              <a:rPr lang="en-IN" sz="4000" b="1" dirty="0">
                <a:solidFill>
                  <a:srgbClr val="000000"/>
                </a:solidFill>
                <a:effectLst>
                  <a:outerShdw blurRad="38100" dist="38100" dir="2700000" algn="tl">
                    <a:srgbClr val="000000">
                      <a:alpha val="43137"/>
                    </a:srgbClr>
                  </a:outerShdw>
                </a:effectLst>
              </a:rPr>
              <a:t>Contents</a:t>
            </a:r>
            <a:endParaRPr lang="en-IN" sz="4000" dirty="0">
              <a:solidFill>
                <a:srgbClr val="00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604030864"/>
              </p:ext>
            </p:extLst>
          </p:nvPr>
        </p:nvGraphicFramePr>
        <p:xfrm>
          <a:off x="424214" y="1640848"/>
          <a:ext cx="8295571" cy="4424550"/>
        </p:xfrm>
        <a:graphic>
          <a:graphicData uri="http://schemas.openxmlformats.org/drawingml/2006/table">
            <a:tbl>
              <a:tblPr firstRow="1" bandRow="1">
                <a:tableStyleId>{F5AB1C69-6EDB-4FF4-983F-18BD219EF322}</a:tableStyleId>
              </a:tblPr>
              <a:tblGrid>
                <a:gridCol w="584360">
                  <a:extLst>
                    <a:ext uri="{9D8B030D-6E8A-4147-A177-3AD203B41FA5}">
                      <a16:colId xmlns:a16="http://schemas.microsoft.com/office/drawing/2014/main" val="20000"/>
                    </a:ext>
                  </a:extLst>
                </a:gridCol>
                <a:gridCol w="2405332">
                  <a:extLst>
                    <a:ext uri="{9D8B030D-6E8A-4147-A177-3AD203B41FA5}">
                      <a16:colId xmlns:a16="http://schemas.microsoft.com/office/drawing/2014/main" val="20001"/>
                    </a:ext>
                  </a:extLst>
                </a:gridCol>
                <a:gridCol w="976893">
                  <a:extLst>
                    <a:ext uri="{9D8B030D-6E8A-4147-A177-3AD203B41FA5}">
                      <a16:colId xmlns:a16="http://schemas.microsoft.com/office/drawing/2014/main" val="20002"/>
                    </a:ext>
                  </a:extLst>
                </a:gridCol>
                <a:gridCol w="4328986">
                  <a:extLst>
                    <a:ext uri="{9D8B030D-6E8A-4147-A177-3AD203B41FA5}">
                      <a16:colId xmlns:a16="http://schemas.microsoft.com/office/drawing/2014/main" val="20003"/>
                    </a:ext>
                  </a:extLst>
                </a:gridCol>
              </a:tblGrid>
              <a:tr h="676285">
                <a:tc>
                  <a:txBody>
                    <a:bodyPr/>
                    <a:lstStyle/>
                    <a:p>
                      <a:pPr algn="ctr" fontAlgn="ctr"/>
                      <a:r>
                        <a:rPr lang="en-IN" sz="1800" b="1" i="0" u="none" strike="noStrike" dirty="0">
                          <a:solidFill>
                            <a:schemeClr val="bg1"/>
                          </a:solidFill>
                          <a:effectLst/>
                          <a:latin typeface="Calibri"/>
                        </a:rPr>
                        <a:t>S. No.</a:t>
                      </a:r>
                    </a:p>
                  </a:txBody>
                  <a:tcPr marL="9525" marR="9525" marT="9525" marB="0" anchor="ctr"/>
                </a:tc>
                <a:tc>
                  <a:txBody>
                    <a:bodyPr/>
                    <a:lstStyle/>
                    <a:p>
                      <a:pPr algn="ctr" fontAlgn="ctr"/>
                      <a:r>
                        <a:rPr lang="en-IN" sz="1800" b="1" i="0" u="none" strike="noStrike" dirty="0">
                          <a:solidFill>
                            <a:schemeClr val="bg1"/>
                          </a:solidFill>
                          <a:effectLst/>
                          <a:latin typeface="Calibri"/>
                        </a:rPr>
                        <a:t>Operational Flow</a:t>
                      </a:r>
                    </a:p>
                  </a:txBody>
                  <a:tcPr marL="9525" marR="9525" marT="9525" marB="0" anchor="ctr"/>
                </a:tc>
                <a:tc>
                  <a:txBody>
                    <a:bodyPr/>
                    <a:lstStyle/>
                    <a:p>
                      <a:pPr algn="ctr" fontAlgn="ctr"/>
                      <a:r>
                        <a:rPr lang="en-US" sz="1800" b="1" i="0" u="none" strike="noStrike" dirty="0">
                          <a:solidFill>
                            <a:schemeClr val="bg1"/>
                          </a:solidFill>
                          <a:effectLst/>
                          <a:latin typeface="Calibri"/>
                        </a:rPr>
                        <a:t>Sub Sec </a:t>
                      </a:r>
                      <a:r>
                        <a:rPr lang="en-US" sz="1800" b="1" i="0" u="none" strike="noStrike" dirty="0" err="1">
                          <a:solidFill>
                            <a:schemeClr val="bg1"/>
                          </a:solidFill>
                          <a:effectLst/>
                          <a:latin typeface="Calibri"/>
                        </a:rPr>
                        <a:t>Nos</a:t>
                      </a:r>
                      <a:endParaRPr lang="en-IN" sz="1800" b="1" i="0" u="none" strike="noStrike" dirty="0">
                        <a:solidFill>
                          <a:schemeClr val="bg1"/>
                        </a:solidFill>
                        <a:effectLst/>
                        <a:latin typeface="Calibri"/>
                      </a:endParaRPr>
                    </a:p>
                  </a:txBody>
                  <a:tcPr marL="9525" marR="9525" marT="9525" marB="0" anchor="ctr"/>
                </a:tc>
                <a:tc>
                  <a:txBody>
                    <a:bodyPr/>
                    <a:lstStyle/>
                    <a:p>
                      <a:pPr algn="ctr" fontAlgn="ctr"/>
                      <a:r>
                        <a:rPr lang="en-IN" sz="1800" b="1" i="0" u="none" strike="noStrike" dirty="0">
                          <a:solidFill>
                            <a:schemeClr val="bg1"/>
                          </a:solidFill>
                          <a:effectLst/>
                          <a:latin typeface="Calibri"/>
                        </a:rPr>
                        <a:t>Heading </a:t>
                      </a:r>
                    </a:p>
                  </a:txBody>
                  <a:tcPr marL="9525" marR="9525" marT="9525" marB="0" anchor="ctr"/>
                </a:tc>
                <a:extLst>
                  <a:ext uri="{0D108BD9-81ED-4DB2-BD59-A6C34878D82A}">
                    <a16:rowId xmlns:a16="http://schemas.microsoft.com/office/drawing/2014/main" val="10000"/>
                  </a:ext>
                </a:extLst>
              </a:tr>
              <a:tr h="417895">
                <a:tc>
                  <a:txBody>
                    <a:bodyPr/>
                    <a:lstStyle/>
                    <a:p>
                      <a:pPr algn="ctr" fontAlgn="ctr"/>
                      <a:r>
                        <a:rPr lang="en-US" sz="1400" b="0" i="0" u="none" strike="noStrike" dirty="0">
                          <a:solidFill>
                            <a:srgbClr val="000000"/>
                          </a:solidFill>
                          <a:effectLst/>
                          <a:latin typeface="Calibri"/>
                        </a:rPr>
                        <a:t>7.5</a:t>
                      </a:r>
                      <a:endParaRPr lang="en-IN" sz="1400" b="0" i="0" u="none" strike="noStrike" dirty="0">
                        <a:solidFill>
                          <a:srgbClr val="000000"/>
                        </a:solidFill>
                        <a:effectLst/>
                        <a:latin typeface="Calibri"/>
                      </a:endParaRPr>
                    </a:p>
                  </a:txBody>
                  <a:tcPr marL="9525" marR="9525" marT="9525" marB="0" anchor="ctr"/>
                </a:tc>
                <a:tc>
                  <a:txBody>
                    <a:bodyPr/>
                    <a:lstStyle/>
                    <a:p>
                      <a:pPr algn="l" fontAlgn="ctr"/>
                      <a:r>
                        <a:rPr lang="en-IN" sz="1600" b="0" i="0" u="none" strike="noStrike" dirty="0">
                          <a:solidFill>
                            <a:schemeClr val="tx1"/>
                          </a:solidFill>
                          <a:effectLst/>
                          <a:latin typeface="+mn-lt"/>
                        </a:rPr>
                        <a:t>Cleaning &amp; Maintenance</a:t>
                      </a:r>
                    </a:p>
                  </a:txBody>
                  <a:tcPr marL="9525" marR="9525" marT="9524" marB="0" anchor="ctr"/>
                </a:tc>
                <a:tc>
                  <a:txBody>
                    <a:bodyPr/>
                    <a:lstStyle/>
                    <a:p>
                      <a:pPr algn="ctr" fontAlgn="b"/>
                      <a:r>
                        <a:rPr lang="en-US" sz="1600" b="0" i="0" u="none" strike="noStrike" dirty="0">
                          <a:solidFill>
                            <a:schemeClr val="tx1"/>
                          </a:solidFill>
                          <a:effectLst/>
                          <a:latin typeface="+mn-lt"/>
                        </a:rPr>
                        <a:t>7.5.1</a:t>
                      </a:r>
                      <a:endParaRPr lang="en-IN" sz="1600" b="0" i="0" u="none" strike="noStrike" dirty="0">
                        <a:solidFill>
                          <a:schemeClr val="tx1"/>
                        </a:solidFill>
                        <a:effectLst/>
                        <a:latin typeface="+mn-lt"/>
                      </a:endParaRPr>
                    </a:p>
                  </a:txBody>
                  <a:tcPr marL="9525" marR="9525" marT="9524" marB="0" anchor="ctr"/>
                </a:tc>
                <a:tc>
                  <a:txBody>
                    <a:bodyPr/>
                    <a:lstStyle/>
                    <a:p>
                      <a:pPr algn="l" fontAlgn="b"/>
                      <a:r>
                        <a:rPr lang="en-IN" sz="1600" b="0" i="0" u="none" strike="noStrike" dirty="0">
                          <a:solidFill>
                            <a:schemeClr val="tx1"/>
                          </a:solidFill>
                          <a:effectLst/>
                          <a:latin typeface="+mn-lt"/>
                        </a:rPr>
                        <a:t>Cleaning &amp; Sanitation</a:t>
                      </a:r>
                    </a:p>
                  </a:txBody>
                  <a:tcPr marL="9525" marR="9525" marT="9524" marB="0" anchor="ctr"/>
                </a:tc>
                <a:extLst>
                  <a:ext uri="{0D108BD9-81ED-4DB2-BD59-A6C34878D82A}">
                    <a16:rowId xmlns:a16="http://schemas.microsoft.com/office/drawing/2014/main" val="10001"/>
                  </a:ext>
                </a:extLst>
              </a:tr>
              <a:tr h="337969">
                <a:tc>
                  <a:txBody>
                    <a:bodyPr/>
                    <a:lstStyle/>
                    <a:p>
                      <a:endParaRPr lang="en-IN" dirty="0"/>
                    </a:p>
                  </a:txBody>
                  <a:tcPr marL="9525" marR="9525" marT="9525" marB="0" anchor="ctr"/>
                </a:tc>
                <a:tc>
                  <a:txBody>
                    <a:bodyPr/>
                    <a:lstStyle/>
                    <a:p>
                      <a:pPr algn="l" fontAlgn="ctr"/>
                      <a:endParaRPr lang="en-IN" sz="1600" b="0" i="0" u="none" strike="noStrike" dirty="0">
                        <a:solidFill>
                          <a:schemeClr val="tx1"/>
                        </a:solidFill>
                        <a:effectLst/>
                        <a:latin typeface="+mn-lt"/>
                      </a:endParaRPr>
                    </a:p>
                  </a:txBody>
                  <a:tcPr marL="9525" marR="9525" marT="9524"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7.5.2</a:t>
                      </a:r>
                      <a:endParaRPr lang="en-IN" sz="1600" b="0" i="0" u="none" strike="noStrike" dirty="0">
                        <a:solidFill>
                          <a:schemeClr val="tx1"/>
                        </a:solidFill>
                        <a:effectLst/>
                        <a:latin typeface="+mn-lt"/>
                      </a:endParaRPr>
                    </a:p>
                  </a:txBody>
                  <a:tcPr marL="9525" marR="9525" marT="9524" marB="0" anchor="ctr"/>
                </a:tc>
                <a:tc>
                  <a:txBody>
                    <a:bodyPr/>
                    <a:lstStyle/>
                    <a:p>
                      <a:pPr algn="l" fontAlgn="b"/>
                      <a:r>
                        <a:rPr lang="en-US" sz="1600" b="0" i="0" u="none" strike="noStrike" dirty="0">
                          <a:solidFill>
                            <a:schemeClr val="tx1"/>
                          </a:solidFill>
                          <a:effectLst/>
                          <a:latin typeface="+mn-lt"/>
                        </a:rPr>
                        <a:t>House Keeping</a:t>
                      </a:r>
                      <a:endParaRPr lang="en-IN" sz="1600" b="0" i="0" u="none" strike="noStrike" dirty="0">
                        <a:solidFill>
                          <a:schemeClr val="tx1"/>
                        </a:solidFill>
                        <a:effectLst/>
                        <a:latin typeface="+mn-lt"/>
                      </a:endParaRPr>
                    </a:p>
                  </a:txBody>
                  <a:tcPr marL="9525" marR="9525" marT="9524" marB="0" anchor="ctr"/>
                </a:tc>
                <a:extLst>
                  <a:ext uri="{0D108BD9-81ED-4DB2-BD59-A6C34878D82A}">
                    <a16:rowId xmlns:a16="http://schemas.microsoft.com/office/drawing/2014/main" val="10002"/>
                  </a:ext>
                </a:extLst>
              </a:tr>
              <a:tr h="264722">
                <a:tc>
                  <a:txBody>
                    <a:bodyPr/>
                    <a:lstStyle/>
                    <a:p>
                      <a:pPr algn="ctr" fontAlgn="ctr"/>
                      <a:endParaRPr lang="en-IN" sz="1400" b="0" i="0" u="none" strike="noStrike" dirty="0">
                        <a:solidFill>
                          <a:srgbClr val="000000"/>
                        </a:solidFill>
                        <a:effectLst/>
                        <a:latin typeface="Calibri"/>
                      </a:endParaRPr>
                    </a:p>
                  </a:txBody>
                  <a:tcPr marL="9525" marR="9525" marT="9525" marB="0" anchor="ctr"/>
                </a:tc>
                <a:tc>
                  <a:txBody>
                    <a:bodyPr/>
                    <a:lstStyle/>
                    <a:p>
                      <a:pPr algn="l" fontAlgn="ctr"/>
                      <a:endParaRPr lang="en-IN" sz="1600" b="0" i="0" u="none" strike="noStrike" dirty="0">
                        <a:solidFill>
                          <a:schemeClr val="tx1"/>
                        </a:solidFill>
                        <a:effectLst/>
                        <a:latin typeface="+mn-lt"/>
                      </a:endParaRPr>
                    </a:p>
                  </a:txBody>
                  <a:tcPr marL="9525" marR="9525" marT="9524"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7.5.3</a:t>
                      </a:r>
                      <a:endParaRPr lang="en-IN" sz="1600" b="0" i="0" u="none" strike="noStrike" dirty="0">
                        <a:solidFill>
                          <a:schemeClr val="tx1"/>
                        </a:solidFill>
                        <a:effectLst/>
                        <a:latin typeface="+mn-lt"/>
                      </a:endParaRPr>
                    </a:p>
                  </a:txBody>
                  <a:tcPr marL="9525" marR="9525" marT="9524" marB="0" anchor="ctr"/>
                </a:tc>
                <a:tc>
                  <a:txBody>
                    <a:bodyPr/>
                    <a:lstStyle/>
                    <a:p>
                      <a:pPr algn="l" fontAlgn="b"/>
                      <a:r>
                        <a:rPr lang="en-US" sz="1600" b="0" i="0" u="none" strike="noStrike" dirty="0">
                          <a:solidFill>
                            <a:schemeClr val="tx1"/>
                          </a:solidFill>
                          <a:effectLst/>
                          <a:latin typeface="+mn-lt"/>
                        </a:rPr>
                        <a:t>Storage of Cleaning Chemicals</a:t>
                      </a:r>
                      <a:endParaRPr lang="en-IN" sz="1600" b="0" i="0" u="none" strike="noStrike" dirty="0">
                        <a:solidFill>
                          <a:schemeClr val="tx1"/>
                        </a:solidFill>
                        <a:effectLst/>
                        <a:latin typeface="+mn-lt"/>
                      </a:endParaRPr>
                    </a:p>
                  </a:txBody>
                  <a:tcPr marL="9525" marR="9525" marT="9524" marB="0" anchor="ctr"/>
                </a:tc>
                <a:extLst>
                  <a:ext uri="{0D108BD9-81ED-4DB2-BD59-A6C34878D82A}">
                    <a16:rowId xmlns:a16="http://schemas.microsoft.com/office/drawing/2014/main" val="10004"/>
                  </a:ext>
                </a:extLst>
              </a:tr>
              <a:tr h="264722">
                <a:tc>
                  <a:txBody>
                    <a:bodyPr/>
                    <a:lstStyle/>
                    <a:p>
                      <a:pPr algn="ctr" fontAlgn="ctr"/>
                      <a:endParaRPr lang="en-IN" sz="1400" b="0" i="0" u="none" strike="noStrike" dirty="0">
                        <a:solidFill>
                          <a:srgbClr val="000000"/>
                        </a:solidFill>
                        <a:effectLst/>
                        <a:latin typeface="Calibri"/>
                      </a:endParaRPr>
                    </a:p>
                  </a:txBody>
                  <a:tcPr marL="9525" marR="9525" marT="9525" marB="0" anchor="ctr"/>
                </a:tc>
                <a:tc>
                  <a:txBody>
                    <a:bodyPr/>
                    <a:lstStyle/>
                    <a:p>
                      <a:pPr algn="l" fontAlgn="ctr"/>
                      <a:endParaRPr lang="en-IN" sz="1600" b="0" i="0" u="none" strike="noStrike" dirty="0">
                        <a:solidFill>
                          <a:schemeClr val="tx1"/>
                        </a:solidFill>
                        <a:effectLst/>
                        <a:latin typeface="+mn-lt"/>
                      </a:endParaRPr>
                    </a:p>
                  </a:txBody>
                  <a:tcPr marL="9525" marR="9525" marT="9524"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7.5.4</a:t>
                      </a:r>
                      <a:endParaRPr lang="en-IN" sz="1600" b="0" i="0" u="none" strike="noStrike" dirty="0">
                        <a:solidFill>
                          <a:schemeClr val="tx1"/>
                        </a:solidFill>
                        <a:effectLst/>
                        <a:latin typeface="+mn-lt"/>
                      </a:endParaRPr>
                    </a:p>
                  </a:txBody>
                  <a:tcPr marL="9525" marR="9525" marT="9524"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IN" sz="1600" b="0" i="0" u="none" strike="noStrike" dirty="0">
                          <a:solidFill>
                            <a:schemeClr val="tx1"/>
                          </a:solidFill>
                          <a:effectLst/>
                          <a:latin typeface="+mn-lt"/>
                        </a:rPr>
                        <a:t>Maintenance</a:t>
                      </a:r>
                    </a:p>
                  </a:txBody>
                  <a:tcPr marL="9525" marR="9525" marT="9524" marB="0" anchor="ctr"/>
                </a:tc>
                <a:extLst>
                  <a:ext uri="{0D108BD9-81ED-4DB2-BD59-A6C34878D82A}">
                    <a16:rowId xmlns:a16="http://schemas.microsoft.com/office/drawing/2014/main" val="10005"/>
                  </a:ext>
                </a:extLst>
              </a:tr>
              <a:tr h="328105">
                <a:tc>
                  <a:txBody>
                    <a:bodyPr/>
                    <a:lstStyle/>
                    <a:p>
                      <a:pPr algn="ctr" fontAlgn="ctr"/>
                      <a:r>
                        <a:rPr lang="en-US" sz="1400" b="0" i="0" u="none" strike="noStrike" dirty="0">
                          <a:solidFill>
                            <a:srgbClr val="000000"/>
                          </a:solidFill>
                          <a:effectLst/>
                          <a:latin typeface="Calibri"/>
                        </a:rPr>
                        <a:t>7.6</a:t>
                      </a:r>
                      <a:endParaRPr lang="en-IN" sz="1400" b="0" i="0" u="none" strike="noStrike" dirty="0">
                        <a:solidFill>
                          <a:srgbClr val="000000"/>
                        </a:solidFill>
                        <a:effectLst/>
                        <a:latin typeface="Calibri"/>
                      </a:endParaRPr>
                    </a:p>
                  </a:txBody>
                  <a:tcPr marL="9525" marR="9525" marT="9524" marB="0" anchor="ctr"/>
                </a:tc>
                <a:tc>
                  <a:txBody>
                    <a:bodyPr/>
                    <a:lstStyle/>
                    <a:p>
                      <a:pPr algn="l" fontAlgn="ctr"/>
                      <a:r>
                        <a:rPr lang="en-IN" sz="1600" b="0" i="0" u="none" strike="noStrike" dirty="0">
                          <a:solidFill>
                            <a:schemeClr val="tx1"/>
                          </a:solidFill>
                          <a:effectLst/>
                          <a:latin typeface="+mn-lt"/>
                        </a:rPr>
                        <a:t>Waste Handling</a:t>
                      </a:r>
                    </a:p>
                  </a:txBody>
                  <a:tcPr marL="9525" marR="9525" marT="9524" marB="0" anchor="ctr"/>
                </a:tc>
                <a:tc>
                  <a:txBody>
                    <a:bodyPr/>
                    <a:lstStyle/>
                    <a:p>
                      <a:pPr algn="ctr" fontAlgn="b"/>
                      <a:r>
                        <a:rPr lang="en-US" sz="1600" b="0" i="0" u="none" strike="noStrike" dirty="0">
                          <a:solidFill>
                            <a:schemeClr val="tx1"/>
                          </a:solidFill>
                          <a:effectLst/>
                          <a:latin typeface="+mn-lt"/>
                        </a:rPr>
                        <a:t>7.6.1</a:t>
                      </a:r>
                      <a:endParaRPr lang="en-IN" sz="1600" b="0" i="0" u="none" strike="noStrike" dirty="0">
                        <a:solidFill>
                          <a:schemeClr val="tx1"/>
                        </a:solidFill>
                        <a:effectLst/>
                        <a:latin typeface="+mn-lt"/>
                      </a:endParaRPr>
                    </a:p>
                  </a:txBody>
                  <a:tcPr marL="9525" marR="9525" marT="9524" marB="0" anchor="ctr"/>
                </a:tc>
                <a:tc>
                  <a:txBody>
                    <a:bodyPr/>
                    <a:lstStyle/>
                    <a:p>
                      <a:pPr algn="l" fontAlgn="b"/>
                      <a:r>
                        <a:rPr lang="en-IN" sz="1600" b="0" i="0" u="none" strike="noStrike" dirty="0">
                          <a:solidFill>
                            <a:schemeClr val="tx1"/>
                          </a:solidFill>
                          <a:effectLst/>
                          <a:latin typeface="+mn-lt"/>
                        </a:rPr>
                        <a:t>Waste Removal</a:t>
                      </a:r>
                    </a:p>
                  </a:txBody>
                  <a:tcPr marL="9525" marR="9525" marT="9524" marB="0" anchor="ctr"/>
                </a:tc>
                <a:extLst>
                  <a:ext uri="{0D108BD9-81ED-4DB2-BD59-A6C34878D82A}">
                    <a16:rowId xmlns:a16="http://schemas.microsoft.com/office/drawing/2014/main" val="10006"/>
                  </a:ext>
                </a:extLst>
              </a:tr>
              <a:tr h="328105">
                <a:tc>
                  <a:txBody>
                    <a:bodyPr/>
                    <a:lstStyle/>
                    <a:p>
                      <a:pPr algn="ctr" fontAlgn="ctr"/>
                      <a:endParaRPr lang="en-IN" sz="1400" b="0" i="0" u="none" strike="noStrike" dirty="0">
                        <a:solidFill>
                          <a:srgbClr val="000000"/>
                        </a:solidFill>
                        <a:effectLst/>
                        <a:latin typeface="Calibri"/>
                      </a:endParaRPr>
                    </a:p>
                  </a:txBody>
                  <a:tcPr marL="9525" marR="9525" marT="9524" marB="0" anchor="ctr"/>
                </a:tc>
                <a:tc>
                  <a:txBody>
                    <a:bodyPr/>
                    <a:lstStyle/>
                    <a:p>
                      <a:pPr algn="l" fontAlgn="ctr"/>
                      <a:endParaRPr lang="en-IN" sz="1600" b="0" i="0" u="none" strike="noStrike" dirty="0">
                        <a:solidFill>
                          <a:schemeClr val="tx1"/>
                        </a:solidFill>
                        <a:effectLst/>
                        <a:latin typeface="+mn-lt"/>
                      </a:endParaRPr>
                    </a:p>
                  </a:txBody>
                  <a:tcPr marL="9525" marR="9525" marT="9524" marB="0" anchor="ctr"/>
                </a:tc>
                <a:tc>
                  <a:txBody>
                    <a:bodyPr/>
                    <a:lstStyle/>
                    <a:p>
                      <a:pPr algn="ctr" fontAlgn="b"/>
                      <a:r>
                        <a:rPr lang="en-US" sz="1600" b="0" i="0" u="none" strike="noStrike" dirty="0">
                          <a:solidFill>
                            <a:schemeClr val="tx1"/>
                          </a:solidFill>
                          <a:effectLst/>
                          <a:latin typeface="+mn-lt"/>
                        </a:rPr>
                        <a:t>7.6.2</a:t>
                      </a:r>
                      <a:endParaRPr lang="en-IN" sz="1600" b="0" i="0" u="none" strike="noStrike" dirty="0">
                        <a:solidFill>
                          <a:schemeClr val="tx1"/>
                        </a:solidFill>
                        <a:effectLst/>
                        <a:latin typeface="+mn-lt"/>
                      </a:endParaRPr>
                    </a:p>
                  </a:txBody>
                  <a:tcPr marL="9525" marR="9525" marT="9524" marB="0" anchor="ctr"/>
                </a:tc>
                <a:tc>
                  <a:txBody>
                    <a:bodyPr/>
                    <a:lstStyle/>
                    <a:p>
                      <a:pPr algn="l" fontAlgn="b"/>
                      <a:r>
                        <a:rPr lang="en-US" sz="1600" b="0" i="0" u="none" strike="noStrike" dirty="0">
                          <a:solidFill>
                            <a:schemeClr val="tx1"/>
                          </a:solidFill>
                          <a:effectLst/>
                          <a:latin typeface="+mn-lt"/>
                        </a:rPr>
                        <a:t>Drainage System</a:t>
                      </a:r>
                      <a:endParaRPr lang="en-IN" sz="1600" b="0" i="0" u="none" strike="noStrike" dirty="0">
                        <a:solidFill>
                          <a:schemeClr val="tx1"/>
                        </a:solidFill>
                        <a:effectLst/>
                        <a:latin typeface="+mn-lt"/>
                      </a:endParaRPr>
                    </a:p>
                  </a:txBody>
                  <a:tcPr marL="9525" marR="9525" marT="9524" marB="0" anchor="ctr"/>
                </a:tc>
                <a:extLst>
                  <a:ext uri="{0D108BD9-81ED-4DB2-BD59-A6C34878D82A}">
                    <a16:rowId xmlns:a16="http://schemas.microsoft.com/office/drawing/2014/main" val="10007"/>
                  </a:ext>
                </a:extLst>
              </a:tr>
              <a:tr h="328105">
                <a:tc>
                  <a:txBody>
                    <a:bodyPr/>
                    <a:lstStyle/>
                    <a:p>
                      <a:pPr algn="ctr" fontAlgn="ctr"/>
                      <a:r>
                        <a:rPr lang="en-US" sz="1400" b="0" i="0" u="none" strike="noStrike" dirty="0">
                          <a:solidFill>
                            <a:srgbClr val="000000"/>
                          </a:solidFill>
                          <a:effectLst/>
                          <a:latin typeface="Calibri"/>
                        </a:rPr>
                        <a:t>7.7</a:t>
                      </a:r>
                      <a:endParaRPr lang="en-IN" sz="1400" b="0" i="0" u="none" strike="noStrike" dirty="0">
                        <a:solidFill>
                          <a:srgbClr val="000000"/>
                        </a:solidFill>
                        <a:effectLst/>
                        <a:latin typeface="Calibri"/>
                      </a:endParaRPr>
                    </a:p>
                  </a:txBody>
                  <a:tcPr marL="9525" marR="9525" marT="9525" marB="0" anchor="ctr"/>
                </a:tc>
                <a:tc>
                  <a:txBody>
                    <a:bodyPr/>
                    <a:lstStyle/>
                    <a:p>
                      <a:pPr algn="l" fontAlgn="ctr"/>
                      <a:r>
                        <a:rPr lang="en-IN" sz="1600" b="0" i="0" u="none" strike="noStrike" dirty="0">
                          <a:solidFill>
                            <a:srgbClr val="000000"/>
                          </a:solidFill>
                          <a:effectLst/>
                          <a:latin typeface="+mn-lt"/>
                        </a:rPr>
                        <a:t>Training</a:t>
                      </a:r>
                    </a:p>
                  </a:txBody>
                  <a:tcPr marL="9525" marR="9525" marT="9524" marB="0" anchor="ctr"/>
                </a:tc>
                <a:tc>
                  <a:txBody>
                    <a:bodyPr/>
                    <a:lstStyle/>
                    <a:p>
                      <a:pPr algn="ctr" fontAlgn="b"/>
                      <a:r>
                        <a:rPr lang="en-US" sz="1600" b="0" i="0" u="none" strike="noStrike" dirty="0">
                          <a:solidFill>
                            <a:schemeClr val="tx1"/>
                          </a:solidFill>
                          <a:effectLst/>
                          <a:latin typeface="+mn-lt"/>
                        </a:rPr>
                        <a:t>7.7.1</a:t>
                      </a:r>
                      <a:endParaRPr lang="en-IN" sz="1600" b="0" i="0" u="none" strike="noStrike" dirty="0">
                        <a:solidFill>
                          <a:schemeClr val="tx1"/>
                        </a:solidFill>
                        <a:effectLst/>
                        <a:latin typeface="+mn-lt"/>
                      </a:endParaRPr>
                    </a:p>
                  </a:txBody>
                  <a:tcPr marL="9525" marR="9525" marT="9524" marB="0" anchor="ctr"/>
                </a:tc>
                <a:tc>
                  <a:txBody>
                    <a:bodyPr/>
                    <a:lstStyle/>
                    <a:p>
                      <a:pPr algn="l" fontAlgn="b"/>
                      <a:r>
                        <a:rPr lang="en-IN" sz="1600" b="0" i="0" u="none" strike="noStrike" dirty="0">
                          <a:solidFill>
                            <a:schemeClr val="tx1"/>
                          </a:solidFill>
                          <a:effectLst/>
                          <a:latin typeface="+mn-lt"/>
                        </a:rPr>
                        <a:t>Awareness Training &amp; Resource Management</a:t>
                      </a:r>
                    </a:p>
                  </a:txBody>
                  <a:tcPr marL="9525" marR="9525" marT="9524" marB="0" anchor="ctr"/>
                </a:tc>
                <a:extLst>
                  <a:ext uri="{0D108BD9-81ED-4DB2-BD59-A6C34878D82A}">
                    <a16:rowId xmlns:a16="http://schemas.microsoft.com/office/drawing/2014/main" val="10008"/>
                  </a:ext>
                </a:extLst>
              </a:tr>
              <a:tr h="328105">
                <a:tc>
                  <a:txBody>
                    <a:bodyPr/>
                    <a:lstStyle/>
                    <a:p>
                      <a:pPr algn="ctr" fontAlgn="ctr"/>
                      <a:endParaRPr lang="en-IN" sz="1400" b="0" i="0" u="none" strike="noStrike" dirty="0">
                        <a:solidFill>
                          <a:srgbClr val="000000"/>
                        </a:solidFill>
                        <a:effectLst/>
                        <a:latin typeface="Calibri"/>
                      </a:endParaRPr>
                    </a:p>
                  </a:txBody>
                  <a:tcPr marL="9525" marR="9525" marT="9525" marB="0" anchor="ctr"/>
                </a:tc>
                <a:tc>
                  <a:txBody>
                    <a:bodyPr/>
                    <a:lstStyle/>
                    <a:p>
                      <a:pPr algn="l" fontAlgn="ctr"/>
                      <a:endParaRPr lang="en-IN" sz="1800" b="0" i="0" u="none" strike="noStrike" dirty="0">
                        <a:solidFill>
                          <a:srgbClr val="FF0000"/>
                        </a:solidFill>
                        <a:effectLst/>
                        <a:latin typeface="+mn-lt"/>
                      </a:endParaRPr>
                    </a:p>
                  </a:txBody>
                  <a:tcPr marL="9525" marR="9525" marT="9524" marB="0" anchor="ctr"/>
                </a:tc>
                <a:tc>
                  <a:txBody>
                    <a:bodyPr/>
                    <a:lstStyle/>
                    <a:p>
                      <a:pPr algn="ctr" fontAlgn="b"/>
                      <a:r>
                        <a:rPr lang="en-US" sz="1600" b="0" i="0" u="none" strike="noStrike" dirty="0">
                          <a:solidFill>
                            <a:schemeClr val="tx1"/>
                          </a:solidFill>
                          <a:effectLst/>
                          <a:latin typeface="+mn-lt"/>
                        </a:rPr>
                        <a:t>7.7.2</a:t>
                      </a:r>
                      <a:endParaRPr lang="en-IN" sz="1600" b="0" i="0" u="none" strike="noStrike" dirty="0">
                        <a:solidFill>
                          <a:schemeClr val="tx1"/>
                        </a:solidFill>
                        <a:effectLst/>
                        <a:latin typeface="+mn-lt"/>
                      </a:endParaRPr>
                    </a:p>
                  </a:txBody>
                  <a:tcPr marL="9525" marR="9525" marT="9524" marB="0" anchor="ctr"/>
                </a:tc>
                <a:tc>
                  <a:txBody>
                    <a:bodyPr/>
                    <a:lstStyle/>
                    <a:p>
                      <a:pPr algn="l" fontAlgn="b"/>
                      <a:r>
                        <a:rPr lang="en-US" sz="1600" b="0" i="0" u="none" strike="noStrike" dirty="0">
                          <a:solidFill>
                            <a:schemeClr val="tx1"/>
                          </a:solidFill>
                          <a:effectLst/>
                          <a:latin typeface="+mn-lt"/>
                        </a:rPr>
                        <a:t> Training Program</a:t>
                      </a:r>
                      <a:endParaRPr lang="en-IN" sz="1600" b="0" i="0" u="none" strike="noStrike" dirty="0">
                        <a:solidFill>
                          <a:schemeClr val="tx1"/>
                        </a:solidFill>
                        <a:effectLst/>
                        <a:latin typeface="+mn-lt"/>
                      </a:endParaRPr>
                    </a:p>
                  </a:txBody>
                  <a:tcPr marL="9525" marR="9525" marT="9524" marB="0" anchor="ctr"/>
                </a:tc>
                <a:extLst>
                  <a:ext uri="{0D108BD9-81ED-4DB2-BD59-A6C34878D82A}">
                    <a16:rowId xmlns:a16="http://schemas.microsoft.com/office/drawing/2014/main" val="10009"/>
                  </a:ext>
                </a:extLst>
              </a:tr>
              <a:tr h="409768">
                <a:tc>
                  <a:txBody>
                    <a:bodyPr/>
                    <a:lstStyle/>
                    <a:p>
                      <a:pPr algn="ctr" fontAlgn="ctr"/>
                      <a:endParaRPr lang="en-IN" sz="1400" b="0" i="0" u="none" strike="noStrike" dirty="0">
                        <a:solidFill>
                          <a:srgbClr val="000000"/>
                        </a:solidFill>
                        <a:effectLst/>
                        <a:latin typeface="Calibri"/>
                      </a:endParaRPr>
                    </a:p>
                  </a:txBody>
                  <a:tcPr marL="9525" marR="9525" marT="9525" marB="0" anchor="ctr"/>
                </a:tc>
                <a:tc>
                  <a:txBody>
                    <a:bodyPr/>
                    <a:lstStyle/>
                    <a:p>
                      <a:pPr algn="l" fontAlgn="ctr"/>
                      <a:endParaRPr lang="en-IN" sz="1800" b="0" i="0" u="none" strike="noStrike" dirty="0">
                        <a:solidFill>
                          <a:srgbClr val="FF0000"/>
                        </a:solidFill>
                        <a:effectLst/>
                        <a:latin typeface="+mn-lt"/>
                      </a:endParaRPr>
                    </a:p>
                  </a:txBody>
                  <a:tcPr marL="9525" marR="9525" marT="9524" marB="0" anchor="ctr"/>
                </a:tc>
                <a:tc>
                  <a:txBody>
                    <a:bodyPr/>
                    <a:lstStyle/>
                    <a:p>
                      <a:pPr algn="ctr" fontAlgn="b"/>
                      <a:r>
                        <a:rPr lang="en-US" sz="1600" b="0" i="0" u="none" strike="noStrike" dirty="0">
                          <a:solidFill>
                            <a:schemeClr val="tx1"/>
                          </a:solidFill>
                          <a:effectLst/>
                          <a:latin typeface="+mn-lt"/>
                        </a:rPr>
                        <a:t>7.7.3</a:t>
                      </a:r>
                      <a:endParaRPr lang="en-IN" sz="1600" b="0" i="0" u="none" strike="noStrike" dirty="0">
                        <a:solidFill>
                          <a:schemeClr val="tx1"/>
                        </a:solidFill>
                        <a:effectLst/>
                        <a:latin typeface="+mn-lt"/>
                      </a:endParaRPr>
                    </a:p>
                  </a:txBody>
                  <a:tcPr marL="9525" marR="9525" marT="9524"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 </a:t>
                      </a:r>
                      <a:r>
                        <a:rPr lang="en-US" sz="1600" dirty="0">
                          <a:solidFill>
                            <a:schemeClr val="tx1"/>
                          </a:solidFill>
                          <a:latin typeface="+mn-lt"/>
                        </a:rPr>
                        <a:t>Refresher Training</a:t>
                      </a:r>
                      <a:endParaRPr lang="en-IN" sz="1600" b="0" i="0" u="none" strike="noStrike" dirty="0">
                        <a:solidFill>
                          <a:schemeClr val="tx1"/>
                        </a:solidFill>
                        <a:effectLst/>
                        <a:latin typeface="+mn-lt"/>
                      </a:endParaRPr>
                    </a:p>
                  </a:txBody>
                  <a:tcPr marL="9525" marR="9525" marT="9524" marB="0" anchor="ctr"/>
                </a:tc>
                <a:extLst>
                  <a:ext uri="{0D108BD9-81ED-4DB2-BD59-A6C34878D82A}">
                    <a16:rowId xmlns:a16="http://schemas.microsoft.com/office/drawing/2014/main" val="10010"/>
                  </a:ext>
                </a:extLst>
              </a:tr>
              <a:tr h="412664">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7.8</a:t>
                      </a:r>
                      <a:endParaRPr lang="en-IN" sz="1400" b="0" i="0" u="none" strike="noStrike" dirty="0">
                        <a:solidFill>
                          <a:srgbClr val="000000"/>
                        </a:solidFill>
                        <a:effectLst/>
                        <a:latin typeface="+mn-lt"/>
                      </a:endParaRPr>
                    </a:p>
                  </a:txBody>
                  <a:tcPr marL="9525" marR="9525" marT="9525" marB="0" anchor="ctr"/>
                </a:tc>
                <a:tc>
                  <a:txBody>
                    <a:bodyPr/>
                    <a:lstStyle/>
                    <a:p>
                      <a:pPr algn="l" fontAlgn="ctr"/>
                      <a:r>
                        <a:rPr lang="en-IN" sz="1600" b="0" i="0" u="none" strike="noStrike" dirty="0">
                          <a:solidFill>
                            <a:srgbClr val="000000"/>
                          </a:solidFill>
                          <a:effectLst/>
                          <a:latin typeface="Calibri"/>
                        </a:rPr>
                        <a:t>Record Keeping </a:t>
                      </a:r>
                    </a:p>
                  </a:txBody>
                  <a:tcPr marL="9525" marR="9525" marT="9524" marB="0" anchor="ctr"/>
                </a:tc>
                <a:tc>
                  <a:txBody>
                    <a:bodyPr/>
                    <a:lstStyle/>
                    <a:p>
                      <a:pPr algn="ctr" fontAlgn="b"/>
                      <a:r>
                        <a:rPr lang="en-US" sz="1600" b="0" i="0" u="none" strike="noStrike" dirty="0">
                          <a:solidFill>
                            <a:schemeClr val="tx1"/>
                          </a:solidFill>
                          <a:effectLst/>
                          <a:latin typeface="Calibri"/>
                        </a:rPr>
                        <a:t>7.8.1</a:t>
                      </a:r>
                      <a:endParaRPr lang="en-IN" sz="1600" b="0" i="0" u="none" strike="noStrike" dirty="0">
                        <a:solidFill>
                          <a:schemeClr val="tx1"/>
                        </a:solidFill>
                        <a:effectLst/>
                        <a:latin typeface="Calibri"/>
                      </a:endParaRPr>
                    </a:p>
                  </a:txBody>
                  <a:tcPr marL="9525" marR="9525" marT="9524" marB="0" anchor="ctr"/>
                </a:tc>
                <a:tc>
                  <a:txBody>
                    <a:bodyPr/>
                    <a:lstStyle/>
                    <a:p>
                      <a:pPr algn="l" fontAlgn="b"/>
                      <a:r>
                        <a:rPr lang="en-IN" sz="1600" b="0" i="0" u="none" strike="noStrike" dirty="0">
                          <a:solidFill>
                            <a:schemeClr val="tx1"/>
                          </a:solidFill>
                          <a:effectLst/>
                          <a:latin typeface="Calibri"/>
                        </a:rPr>
                        <a:t>Audit, Documentation and Records – Self Inspection</a:t>
                      </a:r>
                    </a:p>
                  </a:txBody>
                  <a:tcPr marL="9525" marR="9525" marT="9524" marB="0" anchor="ctr"/>
                </a:tc>
                <a:extLst>
                  <a:ext uri="{0D108BD9-81ED-4DB2-BD59-A6C34878D82A}">
                    <a16:rowId xmlns:a16="http://schemas.microsoft.com/office/drawing/2014/main" val="10011"/>
                  </a:ext>
                </a:extLst>
              </a:tr>
              <a:tr h="328105">
                <a:tc>
                  <a:txBody>
                    <a:bodyPr/>
                    <a:lstStyle/>
                    <a:p>
                      <a:endParaRPr lang="en-IN" dirty="0"/>
                    </a:p>
                  </a:txBody>
                  <a:tcPr marL="9525" marR="9525" marT="9525" marB="0" anchor="ctr"/>
                </a:tc>
                <a:tc>
                  <a:txBody>
                    <a:bodyPr/>
                    <a:lstStyle/>
                    <a:p>
                      <a:endParaRPr lang="en-IN" sz="1600" dirty="0"/>
                    </a:p>
                  </a:txBody>
                  <a:tcPr marL="9525" marR="9525" marT="9524" marB="0" anchor="ctr"/>
                </a:tc>
                <a:tc>
                  <a:txBody>
                    <a:bodyPr/>
                    <a:lstStyle/>
                    <a:p>
                      <a:pPr algn="ctr"/>
                      <a:r>
                        <a:rPr lang="en-US" sz="1600" dirty="0">
                          <a:solidFill>
                            <a:schemeClr val="tx1"/>
                          </a:solidFill>
                        </a:rPr>
                        <a:t>7.8.2</a:t>
                      </a:r>
                      <a:endParaRPr lang="en-IN" sz="1600" dirty="0">
                        <a:solidFill>
                          <a:schemeClr val="tx1"/>
                        </a:solidFill>
                      </a:endParaRPr>
                    </a:p>
                  </a:txBody>
                  <a:tcPr marL="9525" marR="9525" marT="9524" marB="0" anchor="ctr"/>
                </a:tc>
                <a:tc>
                  <a:txBody>
                    <a:bodyPr/>
                    <a:lstStyle/>
                    <a:p>
                      <a:r>
                        <a:rPr lang="en-US" sz="1600" dirty="0">
                          <a:solidFill>
                            <a:schemeClr val="tx1"/>
                          </a:solidFill>
                        </a:rPr>
                        <a:t>Manufacturing Documentation &amp; Records</a:t>
                      </a:r>
                      <a:endParaRPr lang="en-IN" sz="1600" dirty="0">
                        <a:solidFill>
                          <a:schemeClr val="tx1"/>
                        </a:solidFill>
                      </a:endParaRPr>
                    </a:p>
                  </a:txBody>
                  <a:tcPr marL="9525" marR="9525" marT="9524" marB="0" anchor="ctr"/>
                </a:tc>
                <a:extLst>
                  <a:ext uri="{0D108BD9-81ED-4DB2-BD59-A6C34878D82A}">
                    <a16:rowId xmlns:a16="http://schemas.microsoft.com/office/drawing/2014/main" val="10012"/>
                  </a:ext>
                </a:extLst>
              </a:tr>
            </a:tbl>
          </a:graphicData>
        </a:graphic>
      </p:graphicFrame>
      <p:sp>
        <p:nvSpPr>
          <p:cNvPr id="8271" name="Slide Number Placeholder 4"/>
          <p:cNvSpPr>
            <a:spLocks noGrp="1"/>
          </p:cNvSpPr>
          <p:nvPr>
            <p:ph type="sldNum" sz="quarter" idx="12"/>
          </p:nvPr>
        </p:nvSpPr>
        <p:spPr bwMode="auto">
          <a:noFill/>
          <a:ln>
            <a:miter lim="800000"/>
            <a:headEnd/>
            <a:tailEnd/>
          </a:ln>
        </p:spPr>
        <p:txBody>
          <a:bodyPr/>
          <a:lstStyle/>
          <a:p>
            <a:fld id="{F1D2E09D-6A85-49A1-8A87-14657F8206CA}" type="slidenum">
              <a:rPr lang="en-US" altLang="en-US" smtClean="0"/>
              <a:pPr/>
              <a:t>8</a:t>
            </a:fld>
            <a:endParaRPr lang="en-US" alt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29566"/>
            <a:ext cx="8229600" cy="792088"/>
          </a:xfrm>
          <a:noFill/>
          <a:scene3d>
            <a:camera prst="orthographicFront"/>
            <a:lightRig rig="threePt" dir="t"/>
          </a:scene3d>
          <a:sp3d>
            <a:bevelT w="114300" prst="artDeco"/>
          </a:sp3d>
        </p:spPr>
        <p:txBody>
          <a:bodyPr>
            <a:noAutofit/>
          </a:bodyPr>
          <a:lstStyle/>
          <a:p>
            <a:r>
              <a:rPr lang="en-US" sz="2100" b="1" dirty="0"/>
              <a:t>3.0  </a:t>
            </a:r>
            <a:r>
              <a:rPr lang="en-US" sz="2100" b="1" dirty="0">
                <a:solidFill>
                  <a:srgbClr val="000000"/>
                </a:solidFill>
              </a:rPr>
              <a:t>Pre – Production Processing of Health Supplement &amp; </a:t>
            </a:r>
            <a:r>
              <a:rPr lang="en-US" sz="2100" b="1" dirty="0" err="1">
                <a:solidFill>
                  <a:srgbClr val="000000"/>
                </a:solidFill>
              </a:rPr>
              <a:t>Nutraceuticals</a:t>
            </a:r>
            <a:endParaRPr lang="en-IN" sz="2100" dirty="0"/>
          </a:p>
        </p:txBody>
      </p:sp>
      <p:sp>
        <p:nvSpPr>
          <p:cNvPr id="3" name="Content Placeholder 2"/>
          <p:cNvSpPr>
            <a:spLocks noGrp="1"/>
          </p:cNvSpPr>
          <p:nvPr>
            <p:ph idx="1"/>
          </p:nvPr>
        </p:nvSpPr>
        <p:spPr>
          <a:xfrm>
            <a:off x="457200" y="2198486"/>
            <a:ext cx="8229600" cy="4326858"/>
          </a:xfrm>
          <a:ln>
            <a:noFill/>
          </a:ln>
        </p:spPr>
        <p:txBody>
          <a:bodyPr>
            <a:noAutofit/>
          </a:bodyPr>
          <a:lstStyle/>
          <a:p>
            <a:pPr>
              <a:buNone/>
            </a:pPr>
            <a:r>
              <a:rPr lang="en-US" sz="1600" b="1" u="sng" dirty="0">
                <a:solidFill>
                  <a:srgbClr val="000000"/>
                </a:solidFill>
                <a:latin typeface="Arial" panose="020B0604020202020204" pitchFamily="34" charset="0"/>
                <a:cs typeface="Arial" panose="020B0604020202020204" pitchFamily="34" charset="0"/>
              </a:rPr>
              <a:t>3.2  Botanical Extract Preparation</a:t>
            </a:r>
            <a:endParaRPr lang="en-US" sz="1600" dirty="0">
              <a:latin typeface="Arial" panose="020B0604020202020204" pitchFamily="34" charset="0"/>
              <a:cs typeface="Arial" panose="020B0604020202020204" pitchFamily="34" charset="0"/>
            </a:endParaRPr>
          </a:p>
          <a:p>
            <a:pPr lvl="0" algn="just">
              <a:buFont typeface="Wingdings" panose="05000000000000000000" pitchFamily="2" charset="2"/>
              <a:buChar char="Ø"/>
            </a:pPr>
            <a:r>
              <a:rPr lang="en-US" sz="1400" dirty="0">
                <a:latin typeface="Arial" panose="020B0604020202020204" pitchFamily="34" charset="0"/>
                <a:cs typeface="Arial" panose="020B0604020202020204" pitchFamily="34" charset="0"/>
              </a:rPr>
              <a:t>When Standards of Botanicals are not specified, the purity criteria generally accepted by pharmacopoeias, are either /or : </a:t>
            </a:r>
          </a:p>
          <a:p>
            <a:pPr marL="0" lvl="0" indent="0" algn="just">
              <a:buNone/>
            </a:pPr>
            <a:endParaRPr lang="en-US" sz="1400" dirty="0">
              <a:latin typeface="Arial" panose="020B0604020202020204" pitchFamily="34" charset="0"/>
              <a:cs typeface="Arial" panose="020B0604020202020204" pitchFamily="34" charset="0"/>
            </a:endParaRPr>
          </a:p>
          <a:p>
            <a:pPr algn="just"/>
            <a:r>
              <a:rPr lang="en-US" sz="1400" dirty="0">
                <a:latin typeface="Arial" panose="020B0604020202020204" pitchFamily="34" charset="0"/>
                <a:cs typeface="Arial" panose="020B0604020202020204" pitchFamily="34" charset="0"/>
              </a:rPr>
              <a:t>Indian Pharmacopoeia,                                          </a:t>
            </a:r>
          </a:p>
          <a:p>
            <a:pPr algn="just"/>
            <a:r>
              <a:rPr lang="en-US" sz="1400" dirty="0" err="1">
                <a:latin typeface="Arial" panose="020B0604020202020204" pitchFamily="34" charset="0"/>
                <a:cs typeface="Arial" panose="020B0604020202020204" pitchFamily="34" charset="0"/>
              </a:rPr>
              <a:t>Ayurvedic</a:t>
            </a:r>
            <a:r>
              <a:rPr lang="en-US" sz="1400" dirty="0">
                <a:latin typeface="Arial" panose="020B0604020202020204" pitchFamily="34" charset="0"/>
                <a:cs typeface="Arial" panose="020B0604020202020204" pitchFamily="34" charset="0"/>
              </a:rPr>
              <a:t> Pharmacopoeia of India,                           </a:t>
            </a:r>
          </a:p>
          <a:p>
            <a:pPr algn="just"/>
            <a:r>
              <a:rPr lang="en-US" sz="1400" dirty="0">
                <a:latin typeface="Arial" panose="020B0604020202020204" pitchFamily="34" charset="0"/>
                <a:cs typeface="Arial" panose="020B0604020202020204" pitchFamily="34" charset="0"/>
              </a:rPr>
              <a:t>Specifications of  Bureau of Indian Standards ,</a:t>
            </a:r>
          </a:p>
          <a:p>
            <a:pPr algn="just"/>
            <a:r>
              <a:rPr lang="en-US" sz="1400" dirty="0">
                <a:latin typeface="Arial" panose="020B0604020202020204" pitchFamily="34" charset="0"/>
                <a:cs typeface="Arial" panose="020B0604020202020204" pitchFamily="34" charset="0"/>
              </a:rPr>
              <a:t>Quality Standards of Indian Medicinal Plants, </a:t>
            </a:r>
          </a:p>
          <a:p>
            <a:pPr algn="just"/>
            <a:r>
              <a:rPr lang="en-US" sz="1400" dirty="0">
                <a:latin typeface="Arial" panose="020B0604020202020204" pitchFamily="34" charset="0"/>
                <a:cs typeface="Arial" panose="020B0604020202020204" pitchFamily="34" charset="0"/>
              </a:rPr>
              <a:t>Indian Council of Medical Research, </a:t>
            </a:r>
          </a:p>
          <a:p>
            <a:pPr algn="just"/>
            <a:r>
              <a:rPr lang="en-US" sz="1400" dirty="0">
                <a:latin typeface="Arial" panose="020B0604020202020204" pitchFamily="34" charset="0"/>
                <a:cs typeface="Arial" panose="020B0604020202020204" pitchFamily="34" charset="0"/>
              </a:rPr>
              <a:t>British Pharmacopoeia, </a:t>
            </a:r>
          </a:p>
          <a:p>
            <a:pPr algn="just"/>
            <a:r>
              <a:rPr lang="en-US" sz="1400" dirty="0">
                <a:latin typeface="Arial" panose="020B0604020202020204" pitchFamily="34" charset="0"/>
                <a:cs typeface="Arial" panose="020B0604020202020204" pitchFamily="34" charset="0"/>
              </a:rPr>
              <a:t>United States Pharmacopoeia, </a:t>
            </a:r>
          </a:p>
          <a:p>
            <a:pPr algn="just"/>
            <a:r>
              <a:rPr lang="en-US" sz="1400" dirty="0">
                <a:latin typeface="Arial" panose="020B0604020202020204" pitchFamily="34" charset="0"/>
                <a:cs typeface="Arial" panose="020B0604020202020204" pitchFamily="34" charset="0"/>
              </a:rPr>
              <a:t>Food Chemical Codex, </a:t>
            </a:r>
          </a:p>
          <a:p>
            <a:pPr algn="just"/>
            <a:r>
              <a:rPr lang="en-US" sz="1400" dirty="0">
                <a:latin typeface="Arial" panose="020B0604020202020204" pitchFamily="34" charset="0"/>
                <a:cs typeface="Arial" panose="020B0604020202020204" pitchFamily="34" charset="0"/>
              </a:rPr>
              <a:t>Joint Food and Agriculture Organization </a:t>
            </a:r>
          </a:p>
          <a:p>
            <a:pPr algn="just"/>
            <a:r>
              <a:rPr lang="en-US" sz="1400" dirty="0">
                <a:latin typeface="Arial" panose="020B0604020202020204" pitchFamily="34" charset="0"/>
                <a:cs typeface="Arial" panose="020B0604020202020204" pitchFamily="34" charset="0"/>
              </a:rPr>
              <a:t>World Health Organization </a:t>
            </a:r>
          </a:p>
          <a:p>
            <a:pPr algn="just"/>
            <a:r>
              <a:rPr lang="en-US" sz="1400" dirty="0">
                <a:latin typeface="Arial" panose="020B0604020202020204" pitchFamily="34" charset="0"/>
                <a:cs typeface="Arial" panose="020B0604020202020204" pitchFamily="34" charset="0"/>
              </a:rPr>
              <a:t>Expert Committee on Food Additives </a:t>
            </a:r>
          </a:p>
          <a:p>
            <a:pPr algn="just"/>
            <a:r>
              <a:rPr lang="en-US" sz="1400" dirty="0">
                <a:latin typeface="Arial" panose="020B0604020202020204" pitchFamily="34" charset="0"/>
                <a:cs typeface="Arial" panose="020B0604020202020204" pitchFamily="34" charset="0"/>
              </a:rPr>
              <a:t>CODEX Alimentarius may be adopted by </a:t>
            </a:r>
          </a:p>
          <a:p>
            <a:pPr marL="0" indent="0" algn="just">
              <a:buNone/>
            </a:pPr>
            <a:r>
              <a:rPr lang="en-US" sz="1400" dirty="0">
                <a:latin typeface="Arial" panose="020B0604020202020204" pitchFamily="34" charset="0"/>
                <a:cs typeface="Arial" panose="020B0604020202020204" pitchFamily="34" charset="0"/>
              </a:rPr>
              <a:t>      food Business operators.</a:t>
            </a:r>
            <a:endParaRPr lang="en-IN" sz="1400" dirty="0">
              <a:latin typeface="Arial" panose="020B0604020202020204" pitchFamily="34" charset="0"/>
              <a:cs typeface="Arial" panose="020B0604020202020204" pitchFamily="34" charset="0"/>
            </a:endParaRPr>
          </a:p>
        </p:txBody>
      </p:sp>
      <p:pic>
        <p:nvPicPr>
          <p:cNvPr id="4" name="Picture 3" descr="Image result for Pictures of Processing of Health Supplements &amp; Nutraceuticals"/>
          <p:cNvPicPr/>
          <p:nvPr/>
        </p:nvPicPr>
        <p:blipFill>
          <a:blip r:embed="rId2" cstate="print"/>
          <a:srcRect/>
          <a:stretch>
            <a:fillRect/>
          </a:stretch>
        </p:blipFill>
        <p:spPr bwMode="auto">
          <a:xfrm>
            <a:off x="5548023" y="3096174"/>
            <a:ext cx="2594802" cy="3221760"/>
          </a:xfrm>
          <a:prstGeom prst="rect">
            <a:avLst/>
          </a:prstGeom>
          <a:noFill/>
          <a:ln w="28575">
            <a:solidFill>
              <a:schemeClr val="accent3">
                <a:lumMod val="50000"/>
              </a:schemeClr>
            </a:solidFill>
            <a:miter lim="800000"/>
            <a:headEnd/>
            <a:tailEnd/>
          </a:ln>
        </p:spPr>
      </p:pic>
      <p:sp>
        <p:nvSpPr>
          <p:cNvPr id="5" name="Rectangle: Rounded Corners 4">
            <a:extLst>
              <a:ext uri="{FF2B5EF4-FFF2-40B4-BE49-F238E27FC236}">
                <a16:creationId xmlns:a16="http://schemas.microsoft.com/office/drawing/2014/main" id="{108B465D-4CA0-4829-A49A-84C4AE1C1688}"/>
              </a:ext>
            </a:extLst>
          </p:cNvPr>
          <p:cNvSpPr/>
          <p:nvPr/>
        </p:nvSpPr>
        <p:spPr>
          <a:xfrm>
            <a:off x="441828" y="3062582"/>
            <a:ext cx="4562220" cy="3539594"/>
          </a:xfrm>
          <a:prstGeom prst="roundRect">
            <a:avLst>
              <a:gd name="adj" fmla="val 9106"/>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
            <a:extLst>
              <a:ext uri="{FF2B5EF4-FFF2-40B4-BE49-F238E27FC236}">
                <a16:creationId xmlns:a16="http://schemas.microsoft.com/office/drawing/2014/main" id="{DB44F78C-1358-4604-8063-898ABC8960E5}"/>
              </a:ext>
            </a:extLst>
          </p:cNvPr>
          <p:cNvSpPr>
            <a:spLocks noGrp="1"/>
          </p:cNvSpPr>
          <p:nvPr>
            <p:ph type="sldNum" sz="quarter" idx="12"/>
          </p:nvPr>
        </p:nvSpPr>
        <p:spPr>
          <a:xfrm>
            <a:off x="3505200" y="6466957"/>
            <a:ext cx="2133600" cy="365125"/>
          </a:xfrm>
        </p:spPr>
        <p:txBody>
          <a:bodyPr/>
          <a:lstStyle/>
          <a:p>
            <a:fld id="{9B441236-4707-B342-88D0-23B2CF2BA6BC}" type="slidenum">
              <a:rPr lang="en-US" smtClean="0"/>
              <a:pPr/>
              <a:t>80</a:t>
            </a:fld>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331640" y="910904"/>
            <a:ext cx="6480719" cy="2040532"/>
          </a:xfrm>
        </p:spPr>
        <p:txBody>
          <a:bodyPr>
            <a:normAutofit fontScale="77500" lnSpcReduction="20000"/>
          </a:bodyPr>
          <a:lstStyle/>
          <a:p>
            <a:pPr algn="ctr">
              <a:buNone/>
            </a:pPr>
            <a:r>
              <a:rPr lang="en-US" sz="3600" b="1" dirty="0">
                <a:solidFill>
                  <a:srgbClr val="000000"/>
                </a:solidFill>
              </a:rPr>
              <a:t>Production of   </a:t>
            </a:r>
          </a:p>
          <a:p>
            <a:pPr algn="ctr">
              <a:buNone/>
            </a:pPr>
            <a:r>
              <a:rPr lang="en-US" sz="3600" b="1" dirty="0">
                <a:solidFill>
                  <a:srgbClr val="000000"/>
                </a:solidFill>
              </a:rPr>
              <a:t>Health Supplement &amp; Nutraceuticals</a:t>
            </a:r>
            <a:endParaRPr lang="en-IN" sz="3600" b="1" dirty="0">
              <a:solidFill>
                <a:srgbClr val="000000"/>
              </a:solidFill>
            </a:endParaRPr>
          </a:p>
          <a:p>
            <a:pPr algn="ctr">
              <a:buNone/>
            </a:pPr>
            <a:r>
              <a:rPr lang="en-US" sz="3600" b="1" dirty="0">
                <a:solidFill>
                  <a:srgbClr val="000000"/>
                </a:solidFill>
                <a:effectLst>
                  <a:outerShdw blurRad="38100" dist="38100" dir="2700000" algn="tl">
                    <a:srgbClr val="000000">
                      <a:alpha val="43137"/>
                    </a:srgbClr>
                  </a:outerShdw>
                </a:effectLst>
              </a:rPr>
              <a:t>Advance  Level </a:t>
            </a:r>
          </a:p>
          <a:p>
            <a:pPr algn="ctr">
              <a:buNone/>
            </a:pPr>
            <a:r>
              <a:rPr lang="en-US" sz="3600" b="1" dirty="0">
                <a:solidFill>
                  <a:srgbClr val="000000"/>
                </a:solidFill>
                <a:effectLst>
                  <a:outerShdw blurRad="38100" dist="38100" dir="2700000" algn="tl">
                    <a:srgbClr val="000000">
                      <a:alpha val="43137"/>
                    </a:srgbClr>
                  </a:outerShdw>
                </a:effectLst>
              </a:rPr>
              <a:t>Module 4</a:t>
            </a:r>
          </a:p>
        </p:txBody>
      </p:sp>
      <p:sp>
        <p:nvSpPr>
          <p:cNvPr id="5" name="Slide Number Placeholder 1">
            <a:extLst>
              <a:ext uri="{FF2B5EF4-FFF2-40B4-BE49-F238E27FC236}">
                <a16:creationId xmlns:a16="http://schemas.microsoft.com/office/drawing/2014/main" id="{3A251CD2-FDF9-4676-AC91-E97A84964574}"/>
              </a:ext>
            </a:extLst>
          </p:cNvPr>
          <p:cNvSpPr>
            <a:spLocks noGrp="1"/>
          </p:cNvSpPr>
          <p:nvPr>
            <p:ph type="sldNum" sz="quarter" idx="12"/>
          </p:nvPr>
        </p:nvSpPr>
        <p:spPr/>
        <p:txBody>
          <a:bodyPr/>
          <a:lstStyle/>
          <a:p>
            <a:fld id="{9B441236-4707-B342-88D0-23B2CF2BA6BC}" type="slidenum">
              <a:rPr lang="en-US" smtClean="0"/>
              <a:pPr/>
              <a:t>81</a:t>
            </a:fld>
            <a:endParaRPr lang="en-US"/>
          </a:p>
        </p:txBody>
      </p:sp>
      <p:pic>
        <p:nvPicPr>
          <p:cNvPr id="4" name="Picture 3" descr="Image result for Pictures of Processing of Health Supplements &amp; Nutraceuticals"/>
          <p:cNvPicPr/>
          <p:nvPr/>
        </p:nvPicPr>
        <p:blipFill>
          <a:blip r:embed="rId2" cstate="print"/>
          <a:srcRect/>
          <a:stretch>
            <a:fillRect/>
          </a:stretch>
        </p:blipFill>
        <p:spPr bwMode="auto">
          <a:xfrm>
            <a:off x="2015716" y="3015964"/>
            <a:ext cx="5112568" cy="3096344"/>
          </a:xfrm>
          <a:prstGeom prst="rect">
            <a:avLst/>
          </a:prstGeom>
          <a:noFill/>
          <a:ln w="28575">
            <a:solidFill>
              <a:schemeClr val="accent3">
                <a:lumMod val="50000"/>
              </a:schemeClr>
            </a:solid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5" name="Straight Connector 8"/>
          <p:cNvCxnSpPr>
            <a:cxnSpLocks noChangeShapeType="1"/>
          </p:cNvCxnSpPr>
          <p:nvPr/>
        </p:nvCxnSpPr>
        <p:spPr bwMode="auto">
          <a:xfrm>
            <a:off x="2263775" y="4293096"/>
            <a:ext cx="4645025" cy="1588"/>
          </a:xfrm>
          <a:prstGeom prst="line">
            <a:avLst/>
          </a:prstGeom>
          <a:ln>
            <a:headEnd/>
            <a:tailEnd/>
          </a:ln>
        </p:spPr>
        <p:style>
          <a:lnRef idx="2">
            <a:schemeClr val="accent3"/>
          </a:lnRef>
          <a:fillRef idx="0">
            <a:schemeClr val="accent3"/>
          </a:fillRef>
          <a:effectRef idx="1">
            <a:schemeClr val="accent3"/>
          </a:effectRef>
          <a:fontRef idx="minor">
            <a:schemeClr val="tx1"/>
          </a:fontRef>
        </p:style>
      </p:cxnSp>
      <p:sp>
        <p:nvSpPr>
          <p:cNvPr id="3" name="Rectangle 2"/>
          <p:cNvSpPr/>
          <p:nvPr/>
        </p:nvSpPr>
        <p:spPr>
          <a:xfrm>
            <a:off x="1223628" y="1196752"/>
            <a:ext cx="6696744" cy="3785652"/>
          </a:xfrm>
          <a:prstGeom prst="rect">
            <a:avLst/>
          </a:prstGeom>
        </p:spPr>
        <p:txBody>
          <a:bodyPr wrap="square">
            <a:spAutoFit/>
          </a:bodyPr>
          <a:lstStyle/>
          <a:p>
            <a:pPr algn="ctr">
              <a:defRPr/>
            </a:pPr>
            <a:r>
              <a:rPr lang="en-US" sz="4000" b="1" dirty="0">
                <a:solidFill>
                  <a:schemeClr val="accent3">
                    <a:lumMod val="75000"/>
                  </a:schemeClr>
                </a:solidFill>
                <a:effectLst>
                  <a:outerShdw blurRad="38100" dist="38100" dir="2700000" algn="tl">
                    <a:srgbClr val="000000">
                      <a:alpha val="43137"/>
                    </a:srgbClr>
                  </a:outerShdw>
                </a:effectLst>
              </a:rPr>
              <a:t>Good Manufacturing Practices, Hygienic and Sanitary</a:t>
            </a:r>
            <a:br>
              <a:rPr lang="en-US" sz="4000" b="1" dirty="0">
                <a:solidFill>
                  <a:schemeClr val="accent3">
                    <a:lumMod val="75000"/>
                  </a:schemeClr>
                </a:solidFill>
                <a:effectLst>
                  <a:outerShdw blurRad="38100" dist="38100" dir="2700000" algn="tl">
                    <a:srgbClr val="000000">
                      <a:alpha val="43137"/>
                    </a:srgbClr>
                  </a:outerShdw>
                </a:effectLst>
              </a:rPr>
            </a:br>
            <a:r>
              <a:rPr lang="en-US" sz="4000" b="1" dirty="0">
                <a:solidFill>
                  <a:schemeClr val="accent3">
                    <a:lumMod val="75000"/>
                  </a:schemeClr>
                </a:solidFill>
                <a:effectLst>
                  <a:outerShdw blurRad="38100" dist="38100" dir="2700000" algn="tl">
                    <a:srgbClr val="000000">
                      <a:alpha val="43137"/>
                    </a:srgbClr>
                  </a:outerShdw>
                </a:effectLst>
              </a:rPr>
              <a:t>   Practices for </a:t>
            </a:r>
          </a:p>
          <a:p>
            <a:pPr algn="ctr">
              <a:defRPr/>
            </a:pPr>
            <a:r>
              <a:rPr lang="en-US" sz="4000" b="1" dirty="0">
                <a:solidFill>
                  <a:schemeClr val="accent3">
                    <a:lumMod val="75000"/>
                  </a:schemeClr>
                </a:solidFill>
                <a:effectLst>
                  <a:outerShdw blurRad="38100" dist="38100" dir="2700000" algn="tl">
                    <a:srgbClr val="000000">
                      <a:alpha val="43137"/>
                    </a:srgbClr>
                  </a:outerShdw>
                </a:effectLst>
              </a:rPr>
              <a:t>Health Supplements  &amp; </a:t>
            </a:r>
            <a:r>
              <a:rPr lang="en-US" sz="4000" b="1" dirty="0" err="1">
                <a:solidFill>
                  <a:schemeClr val="accent3">
                    <a:lumMod val="75000"/>
                  </a:schemeClr>
                </a:solidFill>
                <a:effectLst>
                  <a:outerShdw blurRad="38100" dist="38100" dir="2700000" algn="tl">
                    <a:srgbClr val="000000">
                      <a:alpha val="43137"/>
                    </a:srgbClr>
                  </a:outerShdw>
                </a:effectLst>
              </a:rPr>
              <a:t>Nutraceuticals</a:t>
            </a:r>
            <a:r>
              <a:rPr lang="en-US" sz="4000" b="1" dirty="0">
                <a:solidFill>
                  <a:schemeClr val="accent3">
                    <a:lumMod val="75000"/>
                  </a:schemeClr>
                </a:solidFill>
                <a:effectLst>
                  <a:outerShdw blurRad="38100" dist="38100" dir="2700000" algn="tl">
                    <a:srgbClr val="000000">
                      <a:alpha val="43137"/>
                    </a:srgbClr>
                  </a:outerShdw>
                </a:effectLst>
              </a:rPr>
              <a:t> </a:t>
            </a:r>
          </a:p>
          <a:p>
            <a:pPr algn="ctr">
              <a:defRPr/>
            </a:pPr>
            <a:r>
              <a:rPr lang="en-US" sz="4000" b="1" dirty="0">
                <a:effectLst>
                  <a:outerShdw blurRad="38100" dist="38100" dir="2700000" algn="tl">
                    <a:srgbClr val="000000">
                      <a:alpha val="43137"/>
                    </a:srgbClr>
                  </a:outerShdw>
                </a:effectLst>
                <a:latin typeface="+mn-lt"/>
              </a:rPr>
              <a:t>Module 4</a:t>
            </a:r>
            <a:endParaRPr lang="en-IN" sz="4000" b="1" dirty="0">
              <a:ln/>
              <a:effectLst>
                <a:outerShdw blurRad="38100" dist="38100" dir="2700000" algn="tl">
                  <a:srgbClr val="000000">
                    <a:alpha val="43137"/>
                  </a:srgbClr>
                </a:outerShdw>
              </a:effectLst>
              <a:latin typeface="+mn-lt"/>
            </a:endParaRPr>
          </a:p>
        </p:txBody>
      </p:sp>
      <p:sp>
        <p:nvSpPr>
          <p:cNvPr id="3079" name="Slide Number Placeholder 6"/>
          <p:cNvSpPr>
            <a:spLocks noGrp="1"/>
          </p:cNvSpPr>
          <p:nvPr>
            <p:ph type="sldNum" sz="quarter" idx="12"/>
          </p:nvPr>
        </p:nvSpPr>
        <p:spPr bwMode="auto">
          <a:noFill/>
          <a:ln>
            <a:miter lim="800000"/>
            <a:headEnd/>
            <a:tailEnd/>
          </a:ln>
        </p:spPr>
        <p:txBody>
          <a:bodyPr/>
          <a:lstStyle/>
          <a:p>
            <a:fld id="{42173947-47B2-4EED-B8A2-C861451BDAB8}" type="slidenum">
              <a:rPr lang="en-US" altLang="en-US" smtClean="0"/>
              <a:pPr/>
              <a:t>82</a:t>
            </a:fld>
            <a:endParaRPr lang="en-US" alt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4392456"/>
            <a:ext cx="3213535" cy="2329019"/>
          </a:xfrm>
          <a:prstGeom prst="teardrop">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80" y="804455"/>
            <a:ext cx="9144000" cy="620688"/>
          </a:xfrm>
        </p:spPr>
        <p:txBody>
          <a:bodyPr>
            <a:normAutofit fontScale="90000"/>
          </a:bodyPr>
          <a:lstStyle/>
          <a:p>
            <a:pPr fontAlgn="ctr">
              <a:defRPr/>
            </a:pPr>
            <a:r>
              <a:rPr lang="en-IN" sz="3600" b="1" dirty="0">
                <a:solidFill>
                  <a:srgbClr val="000000"/>
                </a:solidFill>
                <a:effectLst>
                  <a:outerShdw blurRad="38100" dist="38100" dir="2700000" algn="tl">
                    <a:srgbClr val="000000">
                      <a:alpha val="43137"/>
                    </a:srgbClr>
                  </a:outerShdw>
                </a:effectLst>
              </a:rPr>
              <a:t>Contents</a:t>
            </a:r>
            <a:r>
              <a:rPr lang="en-IN" sz="4000" dirty="0">
                <a:solidFill>
                  <a:srgbClr val="000000"/>
                </a:solidFill>
              </a:rPr>
              <a:t> </a:t>
            </a:r>
          </a:p>
        </p:txBody>
      </p:sp>
      <p:sp>
        <p:nvSpPr>
          <p:cNvPr id="8195" name="Content Placeholder 2"/>
          <p:cNvSpPr>
            <a:spLocks noGrp="1"/>
          </p:cNvSpPr>
          <p:nvPr>
            <p:ph idx="1"/>
          </p:nvPr>
        </p:nvSpPr>
        <p:spPr>
          <a:xfrm>
            <a:off x="152400" y="548680"/>
            <a:ext cx="8686800" cy="5775920"/>
          </a:xfrm>
        </p:spPr>
        <p:txBody>
          <a:bodyPr/>
          <a:lstStyle/>
          <a:p>
            <a:pPr>
              <a:buFont typeface="Arial" charset="0"/>
              <a:buNone/>
            </a:pPr>
            <a:endParaRPr lang="en-IN" sz="2000" dirty="0"/>
          </a:p>
          <a:p>
            <a:pPr>
              <a:buFont typeface="Arial" charset="0"/>
              <a:buNone/>
            </a:pPr>
            <a:endParaRPr lang="en-IN" sz="2400" dirty="0"/>
          </a:p>
          <a:p>
            <a:pPr>
              <a:buFont typeface="Arial" charset="0"/>
              <a:buNone/>
            </a:pPr>
            <a:endParaRPr lang="en-IN" dirty="0"/>
          </a:p>
          <a:p>
            <a:endParaRPr lang="en-IN" dirty="0"/>
          </a:p>
        </p:txBody>
      </p:sp>
      <p:graphicFrame>
        <p:nvGraphicFramePr>
          <p:cNvPr id="4" name="Table 3"/>
          <p:cNvGraphicFramePr>
            <a:graphicFrameLocks noGrp="1"/>
          </p:cNvGraphicFramePr>
          <p:nvPr>
            <p:extLst>
              <p:ext uri="{D42A27DB-BD31-4B8C-83A1-F6EECF244321}">
                <p14:modId xmlns:p14="http://schemas.microsoft.com/office/powerpoint/2010/main" val="4028219752"/>
              </p:ext>
            </p:extLst>
          </p:nvPr>
        </p:nvGraphicFramePr>
        <p:xfrm>
          <a:off x="503546" y="1668078"/>
          <a:ext cx="8136907" cy="4481465"/>
        </p:xfrm>
        <a:graphic>
          <a:graphicData uri="http://schemas.openxmlformats.org/drawingml/2006/table">
            <a:tbl>
              <a:tblPr firstRow="1" bandRow="1">
                <a:tableStyleId>{F5AB1C69-6EDB-4FF4-983F-18BD219EF322}</a:tableStyleId>
              </a:tblPr>
              <a:tblGrid>
                <a:gridCol w="500289">
                  <a:extLst>
                    <a:ext uri="{9D8B030D-6E8A-4147-A177-3AD203B41FA5}">
                      <a16:colId xmlns:a16="http://schemas.microsoft.com/office/drawing/2014/main" val="20000"/>
                    </a:ext>
                  </a:extLst>
                </a:gridCol>
                <a:gridCol w="1954812">
                  <a:extLst>
                    <a:ext uri="{9D8B030D-6E8A-4147-A177-3AD203B41FA5}">
                      <a16:colId xmlns:a16="http://schemas.microsoft.com/office/drawing/2014/main" val="20001"/>
                    </a:ext>
                  </a:extLst>
                </a:gridCol>
                <a:gridCol w="1091758">
                  <a:extLst>
                    <a:ext uri="{9D8B030D-6E8A-4147-A177-3AD203B41FA5}">
                      <a16:colId xmlns:a16="http://schemas.microsoft.com/office/drawing/2014/main" val="20002"/>
                    </a:ext>
                  </a:extLst>
                </a:gridCol>
                <a:gridCol w="4590048">
                  <a:extLst>
                    <a:ext uri="{9D8B030D-6E8A-4147-A177-3AD203B41FA5}">
                      <a16:colId xmlns:a16="http://schemas.microsoft.com/office/drawing/2014/main" val="20003"/>
                    </a:ext>
                  </a:extLst>
                </a:gridCol>
              </a:tblGrid>
              <a:tr h="560662">
                <a:tc>
                  <a:txBody>
                    <a:bodyPr/>
                    <a:lstStyle/>
                    <a:p>
                      <a:pPr algn="ctr" fontAlgn="ctr"/>
                      <a:r>
                        <a:rPr lang="en-IN" sz="1800" b="1" i="0" u="none" strike="noStrike" dirty="0">
                          <a:solidFill>
                            <a:schemeClr val="bg1"/>
                          </a:solidFill>
                          <a:effectLst/>
                          <a:latin typeface="Calibri"/>
                        </a:rPr>
                        <a:t>S. No.</a:t>
                      </a:r>
                    </a:p>
                  </a:txBody>
                  <a:tcPr marL="9525" marR="9525" marT="9525" marB="0" anchor="ctr"/>
                </a:tc>
                <a:tc>
                  <a:txBody>
                    <a:bodyPr/>
                    <a:lstStyle/>
                    <a:p>
                      <a:pPr algn="ctr" fontAlgn="ctr"/>
                      <a:r>
                        <a:rPr lang="en-IN" sz="1800" b="1" i="0" u="none" strike="noStrike" dirty="0">
                          <a:solidFill>
                            <a:schemeClr val="bg1"/>
                          </a:solidFill>
                          <a:effectLst/>
                          <a:latin typeface="Calibri"/>
                        </a:rPr>
                        <a:t>Operational Flow</a:t>
                      </a:r>
                    </a:p>
                  </a:txBody>
                  <a:tcPr marL="9525" marR="9525" marT="9525" marB="0" anchor="ctr"/>
                </a:tc>
                <a:tc>
                  <a:txBody>
                    <a:bodyPr/>
                    <a:lstStyle/>
                    <a:p>
                      <a:pPr algn="ctr" fontAlgn="ctr"/>
                      <a:r>
                        <a:rPr lang="en-US" sz="1800" b="1" i="0" u="none" strike="noStrike" dirty="0">
                          <a:solidFill>
                            <a:schemeClr val="bg1"/>
                          </a:solidFill>
                          <a:effectLst/>
                          <a:latin typeface="Calibri"/>
                        </a:rPr>
                        <a:t>Sub – Sec  No. </a:t>
                      </a:r>
                      <a:endParaRPr lang="en-IN" sz="1800" b="1" i="0" u="none" strike="noStrike" dirty="0">
                        <a:solidFill>
                          <a:schemeClr val="bg1"/>
                        </a:solidFill>
                        <a:effectLst/>
                        <a:latin typeface="Calibri"/>
                      </a:endParaRPr>
                    </a:p>
                  </a:txBody>
                  <a:tcPr marL="9525" marR="9525" marT="9525" marB="0" anchor="ctr"/>
                </a:tc>
                <a:tc>
                  <a:txBody>
                    <a:bodyPr/>
                    <a:lstStyle/>
                    <a:p>
                      <a:pPr algn="ctr" fontAlgn="ctr"/>
                      <a:r>
                        <a:rPr lang="en-IN" sz="1800" b="1" i="0" u="none" strike="noStrike" dirty="0">
                          <a:solidFill>
                            <a:schemeClr val="bg1"/>
                          </a:solidFill>
                          <a:effectLst/>
                          <a:latin typeface="Calibri"/>
                        </a:rPr>
                        <a:t>Heading </a:t>
                      </a:r>
                    </a:p>
                  </a:txBody>
                  <a:tcPr marL="9525" marR="9525" marT="9525" marB="0" anchor="ctr"/>
                </a:tc>
                <a:extLst>
                  <a:ext uri="{0D108BD9-81ED-4DB2-BD59-A6C34878D82A}">
                    <a16:rowId xmlns:a16="http://schemas.microsoft.com/office/drawing/2014/main" val="10000"/>
                  </a:ext>
                </a:extLst>
              </a:tr>
              <a:tr h="560663">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800" b="1" i="0" u="none" strike="noStrike" dirty="0">
                          <a:solidFill>
                            <a:srgbClr val="000000"/>
                          </a:solidFill>
                          <a:effectLst/>
                          <a:latin typeface="+mn-lt"/>
                        </a:rPr>
                        <a:t>4.0</a:t>
                      </a:r>
                      <a:endParaRPr lang="en-IN" sz="1800" b="1" i="0" u="none" strike="noStrike" dirty="0">
                        <a:solidFill>
                          <a:srgbClr val="000000"/>
                        </a:solidFill>
                        <a:effectLst/>
                        <a:latin typeface="+mn-lt"/>
                      </a:endParaRPr>
                    </a:p>
                  </a:txBody>
                  <a:tcPr marL="9525" marR="9525" marT="9526" marB="0" anchor="ctr"/>
                </a:tc>
                <a:tc>
                  <a:txBody>
                    <a:bodyPr/>
                    <a:lstStyle/>
                    <a:p>
                      <a:pPr algn="l" fontAlgn="ctr"/>
                      <a:r>
                        <a:rPr lang="en-US" sz="1800" b="1" i="0" u="none" strike="noStrike" dirty="0">
                          <a:solidFill>
                            <a:srgbClr val="000000"/>
                          </a:solidFill>
                          <a:effectLst/>
                          <a:latin typeface="Calibri"/>
                        </a:rPr>
                        <a:t>Production</a:t>
                      </a:r>
                      <a:endParaRPr lang="en-IN" sz="1800" b="1" i="0" u="none" strike="noStrike" dirty="0">
                        <a:solidFill>
                          <a:srgbClr val="000000"/>
                        </a:solidFill>
                        <a:effectLst/>
                        <a:latin typeface="Calibri"/>
                      </a:endParaRPr>
                    </a:p>
                  </a:txBody>
                  <a:tcPr marL="9525" marR="9525" marT="9526" marB="0" anchor="ctr"/>
                </a:tc>
                <a:tc>
                  <a:txBody>
                    <a:bodyPr/>
                    <a:lstStyle/>
                    <a:p>
                      <a:pPr algn="ctr" fontAlgn="b"/>
                      <a:r>
                        <a:rPr lang="en-US" sz="1800" b="1" i="0" u="none" strike="noStrike" dirty="0">
                          <a:solidFill>
                            <a:srgbClr val="000000"/>
                          </a:solidFill>
                          <a:effectLst/>
                          <a:latin typeface="Calibri"/>
                        </a:rPr>
                        <a:t>4.1</a:t>
                      </a:r>
                      <a:endParaRPr lang="en-IN" sz="1800" b="1" i="0" u="none" strike="noStrike" dirty="0">
                        <a:solidFill>
                          <a:srgbClr val="000000"/>
                        </a:solidFill>
                        <a:effectLst/>
                        <a:latin typeface="Calibri"/>
                      </a:endParaRPr>
                    </a:p>
                  </a:txBody>
                  <a:tcPr marL="9525" marR="9525" marT="9526" marB="0" anchor="ctr"/>
                </a:tc>
                <a:tc>
                  <a:txBody>
                    <a:bodyPr/>
                    <a:lstStyle/>
                    <a:p>
                      <a:pPr algn="l" fontAlgn="b"/>
                      <a:r>
                        <a:rPr lang="en-IN" sz="1800" b="1" dirty="0"/>
                        <a:t>Manufacturing Requirements for Tablets &amp; Capsules</a:t>
                      </a:r>
                      <a:endParaRPr lang="en-IN" sz="18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1"/>
                  </a:ext>
                </a:extLst>
              </a:tr>
              <a:tr h="285116">
                <a:tc>
                  <a:txBody>
                    <a:bodyPr/>
                    <a:lstStyle/>
                    <a:p>
                      <a:pPr algn="l" fontAlgn="ctr"/>
                      <a:endParaRPr lang="en-IN" sz="1800" b="0" i="0" u="none" strike="noStrike" dirty="0">
                        <a:solidFill>
                          <a:srgbClr val="000000"/>
                        </a:solidFill>
                        <a:effectLst/>
                        <a:latin typeface="Calibri"/>
                      </a:endParaRPr>
                    </a:p>
                  </a:txBody>
                  <a:tcPr marL="9525" marR="9525" marT="9526" marB="0" anchor="ctr"/>
                </a:tc>
                <a:tc>
                  <a:txBody>
                    <a:bodyPr/>
                    <a:lstStyle/>
                    <a:p>
                      <a:pPr algn="l" fontAlgn="ctr"/>
                      <a:endParaRPr lang="en-IN" sz="1800" b="0" i="0" u="none" strike="noStrike" dirty="0">
                        <a:solidFill>
                          <a:srgbClr val="000000"/>
                        </a:solidFill>
                        <a:effectLst/>
                        <a:latin typeface="Calibri"/>
                      </a:endParaRPr>
                    </a:p>
                  </a:txBody>
                  <a:tcPr marL="9525" marR="9525" marT="9526" marB="0" anchor="ctr"/>
                </a:tc>
                <a:tc>
                  <a:txBody>
                    <a:bodyPr/>
                    <a:lstStyle/>
                    <a:p>
                      <a:pPr algn="ctr" fontAlgn="b"/>
                      <a:r>
                        <a:rPr lang="en-US" sz="1800" b="0" i="0" u="none" strike="noStrike" dirty="0">
                          <a:solidFill>
                            <a:srgbClr val="000000"/>
                          </a:solidFill>
                          <a:effectLst/>
                          <a:latin typeface="Calibri"/>
                        </a:rPr>
                        <a:t>4.1.1</a:t>
                      </a:r>
                      <a:endParaRPr lang="en-IN" sz="1800" b="0" i="0" u="none" strike="noStrike" dirty="0">
                        <a:solidFill>
                          <a:srgbClr val="000000"/>
                        </a:solidFill>
                        <a:effectLst/>
                        <a:latin typeface="Calibri"/>
                      </a:endParaRPr>
                    </a:p>
                  </a:txBody>
                  <a:tcPr marL="9525" marR="9525" marT="9526"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IN" sz="1600" b="0" dirty="0"/>
                        <a:t>Manufacture of dosage forms (tablets and capsules)</a:t>
                      </a:r>
                      <a:endParaRPr lang="en-IN" sz="16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2"/>
                  </a:ext>
                </a:extLst>
              </a:tr>
              <a:tr h="254499">
                <a:tc rowSpan="2">
                  <a:txBody>
                    <a:bodyPr/>
                    <a:lstStyle/>
                    <a:p>
                      <a:pPr algn="ctr" fontAlgn="ctr"/>
                      <a:endParaRPr lang="en-IN" sz="1800" b="0" i="0" u="none" strike="noStrike" dirty="0">
                        <a:solidFill>
                          <a:srgbClr val="000000"/>
                        </a:solidFill>
                        <a:effectLst/>
                        <a:latin typeface="Calibri"/>
                      </a:endParaRPr>
                    </a:p>
                  </a:txBody>
                  <a:tcPr marL="9525" marR="9525" marT="9525" marB="0" anchor="ctr"/>
                </a:tc>
                <a:tc rowSpan="2">
                  <a:txBody>
                    <a:bodyPr/>
                    <a:lstStyle/>
                    <a:p>
                      <a:pPr algn="l" fontAlgn="ctr"/>
                      <a:endParaRPr lang="en-IN" sz="1800" b="1"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a:solidFill>
                            <a:srgbClr val="000000"/>
                          </a:solidFill>
                          <a:effectLst/>
                          <a:latin typeface="Calibri"/>
                        </a:rPr>
                        <a:t>4.1.2</a:t>
                      </a:r>
                      <a:endParaRPr lang="en-IN" sz="1600" b="0" i="0" u="none" strike="noStrike" dirty="0">
                        <a:solidFill>
                          <a:srgbClr val="000000"/>
                        </a:solidFill>
                        <a:effectLst/>
                        <a:latin typeface="Calibri"/>
                      </a:endParaRPr>
                    </a:p>
                  </a:txBody>
                  <a:tcPr marL="9525" marR="9525" marT="9525" marB="0" anchor="ctr"/>
                </a:tc>
                <a:tc>
                  <a:txBody>
                    <a:bodyPr/>
                    <a:lstStyle/>
                    <a:p>
                      <a:pPr algn="l"/>
                      <a:r>
                        <a:rPr lang="en-IN" sz="1600" b="0" dirty="0"/>
                        <a:t>Sifting, Mixing, Blending and Granulation</a:t>
                      </a:r>
                    </a:p>
                  </a:txBody>
                  <a:tcPr marL="9525" marR="9525" marT="9525" marB="0" anchor="ctr"/>
                </a:tc>
                <a:extLst>
                  <a:ext uri="{0D108BD9-81ED-4DB2-BD59-A6C34878D82A}">
                    <a16:rowId xmlns:a16="http://schemas.microsoft.com/office/drawing/2014/main" val="10003"/>
                  </a:ext>
                </a:extLst>
              </a:tr>
              <a:tr h="254499">
                <a:tc vMerge="1">
                  <a:txBody>
                    <a:bodyPr/>
                    <a:lstStyle/>
                    <a:p>
                      <a:endParaRPr lang="en-IN"/>
                    </a:p>
                  </a:txBody>
                  <a:tcPr/>
                </a:tc>
                <a:tc vMerge="1">
                  <a:txBody>
                    <a:bodyPr/>
                    <a:lstStyle/>
                    <a:p>
                      <a:pPr algn="l" fontAlgn="ctr"/>
                      <a:endParaRPr lang="en-IN" sz="1200" b="0"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a:solidFill>
                            <a:srgbClr val="000000"/>
                          </a:solidFill>
                          <a:effectLst/>
                          <a:latin typeface="Calibri"/>
                        </a:rPr>
                        <a:t>4.1.3</a:t>
                      </a:r>
                      <a:endParaRPr lang="en-IN" sz="1600" b="0" i="0" u="none" strike="noStrike" dirty="0">
                        <a:solidFill>
                          <a:srgbClr val="000000"/>
                        </a:solidFill>
                        <a:effectLst/>
                        <a:latin typeface="Calibri"/>
                      </a:endParaRP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0" dirty="0"/>
                        <a:t>Compression of Tablets</a:t>
                      </a:r>
                    </a:p>
                  </a:txBody>
                  <a:tcPr marL="9525" marR="9525" marT="9525" marB="0" anchor="ctr"/>
                </a:tc>
                <a:extLst>
                  <a:ext uri="{0D108BD9-81ED-4DB2-BD59-A6C34878D82A}">
                    <a16:rowId xmlns:a16="http://schemas.microsoft.com/office/drawing/2014/main" val="10004"/>
                  </a:ext>
                </a:extLst>
              </a:tr>
              <a:tr h="285114">
                <a:tc>
                  <a:txBody>
                    <a:bodyPr/>
                    <a:lstStyle/>
                    <a:p>
                      <a:pPr algn="ctr" fontAlgn="ctr"/>
                      <a:endParaRPr lang="en-IN" sz="1800" b="0" i="0" u="none" strike="noStrike" dirty="0">
                        <a:solidFill>
                          <a:srgbClr val="000000"/>
                        </a:solidFill>
                        <a:effectLst/>
                        <a:latin typeface="Calibri"/>
                      </a:endParaRPr>
                    </a:p>
                  </a:txBody>
                  <a:tcPr marL="9525" marR="9525" marT="9525" marB="0" anchor="ctr"/>
                </a:tc>
                <a:tc>
                  <a:txBody>
                    <a:bodyPr/>
                    <a:lstStyle/>
                    <a:p>
                      <a:pPr algn="l" fontAlgn="ctr"/>
                      <a:endParaRPr lang="en-IN" sz="1800" b="1" i="0" u="none" strike="noStrike" dirty="0">
                        <a:solidFill>
                          <a:srgbClr val="000000"/>
                        </a:solidFill>
                        <a:effectLst/>
                        <a:latin typeface="Calibri"/>
                      </a:endParaRPr>
                    </a:p>
                  </a:txBody>
                  <a:tcPr marL="9525" marR="9525" marT="9525" marB="0" anchor="ctr"/>
                </a:tc>
                <a:tc>
                  <a:txBody>
                    <a:bodyPr/>
                    <a:lstStyle/>
                    <a:p>
                      <a:pPr algn="ctr"/>
                      <a:r>
                        <a:rPr lang="en-US" sz="1600" b="0" dirty="0"/>
                        <a:t>4.1.4</a:t>
                      </a:r>
                      <a:endParaRPr lang="en-IN" sz="1600" b="0" dirty="0"/>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t>Coating of Tablets</a:t>
                      </a:r>
                      <a:endParaRPr lang="en-IN" sz="16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5"/>
                  </a:ext>
                </a:extLst>
              </a:tr>
              <a:tr h="285114">
                <a:tc>
                  <a:txBody>
                    <a:bodyPr/>
                    <a:lstStyle/>
                    <a:p>
                      <a:pPr algn="ctr" fontAlgn="ctr"/>
                      <a:endParaRPr lang="en-IN" sz="1800" b="0" i="0" u="none" strike="noStrike" dirty="0">
                        <a:solidFill>
                          <a:srgbClr val="000000"/>
                        </a:solidFill>
                        <a:effectLst/>
                        <a:latin typeface="Calibri"/>
                      </a:endParaRPr>
                    </a:p>
                  </a:txBody>
                  <a:tcPr marL="9525" marR="9525" marT="9525" marB="0" anchor="ctr"/>
                </a:tc>
                <a:tc>
                  <a:txBody>
                    <a:bodyPr/>
                    <a:lstStyle/>
                    <a:p>
                      <a:pPr algn="l" fontAlgn="ctr"/>
                      <a:endParaRPr lang="en-IN" sz="1800" b="1"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a:solidFill>
                            <a:srgbClr val="000000"/>
                          </a:solidFill>
                          <a:effectLst/>
                          <a:latin typeface="Calibri"/>
                        </a:rPr>
                        <a:t>4.1.5</a:t>
                      </a:r>
                      <a:endParaRPr lang="en-IN" sz="1600" b="0" i="0" u="none" strike="noStrike" dirty="0">
                        <a:solidFill>
                          <a:srgbClr val="000000"/>
                        </a:solidFill>
                        <a:effectLst/>
                        <a:latin typeface="Calibri"/>
                      </a:endParaRP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0" dirty="0"/>
                        <a:t>Encapsulation - Capsules (Powder &amp; Liquid Filled)</a:t>
                      </a:r>
                      <a:endParaRPr lang="en-IN" sz="16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6"/>
                  </a:ext>
                </a:extLst>
              </a:tr>
              <a:tr h="285114">
                <a:tc>
                  <a:txBody>
                    <a:bodyPr/>
                    <a:lstStyle/>
                    <a:p>
                      <a:pPr algn="ctr" fontAlgn="ctr"/>
                      <a:endParaRPr lang="en-IN" sz="1800" b="0" i="0" u="none" strike="noStrike" dirty="0">
                        <a:solidFill>
                          <a:srgbClr val="000000"/>
                        </a:solidFill>
                        <a:effectLst/>
                        <a:latin typeface="Calibri"/>
                      </a:endParaRPr>
                    </a:p>
                  </a:txBody>
                  <a:tcPr marL="9525" marR="9525" marT="9525" marB="0" anchor="ctr"/>
                </a:tc>
                <a:tc>
                  <a:txBody>
                    <a:bodyPr/>
                    <a:lstStyle/>
                    <a:p>
                      <a:pPr algn="l" fontAlgn="ctr"/>
                      <a:endParaRPr lang="en-IN" sz="1800" b="1"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a:solidFill>
                            <a:srgbClr val="000000"/>
                          </a:solidFill>
                          <a:effectLst/>
                          <a:latin typeface="Calibri"/>
                        </a:rPr>
                        <a:t>4.1.6</a:t>
                      </a:r>
                      <a:endParaRPr lang="en-IN" sz="1600" b="0" i="0" u="none" strike="noStrike" dirty="0">
                        <a:solidFill>
                          <a:srgbClr val="000000"/>
                        </a:solidFill>
                        <a:effectLst/>
                        <a:latin typeface="Calibri"/>
                      </a:endParaRP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0" dirty="0"/>
                        <a:t>Printing (Tablets and Capsules)</a:t>
                      </a:r>
                      <a:endParaRPr lang="en-IN" sz="16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7"/>
                  </a:ext>
                </a:extLst>
              </a:tr>
              <a:tr h="285114">
                <a:tc>
                  <a:txBody>
                    <a:bodyPr/>
                    <a:lstStyle/>
                    <a:p>
                      <a:pPr algn="ctr" fontAlgn="ctr"/>
                      <a:endParaRPr lang="en-IN" sz="1800" b="0" i="0" u="none" strike="noStrike" dirty="0">
                        <a:solidFill>
                          <a:srgbClr val="000000"/>
                        </a:solidFill>
                        <a:effectLst/>
                        <a:latin typeface="Calibri"/>
                      </a:endParaRPr>
                    </a:p>
                  </a:txBody>
                  <a:tcPr marL="9525" marR="9525" marT="9525" marB="0" anchor="ctr"/>
                </a:tc>
                <a:tc>
                  <a:txBody>
                    <a:bodyPr/>
                    <a:lstStyle/>
                    <a:p>
                      <a:pPr algn="l" fontAlgn="ctr"/>
                      <a:endParaRPr lang="en-IN" sz="1800" b="1"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a:solidFill>
                            <a:srgbClr val="000000"/>
                          </a:solidFill>
                          <a:effectLst/>
                          <a:latin typeface="Calibri"/>
                        </a:rPr>
                        <a:t>4.1.7</a:t>
                      </a:r>
                      <a:endParaRPr lang="en-IN" sz="1600" b="0" i="0" u="none" strike="noStrike" dirty="0">
                        <a:solidFill>
                          <a:srgbClr val="000000"/>
                        </a:solidFill>
                        <a:effectLst/>
                        <a:latin typeface="Calibri"/>
                      </a:endParaRP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0" dirty="0"/>
                        <a:t>Packaging of Tablets &amp; Capsules</a:t>
                      </a:r>
                      <a:endParaRPr lang="en-IN" sz="16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8"/>
                  </a:ext>
                </a:extLst>
              </a:tr>
              <a:tr h="285114">
                <a:tc>
                  <a:txBody>
                    <a:bodyPr/>
                    <a:lstStyle/>
                    <a:p>
                      <a:pPr algn="ctr" fontAlgn="ctr"/>
                      <a:endParaRPr lang="en-IN" sz="1800" b="0" i="0" u="none" strike="noStrike" dirty="0">
                        <a:solidFill>
                          <a:srgbClr val="000000"/>
                        </a:solidFill>
                        <a:effectLst/>
                        <a:latin typeface="Calibri"/>
                      </a:endParaRPr>
                    </a:p>
                  </a:txBody>
                  <a:tcPr marL="9525" marR="9525" marT="9525" marB="0" anchor="ctr"/>
                </a:tc>
                <a:tc>
                  <a:txBody>
                    <a:bodyPr/>
                    <a:lstStyle/>
                    <a:p>
                      <a:pPr algn="l" fontAlgn="ctr"/>
                      <a:endParaRPr lang="en-IN" sz="1800" b="1" i="0" u="none" strike="noStrike" dirty="0">
                        <a:solidFill>
                          <a:srgbClr val="000000"/>
                        </a:solidFill>
                        <a:effectLst/>
                        <a:latin typeface="Calibri"/>
                      </a:endParaRPr>
                    </a:p>
                  </a:txBody>
                  <a:tcPr marL="9525" marR="9525" marT="9525" marB="0" anchor="ctr"/>
                </a:tc>
                <a:tc>
                  <a:txBody>
                    <a:bodyPr/>
                    <a:lstStyle/>
                    <a:p>
                      <a:pPr algn="ctr" fontAlgn="b"/>
                      <a:r>
                        <a:rPr lang="en-US" sz="1600" b="1" i="0" u="none" strike="noStrike" dirty="0">
                          <a:solidFill>
                            <a:srgbClr val="000000"/>
                          </a:solidFill>
                          <a:effectLst/>
                          <a:latin typeface="Calibri"/>
                        </a:rPr>
                        <a:t>4.2</a:t>
                      </a:r>
                      <a:endParaRPr lang="en-IN" sz="1600" b="1" i="0" u="none" strike="noStrike" dirty="0">
                        <a:solidFill>
                          <a:srgbClr val="000000"/>
                        </a:solidFill>
                        <a:effectLst/>
                        <a:latin typeface="Calibri"/>
                      </a:endParaRP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1" dirty="0"/>
                        <a:t>Manufacturing Requirements for Liquids </a:t>
                      </a:r>
                      <a:endParaRPr lang="en-IN" sz="16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9"/>
                  </a:ext>
                </a:extLst>
              </a:tr>
              <a:tr h="285114">
                <a:tc>
                  <a:txBody>
                    <a:bodyPr/>
                    <a:lstStyle/>
                    <a:p>
                      <a:pPr algn="ctr" fontAlgn="ctr"/>
                      <a:endParaRPr lang="en-IN" sz="1800" b="0" i="0" u="none" strike="noStrike" dirty="0">
                        <a:solidFill>
                          <a:srgbClr val="000000"/>
                        </a:solidFill>
                        <a:effectLst/>
                        <a:latin typeface="Calibri"/>
                      </a:endParaRPr>
                    </a:p>
                  </a:txBody>
                  <a:tcPr marL="9525" marR="9525" marT="9525" marB="0" anchor="ctr"/>
                </a:tc>
                <a:tc>
                  <a:txBody>
                    <a:bodyPr/>
                    <a:lstStyle/>
                    <a:p>
                      <a:pPr algn="l" fontAlgn="ctr"/>
                      <a:endParaRPr lang="en-IN" sz="1800" b="1"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a:solidFill>
                            <a:srgbClr val="000000"/>
                          </a:solidFill>
                          <a:effectLst/>
                          <a:latin typeface="Calibri"/>
                        </a:rPr>
                        <a:t>4.2.1</a:t>
                      </a:r>
                      <a:endParaRPr lang="en-IN" sz="1600" b="0" i="0" u="none" strike="noStrike" dirty="0">
                        <a:solidFill>
                          <a:srgbClr val="000000"/>
                        </a:solidFill>
                        <a:effectLst/>
                        <a:latin typeface="Calibri"/>
                      </a:endParaRP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0" dirty="0"/>
                        <a:t>Building and Equipment</a:t>
                      </a:r>
                      <a:endParaRPr lang="en-IN" sz="16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10"/>
                  </a:ext>
                </a:extLst>
              </a:tr>
              <a:tr h="285114">
                <a:tc>
                  <a:txBody>
                    <a:bodyPr/>
                    <a:lstStyle/>
                    <a:p>
                      <a:pPr algn="ctr" fontAlgn="ctr"/>
                      <a:endParaRPr lang="en-IN" sz="1800" b="0" i="0" u="none" strike="noStrike" dirty="0">
                        <a:solidFill>
                          <a:srgbClr val="000000"/>
                        </a:solidFill>
                        <a:effectLst/>
                        <a:latin typeface="Calibri"/>
                      </a:endParaRPr>
                    </a:p>
                  </a:txBody>
                  <a:tcPr marL="9525" marR="9525" marT="9525" marB="0" anchor="ctr"/>
                </a:tc>
                <a:tc>
                  <a:txBody>
                    <a:bodyPr/>
                    <a:lstStyle/>
                    <a:p>
                      <a:pPr algn="l" fontAlgn="ctr"/>
                      <a:endParaRPr lang="en-IN" sz="1800" b="1"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a:solidFill>
                            <a:srgbClr val="000000"/>
                          </a:solidFill>
                          <a:effectLst/>
                          <a:latin typeface="Calibri"/>
                        </a:rPr>
                        <a:t>4.2.2</a:t>
                      </a:r>
                      <a:endParaRPr lang="en-IN" sz="1600" b="0" i="0" u="none" strike="noStrike" dirty="0">
                        <a:solidFill>
                          <a:srgbClr val="000000"/>
                        </a:solidFill>
                        <a:effectLst/>
                        <a:latin typeface="Calibri"/>
                      </a:endParaRP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Water Treatment</a:t>
                      </a:r>
                      <a:endParaRPr lang="en-IN" sz="16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11"/>
                  </a:ext>
                </a:extLst>
              </a:tr>
              <a:tr h="285114">
                <a:tc>
                  <a:txBody>
                    <a:bodyPr/>
                    <a:lstStyle/>
                    <a:p>
                      <a:pPr algn="ctr" fontAlgn="ctr"/>
                      <a:endParaRPr lang="en-IN" sz="1800" b="0" i="0" u="none" strike="noStrike" dirty="0">
                        <a:solidFill>
                          <a:srgbClr val="000000"/>
                        </a:solidFill>
                        <a:effectLst/>
                        <a:latin typeface="Calibri"/>
                      </a:endParaRPr>
                    </a:p>
                  </a:txBody>
                  <a:tcPr marL="9525" marR="9525" marT="9525" marB="0" anchor="ctr"/>
                </a:tc>
                <a:tc>
                  <a:txBody>
                    <a:bodyPr/>
                    <a:lstStyle/>
                    <a:p>
                      <a:pPr algn="l" fontAlgn="ctr"/>
                      <a:endParaRPr lang="en-IN" sz="1800" b="1" i="0" u="none" strike="noStrike" dirty="0">
                        <a:solidFill>
                          <a:srgbClr val="000000"/>
                        </a:solidFill>
                        <a:effectLst/>
                        <a:latin typeface="Calibri"/>
                      </a:endParaRPr>
                    </a:p>
                  </a:txBody>
                  <a:tcPr marL="9525" marR="9525" marT="9525" marB="0" anchor="ctr"/>
                </a:tc>
                <a:tc>
                  <a:txBody>
                    <a:bodyPr/>
                    <a:lstStyle/>
                    <a:p>
                      <a:pPr algn="ctr" fontAlgn="b"/>
                      <a:r>
                        <a:rPr lang="en-US" sz="1600" b="0" i="0" u="none" strike="noStrike" dirty="0">
                          <a:solidFill>
                            <a:srgbClr val="000000"/>
                          </a:solidFill>
                          <a:effectLst/>
                          <a:latin typeface="Calibri"/>
                        </a:rPr>
                        <a:t>4.2.3</a:t>
                      </a:r>
                      <a:endParaRPr lang="en-IN" sz="1600" b="0" i="0" u="none" strike="noStrike" dirty="0">
                        <a:solidFill>
                          <a:srgbClr val="000000"/>
                        </a:solidFill>
                        <a:effectLst/>
                        <a:latin typeface="Calibri"/>
                      </a:endParaRP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0" dirty="0"/>
                        <a:t>Manufacturing Process for Liquids </a:t>
                      </a:r>
                      <a:endParaRPr lang="en-IN" sz="16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12"/>
                  </a:ext>
                </a:extLst>
              </a:tr>
              <a:tr h="285114">
                <a:tc>
                  <a:txBody>
                    <a:bodyPr/>
                    <a:lstStyle/>
                    <a:p>
                      <a:pPr algn="ctr" fontAlgn="ctr"/>
                      <a:endParaRPr lang="en-IN" sz="1800" b="0" i="0" u="none" strike="noStrike" dirty="0">
                        <a:solidFill>
                          <a:srgbClr val="000000"/>
                        </a:solidFill>
                        <a:effectLst/>
                        <a:latin typeface="Calibri"/>
                      </a:endParaRPr>
                    </a:p>
                  </a:txBody>
                  <a:tcPr marL="9525" marR="9525" marT="9525" marB="0" anchor="ctr"/>
                </a:tc>
                <a:tc>
                  <a:txBody>
                    <a:bodyPr/>
                    <a:lstStyle/>
                    <a:p>
                      <a:pPr algn="l" fontAlgn="ctr"/>
                      <a:endParaRPr lang="en-IN" sz="1800" b="1" i="0" u="none" strike="noStrike" dirty="0">
                        <a:solidFill>
                          <a:srgbClr val="000000"/>
                        </a:solidFill>
                        <a:effectLst/>
                        <a:latin typeface="Calibri"/>
                      </a:endParaRPr>
                    </a:p>
                  </a:txBody>
                  <a:tcPr marL="9525" marR="9525" marT="9525" marB="0" anchor="ctr"/>
                </a:tc>
                <a:tc>
                  <a:txBody>
                    <a:bodyPr/>
                    <a:lstStyle/>
                    <a:p>
                      <a:pPr algn="ctr" fontAlgn="b"/>
                      <a:r>
                        <a:rPr lang="en-US" sz="1600" b="1" i="0" u="none" strike="noStrike" dirty="0">
                          <a:solidFill>
                            <a:srgbClr val="000000"/>
                          </a:solidFill>
                          <a:effectLst/>
                          <a:latin typeface="Calibri"/>
                        </a:rPr>
                        <a:t>4.3</a:t>
                      </a:r>
                      <a:endParaRPr lang="en-IN" sz="1600" b="1" i="0" u="none" strike="noStrike" dirty="0">
                        <a:solidFill>
                          <a:srgbClr val="000000"/>
                        </a:solidFill>
                        <a:effectLst/>
                        <a:latin typeface="Calibri"/>
                      </a:endParaRP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1" dirty="0"/>
                        <a:t>Manufacturing  of Powder</a:t>
                      </a:r>
                      <a:endParaRPr lang="en-IN" sz="16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13"/>
                  </a:ext>
                </a:extLst>
              </a:tr>
            </a:tbl>
          </a:graphicData>
        </a:graphic>
      </p:graphicFrame>
      <p:sp>
        <p:nvSpPr>
          <p:cNvPr id="8271" name="Slide Number Placeholder 4"/>
          <p:cNvSpPr>
            <a:spLocks noGrp="1"/>
          </p:cNvSpPr>
          <p:nvPr>
            <p:ph type="sldNum" sz="quarter" idx="12"/>
          </p:nvPr>
        </p:nvSpPr>
        <p:spPr bwMode="auto">
          <a:noFill/>
          <a:ln>
            <a:miter lim="800000"/>
            <a:headEnd/>
            <a:tailEnd/>
          </a:ln>
        </p:spPr>
        <p:txBody>
          <a:bodyPr/>
          <a:lstStyle/>
          <a:p>
            <a:fld id="{F1D2E09D-6A85-49A1-8A87-14657F8206CA}" type="slidenum">
              <a:rPr lang="en-US" altLang="en-US" smtClean="0"/>
              <a:pPr/>
              <a:t>83</a:t>
            </a:fld>
            <a:endParaRPr lang="en-US" alt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4704"/>
            <a:ext cx="9144000" cy="620688"/>
          </a:xfrm>
        </p:spPr>
        <p:txBody>
          <a:bodyPr>
            <a:normAutofit fontScale="90000"/>
          </a:bodyPr>
          <a:lstStyle/>
          <a:p>
            <a:pPr fontAlgn="ctr">
              <a:defRPr/>
            </a:pPr>
            <a:r>
              <a:rPr lang="en-IN" sz="4000" b="1" dirty="0">
                <a:solidFill>
                  <a:srgbClr val="000000"/>
                </a:solidFill>
                <a:effectLst>
                  <a:outerShdw blurRad="38100" dist="38100" dir="2700000" algn="tl">
                    <a:srgbClr val="000000">
                      <a:alpha val="43137"/>
                    </a:srgbClr>
                  </a:outerShdw>
                </a:effectLst>
              </a:rPr>
              <a:t>Contents</a:t>
            </a:r>
            <a:r>
              <a:rPr lang="en-IN" sz="4000" dirty="0">
                <a:solidFill>
                  <a:srgbClr val="000000"/>
                </a:solidFill>
              </a:rPr>
              <a:t> </a:t>
            </a:r>
          </a:p>
        </p:txBody>
      </p:sp>
      <p:graphicFrame>
        <p:nvGraphicFramePr>
          <p:cNvPr id="4" name="Table 3"/>
          <p:cNvGraphicFramePr>
            <a:graphicFrameLocks noGrp="1"/>
          </p:cNvGraphicFramePr>
          <p:nvPr>
            <p:extLst>
              <p:ext uri="{D42A27DB-BD31-4B8C-83A1-F6EECF244321}">
                <p14:modId xmlns:p14="http://schemas.microsoft.com/office/powerpoint/2010/main" val="947641827"/>
              </p:ext>
            </p:extLst>
          </p:nvPr>
        </p:nvGraphicFramePr>
        <p:xfrm>
          <a:off x="359531" y="1902347"/>
          <a:ext cx="8424938" cy="3817926"/>
        </p:xfrm>
        <a:graphic>
          <a:graphicData uri="http://schemas.openxmlformats.org/drawingml/2006/table">
            <a:tbl>
              <a:tblPr firstRow="1" bandRow="1">
                <a:tableStyleId>{F5AB1C69-6EDB-4FF4-983F-18BD219EF322}</a:tableStyleId>
              </a:tblPr>
              <a:tblGrid>
                <a:gridCol w="517998">
                  <a:extLst>
                    <a:ext uri="{9D8B030D-6E8A-4147-A177-3AD203B41FA5}">
                      <a16:colId xmlns:a16="http://schemas.microsoft.com/office/drawing/2014/main" val="20000"/>
                    </a:ext>
                  </a:extLst>
                </a:gridCol>
                <a:gridCol w="2024009">
                  <a:extLst>
                    <a:ext uri="{9D8B030D-6E8A-4147-A177-3AD203B41FA5}">
                      <a16:colId xmlns:a16="http://schemas.microsoft.com/office/drawing/2014/main" val="20001"/>
                    </a:ext>
                  </a:extLst>
                </a:gridCol>
                <a:gridCol w="1130404">
                  <a:extLst>
                    <a:ext uri="{9D8B030D-6E8A-4147-A177-3AD203B41FA5}">
                      <a16:colId xmlns:a16="http://schemas.microsoft.com/office/drawing/2014/main" val="20002"/>
                    </a:ext>
                  </a:extLst>
                </a:gridCol>
                <a:gridCol w="4752527">
                  <a:extLst>
                    <a:ext uri="{9D8B030D-6E8A-4147-A177-3AD203B41FA5}">
                      <a16:colId xmlns:a16="http://schemas.microsoft.com/office/drawing/2014/main" val="20003"/>
                    </a:ext>
                  </a:extLst>
                </a:gridCol>
              </a:tblGrid>
              <a:tr h="981470">
                <a:tc>
                  <a:txBody>
                    <a:bodyPr/>
                    <a:lstStyle/>
                    <a:p>
                      <a:pPr algn="ctr" fontAlgn="ctr"/>
                      <a:r>
                        <a:rPr lang="en-IN" sz="1800" b="1" i="0" u="none" strike="noStrike" dirty="0">
                          <a:solidFill>
                            <a:schemeClr val="bg1"/>
                          </a:solidFill>
                          <a:effectLst/>
                          <a:latin typeface="Calibri"/>
                        </a:rPr>
                        <a:t>S. No.</a:t>
                      </a:r>
                    </a:p>
                  </a:txBody>
                  <a:tcPr marL="9525" marR="9525" marT="9525" marB="0" anchor="ctr"/>
                </a:tc>
                <a:tc>
                  <a:txBody>
                    <a:bodyPr/>
                    <a:lstStyle/>
                    <a:p>
                      <a:pPr algn="ctr" fontAlgn="ctr"/>
                      <a:r>
                        <a:rPr lang="en-IN" sz="1800" b="1" i="0" u="none" strike="noStrike" dirty="0">
                          <a:solidFill>
                            <a:schemeClr val="bg1"/>
                          </a:solidFill>
                          <a:effectLst/>
                          <a:latin typeface="Calibri"/>
                        </a:rPr>
                        <a:t>Operational Flow</a:t>
                      </a:r>
                    </a:p>
                  </a:txBody>
                  <a:tcPr marL="9525" marR="9525" marT="9525" marB="0" anchor="ctr"/>
                </a:tc>
                <a:tc>
                  <a:txBody>
                    <a:bodyPr/>
                    <a:lstStyle/>
                    <a:p>
                      <a:pPr algn="ctr" fontAlgn="ctr"/>
                      <a:r>
                        <a:rPr lang="en-US" sz="1800" b="1" i="0" u="none" strike="noStrike" dirty="0">
                          <a:solidFill>
                            <a:schemeClr val="bg1"/>
                          </a:solidFill>
                          <a:effectLst/>
                          <a:latin typeface="Calibri"/>
                        </a:rPr>
                        <a:t>Sub – Sec  No. </a:t>
                      </a:r>
                      <a:endParaRPr lang="en-IN" sz="1800" b="1" i="0" u="none" strike="noStrike" dirty="0">
                        <a:solidFill>
                          <a:schemeClr val="bg1"/>
                        </a:solidFill>
                        <a:effectLst/>
                        <a:latin typeface="Calibri"/>
                      </a:endParaRPr>
                    </a:p>
                  </a:txBody>
                  <a:tcPr marL="9525" marR="9525" marT="9525" marB="0" anchor="ctr"/>
                </a:tc>
                <a:tc>
                  <a:txBody>
                    <a:bodyPr/>
                    <a:lstStyle/>
                    <a:p>
                      <a:pPr algn="ctr" fontAlgn="ctr"/>
                      <a:r>
                        <a:rPr lang="en-IN" sz="1800" b="1" i="0" u="none" strike="noStrike" dirty="0">
                          <a:solidFill>
                            <a:schemeClr val="bg1"/>
                          </a:solidFill>
                          <a:effectLst/>
                          <a:latin typeface="Calibri"/>
                        </a:rPr>
                        <a:t>Heading </a:t>
                      </a:r>
                    </a:p>
                  </a:txBody>
                  <a:tcPr marL="9525" marR="9525" marT="9525" marB="0" anchor="ctr"/>
                </a:tc>
                <a:extLst>
                  <a:ext uri="{0D108BD9-81ED-4DB2-BD59-A6C34878D82A}">
                    <a16:rowId xmlns:a16="http://schemas.microsoft.com/office/drawing/2014/main" val="10000"/>
                  </a:ext>
                </a:extLst>
              </a:tr>
              <a:tr h="473175">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800" b="1" i="0" u="none" strike="noStrike" dirty="0">
                          <a:solidFill>
                            <a:srgbClr val="000000"/>
                          </a:solidFill>
                          <a:effectLst/>
                          <a:latin typeface="+mn-lt"/>
                        </a:rPr>
                        <a:t>4.0</a:t>
                      </a:r>
                      <a:endParaRPr lang="en-IN" sz="1800" b="1" i="0" u="none" strike="noStrike" dirty="0">
                        <a:solidFill>
                          <a:srgbClr val="000000"/>
                        </a:solidFill>
                        <a:effectLst/>
                        <a:latin typeface="+mn-lt"/>
                      </a:endParaRPr>
                    </a:p>
                  </a:txBody>
                  <a:tcPr marL="9525" marR="9525" marT="9526" marB="0" anchor="ctr"/>
                </a:tc>
                <a:tc>
                  <a:txBody>
                    <a:bodyPr/>
                    <a:lstStyle/>
                    <a:p>
                      <a:pPr algn="l" fontAlgn="ctr"/>
                      <a:r>
                        <a:rPr lang="en-US" sz="1800" b="1" i="0" u="none" strike="noStrike" dirty="0">
                          <a:solidFill>
                            <a:srgbClr val="000000"/>
                          </a:solidFill>
                          <a:effectLst/>
                          <a:latin typeface="Calibri"/>
                        </a:rPr>
                        <a:t>Production</a:t>
                      </a:r>
                      <a:endParaRPr lang="en-IN" sz="1800" b="1" i="0" u="none" strike="noStrike" dirty="0">
                        <a:solidFill>
                          <a:srgbClr val="000000"/>
                        </a:solidFill>
                        <a:effectLst/>
                        <a:latin typeface="Calibri"/>
                      </a:endParaRPr>
                    </a:p>
                  </a:txBody>
                  <a:tcPr marL="9525" marR="9525" marT="9526" marB="0" anchor="ctr"/>
                </a:tc>
                <a:tc>
                  <a:txBody>
                    <a:bodyPr/>
                    <a:lstStyle/>
                    <a:p>
                      <a:pPr algn="ctr" fontAlgn="b"/>
                      <a:r>
                        <a:rPr lang="en-US" sz="1800" b="1" i="0" u="none" strike="noStrike" dirty="0">
                          <a:solidFill>
                            <a:srgbClr val="000000"/>
                          </a:solidFill>
                          <a:effectLst/>
                          <a:latin typeface="Calibri"/>
                        </a:rPr>
                        <a:t>4.4</a:t>
                      </a:r>
                      <a:endParaRPr lang="en-IN" sz="1800" b="1" i="0" u="none" strike="noStrike" dirty="0">
                        <a:solidFill>
                          <a:srgbClr val="000000"/>
                        </a:solidFill>
                        <a:effectLst/>
                        <a:latin typeface="Calibri"/>
                      </a:endParaRP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Allergen Management</a:t>
                      </a:r>
                      <a:endParaRPr lang="en-IN" sz="1800" b="1" dirty="0"/>
                    </a:p>
                  </a:txBody>
                  <a:tcPr marL="9525" marR="9525" marT="9525" marB="0" anchor="ctr"/>
                </a:tc>
                <a:extLst>
                  <a:ext uri="{0D108BD9-81ED-4DB2-BD59-A6C34878D82A}">
                    <a16:rowId xmlns:a16="http://schemas.microsoft.com/office/drawing/2014/main" val="10001"/>
                  </a:ext>
                </a:extLst>
              </a:tr>
              <a:tr h="430872">
                <a:tc>
                  <a:txBody>
                    <a:bodyPr/>
                    <a:lstStyle/>
                    <a:p>
                      <a:pPr algn="l" fontAlgn="ctr"/>
                      <a:endParaRPr lang="en-IN" sz="1800" b="0" i="0" u="none" strike="noStrike" dirty="0">
                        <a:solidFill>
                          <a:srgbClr val="000000"/>
                        </a:solidFill>
                        <a:effectLst/>
                        <a:latin typeface="Calibri"/>
                      </a:endParaRPr>
                    </a:p>
                  </a:txBody>
                  <a:tcPr marL="9525" marR="9525" marT="9526" marB="0" anchor="ctr"/>
                </a:tc>
                <a:tc>
                  <a:txBody>
                    <a:bodyPr/>
                    <a:lstStyle/>
                    <a:p>
                      <a:pPr algn="l" fontAlgn="ctr"/>
                      <a:endParaRPr lang="en-IN" sz="1800" b="0" i="0" u="none" strike="noStrike" dirty="0">
                        <a:solidFill>
                          <a:srgbClr val="000000"/>
                        </a:solidFill>
                        <a:effectLst/>
                        <a:latin typeface="Calibri"/>
                      </a:endParaRPr>
                    </a:p>
                  </a:txBody>
                  <a:tcPr marL="9525" marR="9525" marT="9526" marB="0" anchor="ctr"/>
                </a:tc>
                <a:tc>
                  <a:txBody>
                    <a:bodyPr/>
                    <a:lstStyle/>
                    <a:p>
                      <a:pPr algn="ctr" fontAlgn="b"/>
                      <a:r>
                        <a:rPr lang="en-US" sz="1800" b="0" i="0" u="none" strike="noStrike" dirty="0">
                          <a:solidFill>
                            <a:srgbClr val="000000"/>
                          </a:solidFill>
                          <a:effectLst/>
                          <a:latin typeface="Calibri"/>
                        </a:rPr>
                        <a:t>4.4.1</a:t>
                      </a:r>
                      <a:endParaRPr lang="en-IN" sz="1800" b="0" i="0" u="none" strike="noStrike" dirty="0">
                        <a:solidFill>
                          <a:srgbClr val="000000"/>
                        </a:solidFill>
                        <a:effectLst/>
                        <a:latin typeface="Calibri"/>
                      </a:endParaRP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mn-lt"/>
                        </a:rPr>
                        <a:t>Allergen Handling</a:t>
                      </a:r>
                      <a:endParaRPr lang="en-IN" sz="18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2"/>
                  </a:ext>
                </a:extLst>
              </a:tr>
              <a:tr h="360040">
                <a:tc rowSpan="2">
                  <a:txBody>
                    <a:bodyPr/>
                    <a:lstStyle/>
                    <a:p>
                      <a:pPr algn="ctr" fontAlgn="ctr"/>
                      <a:endParaRPr lang="en-IN" sz="1800" b="0" i="0" u="none" strike="noStrike" dirty="0">
                        <a:solidFill>
                          <a:srgbClr val="000000"/>
                        </a:solidFill>
                        <a:effectLst/>
                        <a:latin typeface="Calibri"/>
                      </a:endParaRPr>
                    </a:p>
                  </a:txBody>
                  <a:tcPr marL="9525" marR="9525" marT="9525" marB="0" anchor="ctr"/>
                </a:tc>
                <a:tc rowSpan="2">
                  <a:txBody>
                    <a:bodyPr/>
                    <a:lstStyle/>
                    <a:p>
                      <a:pPr algn="l" fontAlgn="ctr"/>
                      <a:endParaRPr lang="en-IN" sz="1800" b="1" i="0" u="none" strike="noStrike" dirty="0">
                        <a:solidFill>
                          <a:srgbClr val="000000"/>
                        </a:solidFill>
                        <a:effectLst/>
                        <a:latin typeface="Calibri"/>
                      </a:endParaRPr>
                    </a:p>
                  </a:txBody>
                  <a:tcPr marL="9525" marR="9525" marT="9525" marB="0" anchor="ctr"/>
                </a:tc>
                <a:tc>
                  <a:txBody>
                    <a:bodyPr/>
                    <a:lstStyle/>
                    <a:p>
                      <a:pPr algn="ctr" fontAlgn="b"/>
                      <a:r>
                        <a:rPr lang="en-US" sz="1800" b="0" i="0" u="none" strike="noStrike" dirty="0">
                          <a:solidFill>
                            <a:srgbClr val="000000"/>
                          </a:solidFill>
                          <a:effectLst/>
                          <a:latin typeface="Calibri"/>
                        </a:rPr>
                        <a:t>4.4.2</a:t>
                      </a:r>
                      <a:endParaRPr lang="en-IN" sz="1800" b="0" i="0" u="none" strike="noStrike" dirty="0">
                        <a:solidFill>
                          <a:srgbClr val="000000"/>
                        </a:solidFill>
                        <a:effectLst/>
                        <a:latin typeface="Calibri"/>
                      </a:endParaRP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mn-lt"/>
                        </a:rPr>
                        <a:t>Allergen Control and Management</a:t>
                      </a:r>
                      <a:endParaRPr lang="en-IN" sz="18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3"/>
                  </a:ext>
                </a:extLst>
              </a:tr>
              <a:tr h="362261">
                <a:tc vMerge="1">
                  <a:txBody>
                    <a:bodyPr/>
                    <a:lstStyle/>
                    <a:p>
                      <a:endParaRPr lang="en-IN"/>
                    </a:p>
                  </a:txBody>
                  <a:tcPr/>
                </a:tc>
                <a:tc vMerge="1">
                  <a:txBody>
                    <a:bodyPr/>
                    <a:lstStyle/>
                    <a:p>
                      <a:pPr algn="l" fontAlgn="ctr"/>
                      <a:endParaRPr lang="en-IN" sz="1200" b="0" i="0" u="none" strike="noStrike" dirty="0">
                        <a:solidFill>
                          <a:srgbClr val="000000"/>
                        </a:solidFill>
                        <a:effectLst/>
                        <a:latin typeface="Calibri"/>
                      </a:endParaRPr>
                    </a:p>
                  </a:txBody>
                  <a:tcPr marL="9525" marR="9525" marT="9525" marB="0" anchor="ctr"/>
                </a:tc>
                <a:tc>
                  <a:txBody>
                    <a:bodyPr/>
                    <a:lstStyle/>
                    <a:p>
                      <a:pPr algn="ctr"/>
                      <a:r>
                        <a:rPr lang="en-US" sz="1800" b="1" dirty="0"/>
                        <a:t>4.5</a:t>
                      </a:r>
                      <a:endParaRPr lang="en-IN" sz="1800" b="1" dirty="0"/>
                    </a:p>
                  </a:txBody>
                  <a:tcPr marL="9525" marR="9525" marT="9525" marB="0" anchor="ctr"/>
                </a:tc>
                <a:tc>
                  <a:txBody>
                    <a:bodyPr/>
                    <a:lstStyle/>
                    <a:p>
                      <a:r>
                        <a:rPr lang="en-US" sz="1800" b="1" dirty="0">
                          <a:solidFill>
                            <a:srgbClr val="000000"/>
                          </a:solidFill>
                        </a:rPr>
                        <a:t>Packaging &amp; Warehousing</a:t>
                      </a:r>
                      <a:endParaRPr lang="en-IN" sz="1800" dirty="0"/>
                    </a:p>
                  </a:txBody>
                  <a:tcPr marL="9525" marR="9525" marT="9525" marB="0" anchor="ctr"/>
                </a:tc>
                <a:extLst>
                  <a:ext uri="{0D108BD9-81ED-4DB2-BD59-A6C34878D82A}">
                    <a16:rowId xmlns:a16="http://schemas.microsoft.com/office/drawing/2014/main" val="10004"/>
                  </a:ext>
                </a:extLst>
              </a:tr>
              <a:tr h="357819">
                <a:tc>
                  <a:txBody>
                    <a:bodyPr/>
                    <a:lstStyle/>
                    <a:p>
                      <a:pPr algn="ctr" fontAlgn="ctr"/>
                      <a:endParaRPr lang="en-IN" sz="1800" b="0" i="0" u="none" strike="noStrike" dirty="0">
                        <a:solidFill>
                          <a:srgbClr val="000000"/>
                        </a:solidFill>
                        <a:effectLst/>
                        <a:latin typeface="Calibri"/>
                      </a:endParaRPr>
                    </a:p>
                  </a:txBody>
                  <a:tcPr marL="9525" marR="9525" marT="9525" marB="0" anchor="ctr"/>
                </a:tc>
                <a:tc>
                  <a:txBody>
                    <a:bodyPr/>
                    <a:lstStyle/>
                    <a:p>
                      <a:pPr algn="l" fontAlgn="ctr"/>
                      <a:endParaRPr lang="en-IN" sz="1800" b="1" i="0" u="none" strike="noStrike" dirty="0">
                        <a:solidFill>
                          <a:srgbClr val="000000"/>
                        </a:solidFill>
                        <a:effectLst/>
                        <a:latin typeface="Calibri"/>
                      </a:endParaRPr>
                    </a:p>
                  </a:txBody>
                  <a:tcPr marL="9525" marR="9525" marT="9525" marB="0" anchor="ctr"/>
                </a:tc>
                <a:tc>
                  <a:txBody>
                    <a:bodyPr/>
                    <a:lstStyle/>
                    <a:p>
                      <a:pPr algn="ctr"/>
                      <a:r>
                        <a:rPr lang="en-US" sz="1800" dirty="0"/>
                        <a:t>4.5.1</a:t>
                      </a:r>
                      <a:endParaRPr lang="en-IN" sz="1800" dirty="0"/>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mn-lt"/>
                        </a:rPr>
                        <a:t>Packaging</a:t>
                      </a:r>
                      <a:endParaRPr lang="en-IN" sz="18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5"/>
                  </a:ext>
                </a:extLst>
              </a:tr>
              <a:tr h="357819">
                <a:tc>
                  <a:txBody>
                    <a:bodyPr/>
                    <a:lstStyle/>
                    <a:p>
                      <a:pPr algn="ctr" fontAlgn="ctr"/>
                      <a:endParaRPr lang="en-IN" sz="1800" b="0" i="0" u="none" strike="noStrike" dirty="0">
                        <a:solidFill>
                          <a:srgbClr val="000000"/>
                        </a:solidFill>
                        <a:effectLst/>
                        <a:latin typeface="Calibri"/>
                      </a:endParaRPr>
                    </a:p>
                  </a:txBody>
                  <a:tcPr marL="9525" marR="9525" marT="9525" marB="0" anchor="ctr"/>
                </a:tc>
                <a:tc>
                  <a:txBody>
                    <a:bodyPr/>
                    <a:lstStyle/>
                    <a:p>
                      <a:pPr algn="l" fontAlgn="ctr"/>
                      <a:endParaRPr lang="en-IN" sz="1800" b="1" i="0" u="none" strike="noStrike" dirty="0">
                        <a:solidFill>
                          <a:srgbClr val="000000"/>
                        </a:solidFill>
                        <a:effectLst/>
                        <a:latin typeface="Calibri"/>
                      </a:endParaRPr>
                    </a:p>
                  </a:txBody>
                  <a:tcPr marL="9525" marR="9525" marT="9525" marB="0" anchor="ctr"/>
                </a:tc>
                <a:tc>
                  <a:txBody>
                    <a:bodyPr/>
                    <a:lstStyle/>
                    <a:p>
                      <a:pPr algn="ctr"/>
                      <a:r>
                        <a:rPr lang="en-US" sz="1800" dirty="0"/>
                        <a:t>4.5.2</a:t>
                      </a:r>
                      <a:endParaRPr lang="en-IN" sz="1800" dirty="0"/>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mn-lt"/>
                        </a:rPr>
                        <a:t>Warehousing</a:t>
                      </a:r>
                      <a:endParaRPr lang="en-IN" sz="18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6"/>
                  </a:ext>
                </a:extLst>
              </a:tr>
              <a:tr h="494470">
                <a:tc>
                  <a:txBody>
                    <a:bodyPr/>
                    <a:lstStyle/>
                    <a:p>
                      <a:pPr algn="ctr" fontAlgn="ctr"/>
                      <a:endParaRPr lang="en-IN" sz="1800" b="0" i="0" u="none" strike="noStrike" dirty="0">
                        <a:solidFill>
                          <a:srgbClr val="000000"/>
                        </a:solidFill>
                        <a:effectLst/>
                        <a:latin typeface="Calibri"/>
                      </a:endParaRPr>
                    </a:p>
                  </a:txBody>
                  <a:tcPr marL="9525" marR="9525" marT="9525" marB="0" anchor="ctr"/>
                </a:tc>
                <a:tc>
                  <a:txBody>
                    <a:bodyPr/>
                    <a:lstStyle/>
                    <a:p>
                      <a:pPr algn="l" fontAlgn="ctr"/>
                      <a:endParaRPr lang="en-IN" sz="1800" b="1" i="0" u="none" strike="noStrike" dirty="0">
                        <a:solidFill>
                          <a:srgbClr val="000000"/>
                        </a:solidFill>
                        <a:effectLst/>
                        <a:latin typeface="Calibri"/>
                      </a:endParaRPr>
                    </a:p>
                  </a:txBody>
                  <a:tcPr marL="9525" marR="9525" marT="9525" marB="0" anchor="ctr"/>
                </a:tc>
                <a:tc>
                  <a:txBody>
                    <a:bodyPr/>
                    <a:lstStyle/>
                    <a:p>
                      <a:pPr algn="ctr" fontAlgn="b"/>
                      <a:r>
                        <a:rPr lang="en-US" sz="1800" b="1" i="0" u="none" strike="noStrike" dirty="0">
                          <a:solidFill>
                            <a:srgbClr val="000000"/>
                          </a:solidFill>
                          <a:effectLst/>
                          <a:latin typeface="Calibri"/>
                        </a:rPr>
                        <a:t>4.6</a:t>
                      </a:r>
                      <a:endParaRPr lang="en-IN" sz="1800" b="1" i="0" u="none" strike="noStrike" dirty="0">
                        <a:solidFill>
                          <a:srgbClr val="000000"/>
                        </a:solidFill>
                        <a:effectLst/>
                        <a:latin typeface="Calibri"/>
                      </a:endParaRP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dirty="0">
                          <a:solidFill>
                            <a:srgbClr val="000000"/>
                          </a:solidFill>
                          <a:effectLst/>
                          <a:latin typeface="+mn-lt"/>
                        </a:rPr>
                        <a:t>Rework &amp; Control of Non – Conforming Products</a:t>
                      </a:r>
                      <a:endParaRPr lang="en-IN" sz="1800" b="1"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0007"/>
                  </a:ext>
                </a:extLst>
              </a:tr>
            </a:tbl>
          </a:graphicData>
        </a:graphic>
      </p:graphicFrame>
      <p:sp>
        <p:nvSpPr>
          <p:cNvPr id="8271" name="Slide Number Placeholder 4"/>
          <p:cNvSpPr>
            <a:spLocks noGrp="1"/>
          </p:cNvSpPr>
          <p:nvPr>
            <p:ph type="sldNum" sz="quarter" idx="12"/>
          </p:nvPr>
        </p:nvSpPr>
        <p:spPr bwMode="auto">
          <a:noFill/>
          <a:ln>
            <a:miter lim="800000"/>
            <a:headEnd/>
            <a:tailEnd/>
          </a:ln>
        </p:spPr>
        <p:txBody>
          <a:bodyPr/>
          <a:lstStyle/>
          <a:p>
            <a:fld id="{F1D2E09D-6A85-49A1-8A87-14657F8206CA}" type="slidenum">
              <a:rPr lang="en-US" altLang="en-US" smtClean="0"/>
              <a:pPr/>
              <a:t>84</a:t>
            </a:fld>
            <a:endParaRPr lang="en-US"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40768"/>
            <a:ext cx="8640960" cy="864096"/>
          </a:xfrm>
          <a:noFill/>
          <a:scene3d>
            <a:camera prst="orthographicFront"/>
            <a:lightRig rig="threePt" dir="t"/>
          </a:scene3d>
          <a:sp3d>
            <a:bevelT w="114300" prst="artDeco"/>
          </a:sp3d>
        </p:spPr>
        <p:txBody>
          <a:bodyPr>
            <a:noAutofit/>
          </a:bodyPr>
          <a:lstStyle/>
          <a:p>
            <a:br>
              <a:rPr lang="en-US" sz="2100" b="1" dirty="0">
                <a:solidFill>
                  <a:srgbClr val="000000"/>
                </a:solidFill>
              </a:rPr>
            </a:br>
            <a:br>
              <a:rPr lang="en-US" sz="2100" b="1" dirty="0">
                <a:solidFill>
                  <a:srgbClr val="000000"/>
                </a:solidFill>
              </a:rPr>
            </a:br>
            <a:br>
              <a:rPr lang="en-US" sz="2100" b="1" dirty="0">
                <a:solidFill>
                  <a:srgbClr val="000000"/>
                </a:solidFill>
              </a:rPr>
            </a:br>
            <a:r>
              <a:rPr lang="en-US" sz="2100" b="1" dirty="0">
                <a:solidFill>
                  <a:srgbClr val="000000"/>
                </a:solidFill>
              </a:rPr>
              <a:t>4.0 Production of Health Supplement &amp; Nutraceuticals </a:t>
            </a:r>
            <a:br>
              <a:rPr lang="en-US" sz="2100" b="1" dirty="0">
                <a:solidFill>
                  <a:srgbClr val="000000"/>
                </a:solidFill>
              </a:rPr>
            </a:br>
            <a:r>
              <a:rPr lang="en-IN" sz="2100" b="1" dirty="0"/>
              <a:t>4.1 Manufacturing Requirements for Tablets &amp; Capsules </a:t>
            </a:r>
            <a:br>
              <a:rPr lang="en-IN" sz="2100" dirty="0"/>
            </a:br>
            <a:br>
              <a:rPr lang="en-US" sz="2100" b="1" dirty="0">
                <a:solidFill>
                  <a:srgbClr val="000000"/>
                </a:solidFill>
              </a:rPr>
            </a:br>
            <a:br>
              <a:rPr lang="en-IN" sz="2100" b="1" dirty="0">
                <a:solidFill>
                  <a:srgbClr val="000000"/>
                </a:solidFill>
              </a:rPr>
            </a:br>
            <a:endParaRPr lang="en-IN" sz="2100" dirty="0"/>
          </a:p>
        </p:txBody>
      </p:sp>
      <p:sp>
        <p:nvSpPr>
          <p:cNvPr id="3" name="Content Placeholder 2"/>
          <p:cNvSpPr>
            <a:spLocks noGrp="1"/>
          </p:cNvSpPr>
          <p:nvPr>
            <p:ph idx="1"/>
          </p:nvPr>
        </p:nvSpPr>
        <p:spPr>
          <a:xfrm>
            <a:off x="570384" y="2344192"/>
            <a:ext cx="8003232" cy="4037136"/>
          </a:xfrm>
          <a:ln>
            <a:noFill/>
          </a:ln>
        </p:spPr>
        <p:txBody>
          <a:bodyPr>
            <a:normAutofit/>
          </a:bodyPr>
          <a:lstStyle/>
          <a:p>
            <a:pPr>
              <a:buNone/>
            </a:pPr>
            <a:r>
              <a:rPr lang="en-IN" sz="2000" b="1" u="sng" dirty="0">
                <a:latin typeface="Arial" panose="020B0604020202020204" pitchFamily="34" charset="0"/>
                <a:cs typeface="Arial" panose="020B0604020202020204" pitchFamily="34" charset="0"/>
              </a:rPr>
              <a:t>4.1.1   Manufacture of dosage forms (tablets and capsules)</a:t>
            </a:r>
            <a:endParaRPr lang="en-IN" sz="2000" u="sng" dirty="0">
              <a:latin typeface="Arial" panose="020B0604020202020204" pitchFamily="34" charset="0"/>
              <a:cs typeface="Arial" panose="020B0604020202020204" pitchFamily="34" charset="0"/>
            </a:endParaRPr>
          </a:p>
          <a:p>
            <a:pPr>
              <a:buNone/>
            </a:pPr>
            <a:endParaRPr lang="en-IN" sz="1200" dirty="0">
              <a:latin typeface="Arial" panose="020B0604020202020204" pitchFamily="34" charset="0"/>
              <a:cs typeface="Arial" panose="020B0604020202020204" pitchFamily="34" charset="0"/>
            </a:endParaRPr>
          </a:p>
          <a:p>
            <a:pPr algn="just"/>
            <a:r>
              <a:rPr lang="en-US" sz="1800" dirty="0">
                <a:latin typeface="Arial" panose="020B0604020202020204" pitchFamily="34" charset="0"/>
                <a:cs typeface="Arial" panose="020B0604020202020204" pitchFamily="34" charset="0"/>
              </a:rPr>
              <a:t>Dust Control systems while processing of dry materials.</a:t>
            </a:r>
            <a:endParaRPr lang="en-IN" sz="1800" dirty="0">
              <a:latin typeface="Arial" panose="020B0604020202020204" pitchFamily="34" charset="0"/>
              <a:cs typeface="Arial" panose="020B0604020202020204" pitchFamily="34" charset="0"/>
            </a:endParaRPr>
          </a:p>
          <a:p>
            <a:pPr algn="just"/>
            <a:r>
              <a:rPr lang="en-IN" sz="1800" dirty="0">
                <a:latin typeface="Arial" panose="020B0604020202020204" pitchFamily="34" charset="0"/>
                <a:cs typeface="Arial" panose="020B0604020202020204" pitchFamily="34" charset="0"/>
              </a:rPr>
              <a:t>‘Line clearance’ before processes like dispensing, mixing, sieving, blending, compression, packing.</a:t>
            </a:r>
          </a:p>
          <a:p>
            <a:pPr algn="just"/>
            <a:r>
              <a:rPr lang="en-IN" sz="1800" dirty="0">
                <a:latin typeface="Arial" panose="020B0604020202020204" pitchFamily="34" charset="0"/>
                <a:cs typeface="Arial" panose="020B0604020202020204" pitchFamily="34" charset="0"/>
              </a:rPr>
              <a:t>Testing &amp; quality release all raw materials &amp; ingredients prior to dispensing as per BOM (Bill of Material).</a:t>
            </a:r>
          </a:p>
          <a:p>
            <a:pPr algn="just"/>
            <a:r>
              <a:rPr lang="en-IN" sz="1800" dirty="0">
                <a:latin typeface="Arial" panose="020B0604020202020204" pitchFamily="34" charset="0"/>
                <a:cs typeface="Arial" panose="020B0604020202020204" pitchFamily="34" charset="0"/>
              </a:rPr>
              <a:t>Sifting of all ingredients for dry product.</a:t>
            </a:r>
          </a:p>
          <a:p>
            <a:pPr algn="just"/>
            <a:r>
              <a:rPr lang="en-IN" sz="1800" dirty="0">
                <a:latin typeface="Arial" panose="020B0604020202020204" pitchFamily="34" charset="0"/>
                <a:cs typeface="Arial" panose="020B0604020202020204" pitchFamily="34" charset="0"/>
              </a:rPr>
              <a:t>Protection of material from metal, wood particles, plastics &amp; other foreign particles. </a:t>
            </a:r>
          </a:p>
          <a:p>
            <a:pPr algn="just"/>
            <a:r>
              <a:rPr lang="en-IN" sz="1800" dirty="0">
                <a:latin typeface="Arial" panose="020B0604020202020204" pitchFamily="34" charset="0"/>
                <a:cs typeface="Arial" panose="020B0604020202020204" pitchFamily="34" charset="0"/>
              </a:rPr>
              <a:t>Air conditioning to prevent cross contamination</a:t>
            </a:r>
          </a:p>
          <a:p>
            <a:pPr algn="just"/>
            <a:r>
              <a:rPr lang="en-IN" sz="1800" dirty="0">
                <a:latin typeface="Arial" panose="020B0604020202020204" pitchFamily="34" charset="0"/>
                <a:cs typeface="Arial" panose="020B0604020202020204" pitchFamily="34" charset="0"/>
              </a:rPr>
              <a:t>Prevent leakage of lubricants from any part of the equipment into the product.</a:t>
            </a:r>
          </a:p>
        </p:txBody>
      </p:sp>
      <p:sp>
        <p:nvSpPr>
          <p:cNvPr id="4" name="Rectangle: Rounded Corners 3">
            <a:extLst>
              <a:ext uri="{FF2B5EF4-FFF2-40B4-BE49-F238E27FC236}">
                <a16:creationId xmlns:a16="http://schemas.microsoft.com/office/drawing/2014/main" id="{626BE0DC-A3A1-4C2D-A3AA-70CFD76F3A94}"/>
              </a:ext>
            </a:extLst>
          </p:cNvPr>
          <p:cNvSpPr/>
          <p:nvPr/>
        </p:nvSpPr>
        <p:spPr>
          <a:xfrm>
            <a:off x="251520" y="2348880"/>
            <a:ext cx="8640960" cy="4023482"/>
          </a:xfrm>
          <a:prstGeom prst="roundRect">
            <a:avLst>
              <a:gd name="adj" fmla="val 9420"/>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1">
            <a:extLst>
              <a:ext uri="{FF2B5EF4-FFF2-40B4-BE49-F238E27FC236}">
                <a16:creationId xmlns:a16="http://schemas.microsoft.com/office/drawing/2014/main" id="{716390FC-1B5F-411C-AFD0-9F0C21D64624}"/>
              </a:ext>
            </a:extLst>
          </p:cNvPr>
          <p:cNvSpPr>
            <a:spLocks noGrp="1"/>
          </p:cNvSpPr>
          <p:nvPr>
            <p:ph type="sldNum" sz="quarter" idx="12"/>
          </p:nvPr>
        </p:nvSpPr>
        <p:spPr>
          <a:xfrm>
            <a:off x="3518520" y="6492875"/>
            <a:ext cx="2133600" cy="365125"/>
          </a:xfrm>
        </p:spPr>
        <p:txBody>
          <a:bodyPr/>
          <a:lstStyle/>
          <a:p>
            <a:fld id="{9B441236-4707-B342-88D0-23B2CF2BA6BC}" type="slidenum">
              <a:rPr lang="en-US" smtClean="0"/>
              <a:pPr/>
              <a:t>85</a:t>
            </a:fld>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8744" y="2708920"/>
            <a:ext cx="7926511" cy="3384376"/>
          </a:xfrm>
          <a:ln>
            <a:noFill/>
          </a:ln>
        </p:spPr>
        <p:txBody>
          <a:bodyPr>
            <a:normAutofit/>
          </a:bodyPr>
          <a:lstStyle/>
          <a:p>
            <a:pPr algn="just"/>
            <a:r>
              <a:rPr lang="en-IN" sz="1800" dirty="0">
                <a:latin typeface="Arial" panose="020B0604020202020204" pitchFamily="34" charset="0"/>
                <a:cs typeface="Arial" panose="020B0604020202020204" pitchFamily="34" charset="0"/>
              </a:rPr>
              <a:t>Clean air-extraction nozzles of compressed air.</a:t>
            </a:r>
          </a:p>
          <a:p>
            <a:pPr algn="just"/>
            <a:r>
              <a:rPr lang="en-IN" sz="1800" dirty="0">
                <a:latin typeface="Arial" panose="020B0604020202020204" pitchFamily="34" charset="0"/>
                <a:cs typeface="Arial" panose="020B0604020202020204" pitchFamily="34" charset="0"/>
              </a:rPr>
              <a:t>Filtering of air entering the driers. </a:t>
            </a:r>
          </a:p>
          <a:p>
            <a:pPr algn="just"/>
            <a:r>
              <a:rPr lang="en-IN" sz="1800" dirty="0">
                <a:latin typeface="Arial" panose="020B0604020202020204" pitchFamily="34" charset="0"/>
                <a:cs typeface="Arial" panose="020B0604020202020204" pitchFamily="34" charset="0"/>
              </a:rPr>
              <a:t>Installation of Filters in air extraction systems with discharge points to retain dust and protect the factory and local environment.</a:t>
            </a:r>
          </a:p>
          <a:p>
            <a:pPr algn="just"/>
            <a:r>
              <a:rPr lang="en-IN" sz="1800" dirty="0">
                <a:latin typeface="Arial" panose="020B0604020202020204" pitchFamily="34" charset="0"/>
                <a:cs typeface="Arial" panose="020B0604020202020204" pitchFamily="34" charset="0"/>
              </a:rPr>
              <a:t>Examine screens, sieves, punches and dies for wear and tear / for breakage before and after each use.</a:t>
            </a:r>
          </a:p>
          <a:p>
            <a:pPr algn="just"/>
            <a:r>
              <a:rPr lang="en-IN" sz="1800" dirty="0">
                <a:latin typeface="Arial" panose="020B0604020202020204" pitchFamily="34" charset="0"/>
                <a:cs typeface="Arial" panose="020B0604020202020204" pitchFamily="34" charset="0"/>
              </a:rPr>
              <a:t>Regular monitoring of pressure differentials between rooms for any deviation. </a:t>
            </a:r>
          </a:p>
          <a:p>
            <a:pPr algn="just"/>
            <a:r>
              <a:rPr lang="en-IN" sz="1800" dirty="0">
                <a:latin typeface="Arial" panose="020B0604020202020204" pitchFamily="34" charset="0"/>
                <a:cs typeface="Arial" panose="020B0604020202020204" pitchFamily="34" charset="0"/>
              </a:rPr>
              <a:t>Production / Quality Department to be intimated in case of deviation.</a:t>
            </a:r>
          </a:p>
          <a:p>
            <a:pPr algn="just"/>
            <a:r>
              <a:rPr lang="en-IN" sz="1800" dirty="0">
                <a:latin typeface="Arial" panose="020B0604020202020204" pitchFamily="34" charset="0"/>
                <a:cs typeface="Arial" panose="020B0604020202020204" pitchFamily="34" charset="0"/>
              </a:rPr>
              <a:t>Validate &amp; specify the maximum period of storage of the bulk materials.</a:t>
            </a:r>
          </a:p>
        </p:txBody>
      </p:sp>
      <p:sp>
        <p:nvSpPr>
          <p:cNvPr id="6" name="Title 1">
            <a:extLst>
              <a:ext uri="{FF2B5EF4-FFF2-40B4-BE49-F238E27FC236}">
                <a16:creationId xmlns:a16="http://schemas.microsoft.com/office/drawing/2014/main" id="{E05F2649-8B2E-4497-AD42-C6994295E27B}"/>
              </a:ext>
            </a:extLst>
          </p:cNvPr>
          <p:cNvSpPr>
            <a:spLocks noGrp="1"/>
          </p:cNvSpPr>
          <p:nvPr>
            <p:ph type="title"/>
          </p:nvPr>
        </p:nvSpPr>
        <p:spPr>
          <a:xfrm>
            <a:off x="251520" y="1412776"/>
            <a:ext cx="8640960" cy="864096"/>
          </a:xfrm>
          <a:noFill/>
          <a:scene3d>
            <a:camera prst="orthographicFront"/>
            <a:lightRig rig="threePt" dir="t"/>
          </a:scene3d>
          <a:sp3d>
            <a:bevelT w="114300" prst="artDeco"/>
          </a:sp3d>
        </p:spPr>
        <p:txBody>
          <a:bodyPr>
            <a:noAutofit/>
          </a:bodyPr>
          <a:lstStyle/>
          <a:p>
            <a:r>
              <a:rPr lang="en-US" sz="2100" b="1" dirty="0">
                <a:solidFill>
                  <a:srgbClr val="000000"/>
                </a:solidFill>
              </a:rPr>
              <a:t>4.0 Production of Health Supplement &amp; Nutraceuticals </a:t>
            </a:r>
            <a:br>
              <a:rPr lang="en-US" sz="2100" b="1" dirty="0">
                <a:solidFill>
                  <a:srgbClr val="000000"/>
                </a:solidFill>
              </a:rPr>
            </a:br>
            <a:r>
              <a:rPr lang="en-IN" sz="2100" b="1" dirty="0"/>
              <a:t>4.1 Manufacturing Requirements for Tablets &amp; Capsules </a:t>
            </a:r>
            <a:endParaRPr lang="en-IN" sz="2100" dirty="0"/>
          </a:p>
        </p:txBody>
      </p:sp>
      <p:sp>
        <p:nvSpPr>
          <p:cNvPr id="4" name="Rectangle: Rounded Corners 3">
            <a:extLst>
              <a:ext uri="{FF2B5EF4-FFF2-40B4-BE49-F238E27FC236}">
                <a16:creationId xmlns:a16="http://schemas.microsoft.com/office/drawing/2014/main" id="{631C8C67-E4DB-46CA-A05D-076485E223AF}"/>
              </a:ext>
            </a:extLst>
          </p:cNvPr>
          <p:cNvSpPr/>
          <p:nvPr/>
        </p:nvSpPr>
        <p:spPr>
          <a:xfrm>
            <a:off x="390364" y="2492896"/>
            <a:ext cx="8363272" cy="3816424"/>
          </a:xfrm>
          <a:prstGeom prst="roundRect">
            <a:avLst>
              <a:gd name="adj" fmla="val 10325"/>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1">
            <a:extLst>
              <a:ext uri="{FF2B5EF4-FFF2-40B4-BE49-F238E27FC236}">
                <a16:creationId xmlns:a16="http://schemas.microsoft.com/office/drawing/2014/main" id="{2D937D71-C424-4F31-8B9E-A471A6CE2068}"/>
              </a:ext>
            </a:extLst>
          </p:cNvPr>
          <p:cNvSpPr>
            <a:spLocks noGrp="1"/>
          </p:cNvSpPr>
          <p:nvPr>
            <p:ph type="sldNum" sz="quarter" idx="12"/>
          </p:nvPr>
        </p:nvSpPr>
        <p:spPr>
          <a:xfrm>
            <a:off x="3419872" y="6474972"/>
            <a:ext cx="2133600" cy="365125"/>
          </a:xfrm>
        </p:spPr>
        <p:txBody>
          <a:bodyPr/>
          <a:lstStyle/>
          <a:p>
            <a:fld id="{9B441236-4707-B342-88D0-23B2CF2BA6BC}" type="slidenum">
              <a:rPr lang="en-US" smtClean="0"/>
              <a:pPr/>
              <a:t>86</a:t>
            </a:fld>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B441236-4707-B342-88D0-23B2CF2BA6BC}" type="slidenum">
              <a:rPr lang="en-US" smtClean="0"/>
              <a:pPr/>
              <a:t>87</a:t>
            </a:fld>
            <a:endParaRPr lang="en-US"/>
          </a:p>
        </p:txBody>
      </p:sp>
      <p:sp>
        <p:nvSpPr>
          <p:cNvPr id="4" name="Title 3"/>
          <p:cNvSpPr>
            <a:spLocks noGrp="1"/>
          </p:cNvSpPr>
          <p:nvPr>
            <p:ph type="title"/>
          </p:nvPr>
        </p:nvSpPr>
        <p:spPr>
          <a:xfrm>
            <a:off x="473422" y="1942367"/>
            <a:ext cx="8229600" cy="652934"/>
          </a:xfrm>
        </p:spPr>
        <p:txBody>
          <a:bodyPr>
            <a:normAutofit fontScale="90000"/>
          </a:bodyPr>
          <a:lstStyle/>
          <a:p>
            <a:pPr algn="l"/>
            <a:br>
              <a:rPr lang="en-IN" sz="2000" dirty="0"/>
            </a:br>
            <a:r>
              <a:rPr lang="en-IN" sz="2000" b="1" dirty="0"/>
              <a:t>4.1.1   Manufacture of dosage forms (tablets and capsules)</a:t>
            </a:r>
            <a:br>
              <a:rPr lang="en-IN" sz="2000" dirty="0"/>
            </a:br>
            <a:endParaRPr lang="en-US" sz="1800" dirty="0">
              <a:ln w="10541" cmpd="sng">
                <a:solidFill>
                  <a:schemeClr val="accent1">
                    <a:shade val="88000"/>
                    <a:satMod val="110000"/>
                  </a:schemeClr>
                </a:solidFill>
                <a:prstDash val="solid"/>
              </a:ln>
            </a:endParaRPr>
          </a:p>
        </p:txBody>
      </p:sp>
      <p:pic>
        <p:nvPicPr>
          <p:cNvPr id="9" name="Picture 8"/>
          <p:cNvPicPr>
            <a:picLocks noChangeAspect="1"/>
          </p:cNvPicPr>
          <p:nvPr/>
        </p:nvPicPr>
        <p:blipFill>
          <a:blip r:embed="rId2" cstate="print"/>
          <a:stretch>
            <a:fillRect/>
          </a:stretch>
        </p:blipFill>
        <p:spPr>
          <a:xfrm>
            <a:off x="6372200" y="5233242"/>
            <a:ext cx="1234569" cy="1119806"/>
          </a:xfrm>
          <a:prstGeom prst="rect">
            <a:avLst/>
          </a:prstGeom>
        </p:spPr>
      </p:pic>
      <p:pic>
        <p:nvPicPr>
          <p:cNvPr id="10" name="Picture 9"/>
          <p:cNvPicPr>
            <a:picLocks noChangeAspect="1"/>
          </p:cNvPicPr>
          <p:nvPr/>
        </p:nvPicPr>
        <p:blipFill>
          <a:blip r:embed="rId3" cstate="print"/>
          <a:stretch>
            <a:fillRect/>
          </a:stretch>
        </p:blipFill>
        <p:spPr>
          <a:xfrm>
            <a:off x="7092280" y="3487204"/>
            <a:ext cx="1381125" cy="1185286"/>
          </a:xfrm>
          <a:prstGeom prst="rect">
            <a:avLst/>
          </a:prstGeom>
        </p:spPr>
      </p:pic>
      <p:pic>
        <p:nvPicPr>
          <p:cNvPr id="12" name="Picture 11"/>
          <p:cNvPicPr>
            <a:picLocks noChangeAspect="1"/>
          </p:cNvPicPr>
          <p:nvPr/>
        </p:nvPicPr>
        <p:blipFill>
          <a:blip r:embed="rId4" cstate="print"/>
          <a:stretch>
            <a:fillRect/>
          </a:stretch>
        </p:blipFill>
        <p:spPr>
          <a:xfrm>
            <a:off x="7643900" y="5172135"/>
            <a:ext cx="1079501" cy="936510"/>
          </a:xfrm>
          <a:prstGeom prst="rect">
            <a:avLst/>
          </a:prstGeom>
        </p:spPr>
      </p:pic>
      <p:sp>
        <p:nvSpPr>
          <p:cNvPr id="14" name="Rounded Rectangle 13"/>
          <p:cNvSpPr/>
          <p:nvPr/>
        </p:nvSpPr>
        <p:spPr>
          <a:xfrm>
            <a:off x="5841107" y="5313404"/>
            <a:ext cx="720504" cy="235758"/>
          </a:xfrm>
          <a:prstGeom prst="roundRect">
            <a:avLst/>
          </a:prstGeom>
          <a:solidFill>
            <a:srgbClr val="D7C4B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cstate="print"/>
          <a:stretch>
            <a:fillRect/>
          </a:stretch>
        </p:blipFill>
        <p:spPr>
          <a:xfrm>
            <a:off x="546457" y="3140967"/>
            <a:ext cx="2443603" cy="2448827"/>
          </a:xfrm>
          <a:prstGeom prst="rect">
            <a:avLst/>
          </a:prstGeom>
        </p:spPr>
      </p:pic>
      <p:sp>
        <p:nvSpPr>
          <p:cNvPr id="15" name="Rectangle 14"/>
          <p:cNvSpPr/>
          <p:nvPr/>
        </p:nvSpPr>
        <p:spPr>
          <a:xfrm>
            <a:off x="457200" y="5640390"/>
            <a:ext cx="3168352" cy="584775"/>
          </a:xfrm>
          <a:prstGeom prst="rect">
            <a:avLst/>
          </a:prstGeom>
        </p:spPr>
        <p:txBody>
          <a:bodyPr wrap="square">
            <a:spAutoFit/>
          </a:bodyPr>
          <a:lstStyle/>
          <a:p>
            <a:r>
              <a:rPr lang="en-US" sz="1600" b="1" dirty="0">
                <a:ln w="10541" cmpd="sng">
                  <a:solidFill>
                    <a:schemeClr val="accent1">
                      <a:shade val="88000"/>
                      <a:satMod val="110000"/>
                    </a:schemeClr>
                  </a:solidFill>
                  <a:prstDash val="solid"/>
                </a:ln>
              </a:rPr>
              <a:t>What are dosage forms : </a:t>
            </a:r>
            <a:r>
              <a:rPr lang="en-US" sz="1600" dirty="0">
                <a:ln w="10541" cmpd="sng">
                  <a:solidFill>
                    <a:schemeClr val="accent1">
                      <a:shade val="88000"/>
                      <a:satMod val="110000"/>
                    </a:schemeClr>
                  </a:solidFill>
                  <a:prstDash val="solid"/>
                </a:ln>
              </a:rPr>
              <a:t>to be taken in measured small quantities </a:t>
            </a:r>
            <a:endParaRPr lang="en-IN" sz="1600" dirty="0"/>
          </a:p>
        </p:txBody>
      </p:sp>
      <p:sp>
        <p:nvSpPr>
          <p:cNvPr id="18" name="Title 1">
            <a:extLst>
              <a:ext uri="{FF2B5EF4-FFF2-40B4-BE49-F238E27FC236}">
                <a16:creationId xmlns:a16="http://schemas.microsoft.com/office/drawing/2014/main" id="{D043DEB4-B106-4E13-BC8A-2C99CC8695B6}"/>
              </a:ext>
            </a:extLst>
          </p:cNvPr>
          <p:cNvSpPr txBox="1">
            <a:spLocks/>
          </p:cNvSpPr>
          <p:nvPr/>
        </p:nvSpPr>
        <p:spPr>
          <a:xfrm>
            <a:off x="323527" y="1231560"/>
            <a:ext cx="8640960" cy="864096"/>
          </a:xfrm>
          <a:prstGeom prst="rect">
            <a:avLst/>
          </a:prstGeom>
          <a:noFill/>
          <a:scene3d>
            <a:camera prst="orthographicFront"/>
            <a:lightRig rig="threePt" dir="t"/>
          </a:scene3d>
          <a:sp3d>
            <a:bevelT w="114300" prst="artDeco"/>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br>
              <a:rPr lang="en-US" sz="2100" b="1" dirty="0">
                <a:solidFill>
                  <a:srgbClr val="000000"/>
                </a:solidFill>
                <a:latin typeface="Arial" panose="020B0604020202020204" pitchFamily="34" charset="0"/>
                <a:cs typeface="Arial" panose="020B0604020202020204" pitchFamily="34" charset="0"/>
              </a:rPr>
            </a:br>
            <a:br>
              <a:rPr lang="en-US" sz="2100" b="1" dirty="0">
                <a:solidFill>
                  <a:srgbClr val="000000"/>
                </a:solidFill>
                <a:latin typeface="Arial" panose="020B0604020202020204" pitchFamily="34" charset="0"/>
                <a:cs typeface="Arial" panose="020B0604020202020204" pitchFamily="34" charset="0"/>
              </a:rPr>
            </a:br>
            <a:br>
              <a:rPr lang="en-US" sz="2100" b="1" dirty="0">
                <a:solidFill>
                  <a:srgbClr val="000000"/>
                </a:solidFill>
                <a:latin typeface="Arial" panose="020B0604020202020204" pitchFamily="34" charset="0"/>
                <a:cs typeface="Arial" panose="020B0604020202020204" pitchFamily="34" charset="0"/>
              </a:rPr>
            </a:br>
            <a:r>
              <a:rPr lang="en-US" sz="2100" b="1" dirty="0">
                <a:solidFill>
                  <a:srgbClr val="000000"/>
                </a:solidFill>
                <a:latin typeface="Arial" panose="020B0604020202020204" pitchFamily="34" charset="0"/>
                <a:cs typeface="Arial" panose="020B0604020202020204" pitchFamily="34" charset="0"/>
              </a:rPr>
              <a:t>4.0 Production of Health Supplement &amp; Nutraceuticals </a:t>
            </a:r>
            <a:br>
              <a:rPr lang="en-US" sz="2100" b="1" dirty="0">
                <a:solidFill>
                  <a:srgbClr val="000000"/>
                </a:solidFill>
                <a:latin typeface="Arial" panose="020B0604020202020204" pitchFamily="34" charset="0"/>
                <a:cs typeface="Arial" panose="020B0604020202020204" pitchFamily="34" charset="0"/>
              </a:rPr>
            </a:br>
            <a:r>
              <a:rPr lang="en-IN" sz="2100" b="1" dirty="0">
                <a:latin typeface="Arial" panose="020B0604020202020204" pitchFamily="34" charset="0"/>
                <a:cs typeface="Arial" panose="020B0604020202020204" pitchFamily="34" charset="0"/>
              </a:rPr>
              <a:t>4.1 Manufacturing Requirements for Tablets &amp; Capsules </a:t>
            </a:r>
            <a:br>
              <a:rPr lang="en-IN" sz="2100" dirty="0">
                <a:latin typeface="Arial" panose="020B0604020202020204" pitchFamily="34" charset="0"/>
                <a:cs typeface="Arial" panose="020B0604020202020204" pitchFamily="34" charset="0"/>
              </a:rPr>
            </a:br>
            <a:br>
              <a:rPr lang="en-US" sz="2100" b="1" dirty="0">
                <a:solidFill>
                  <a:srgbClr val="000000"/>
                </a:solidFill>
                <a:latin typeface="Arial" panose="020B0604020202020204" pitchFamily="34" charset="0"/>
                <a:cs typeface="Arial" panose="020B0604020202020204" pitchFamily="34" charset="0"/>
              </a:rPr>
            </a:br>
            <a:br>
              <a:rPr lang="en-IN" sz="2100" b="1" dirty="0">
                <a:solidFill>
                  <a:srgbClr val="000000"/>
                </a:solidFill>
                <a:latin typeface="Arial" panose="020B0604020202020204" pitchFamily="34" charset="0"/>
                <a:cs typeface="Arial" panose="020B0604020202020204" pitchFamily="34" charset="0"/>
              </a:rPr>
            </a:br>
            <a:endParaRPr lang="en-IN" sz="2100" dirty="0">
              <a:latin typeface="Arial" panose="020B0604020202020204" pitchFamily="34" charset="0"/>
              <a:cs typeface="Arial" panose="020B0604020202020204" pitchFamily="34" charset="0"/>
            </a:endParaRPr>
          </a:p>
        </p:txBody>
      </p:sp>
      <p:sp>
        <p:nvSpPr>
          <p:cNvPr id="5" name="Rounded Rectangle 4"/>
          <p:cNvSpPr/>
          <p:nvPr/>
        </p:nvSpPr>
        <p:spPr>
          <a:xfrm>
            <a:off x="379207" y="2806463"/>
            <a:ext cx="8418030" cy="3548236"/>
          </a:xfrm>
          <a:prstGeom prst="roundRect">
            <a:avLst>
              <a:gd name="adj" fmla="val 9510"/>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6352" y="2969592"/>
            <a:ext cx="1073564" cy="173024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7005" y="4829373"/>
            <a:ext cx="2202434" cy="1395792"/>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60210" y="2969592"/>
            <a:ext cx="1618461" cy="1648619"/>
          </a:xfrm>
          <a:prstGeom prst="rect">
            <a:avLst/>
          </a:prstGeom>
        </p:spPr>
      </p:pic>
    </p:spTree>
    <p:extLst>
      <p:ext uri="{BB962C8B-B14F-4D97-AF65-F5344CB8AC3E}">
        <p14:creationId xmlns:p14="http://schemas.microsoft.com/office/powerpoint/2010/main" val="28017126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973" y="2585457"/>
            <a:ext cx="8430054" cy="3744416"/>
          </a:xfrm>
          <a:ln>
            <a:solidFill>
              <a:schemeClr val="accent3">
                <a:lumMod val="75000"/>
              </a:schemeClr>
            </a:solidFill>
          </a:ln>
        </p:spPr>
        <p:txBody>
          <a:bodyPr>
            <a:normAutofit/>
          </a:bodyPr>
          <a:lstStyle/>
          <a:p>
            <a:pPr algn="just">
              <a:buNone/>
            </a:pPr>
            <a:r>
              <a:rPr lang="en-IN" sz="2000" b="1" u="sng" dirty="0">
                <a:latin typeface="Arial" panose="020B0604020202020204" pitchFamily="34" charset="0"/>
                <a:cs typeface="Arial" panose="020B0604020202020204" pitchFamily="34" charset="0"/>
              </a:rPr>
              <a:t>4.1.2 Sifting, Mixing, Blending and Granulation</a:t>
            </a:r>
          </a:p>
          <a:p>
            <a:pPr algn="just">
              <a:buNone/>
            </a:pPr>
            <a:endParaRPr lang="en-IN" sz="1800" b="1" u="sng" dirty="0">
              <a:latin typeface="Arial" panose="020B0604020202020204" pitchFamily="34" charset="0"/>
              <a:cs typeface="Arial" panose="020B0604020202020204" pitchFamily="34" charset="0"/>
            </a:endParaRPr>
          </a:p>
          <a:p>
            <a:pPr algn="just"/>
            <a:r>
              <a:rPr lang="en-IN" sz="1800" dirty="0">
                <a:latin typeface="Arial" panose="020B0604020202020204" pitchFamily="34" charset="0"/>
                <a:cs typeface="Arial" panose="020B0604020202020204" pitchFamily="34" charset="0"/>
              </a:rPr>
              <a:t>Integrity check of sieves before and after the process</a:t>
            </a:r>
          </a:p>
          <a:p>
            <a:pPr algn="just"/>
            <a:r>
              <a:rPr lang="en-IN" sz="1800" dirty="0">
                <a:latin typeface="Arial" panose="020B0604020202020204" pitchFamily="34" charset="0"/>
                <a:cs typeface="Arial" panose="020B0604020202020204" pitchFamily="34" charset="0"/>
              </a:rPr>
              <a:t>Periodical examination of residues from sieving operations</a:t>
            </a:r>
          </a:p>
          <a:p>
            <a:pPr algn="just"/>
            <a:r>
              <a:rPr lang="en-IN" sz="1800" dirty="0">
                <a:latin typeface="Arial" panose="020B0604020202020204" pitchFamily="34" charset="0"/>
                <a:cs typeface="Arial" panose="020B0604020202020204" pitchFamily="34" charset="0"/>
              </a:rPr>
              <a:t>Lead free sieves and screens of the sieving equipment</a:t>
            </a:r>
          </a:p>
          <a:p>
            <a:pPr algn="just"/>
            <a:r>
              <a:rPr lang="en-IN" sz="1800" dirty="0">
                <a:latin typeface="Arial" panose="020B0604020202020204" pitchFamily="34" charset="0"/>
                <a:cs typeface="Arial" panose="020B0604020202020204" pitchFamily="34" charset="0"/>
              </a:rPr>
              <a:t>Do not use filter bags fitted to fluid-bed drier for different products, without being washed in-between use. </a:t>
            </a:r>
          </a:p>
          <a:p>
            <a:pPr algn="just"/>
            <a:r>
              <a:rPr lang="en-IN" sz="1800" dirty="0">
                <a:latin typeface="Arial" panose="020B0604020202020204" pitchFamily="34" charset="0"/>
                <a:cs typeface="Arial" panose="020B0604020202020204" pitchFamily="34" charset="0"/>
              </a:rPr>
              <a:t>Use only product specific bags in case of highly potent or sensitizing products </a:t>
            </a:r>
            <a:endParaRPr lang="en-US" sz="1800" dirty="0">
              <a:latin typeface="Arial" panose="020B0604020202020204" pitchFamily="34" charset="0"/>
              <a:cs typeface="Arial" panose="020B0604020202020204" pitchFamily="34" charset="0"/>
            </a:endParaRPr>
          </a:p>
          <a:p>
            <a:pPr algn="just"/>
            <a:r>
              <a:rPr lang="en-IN" sz="1800" dirty="0">
                <a:latin typeface="Arial" panose="020B0604020202020204" pitchFamily="34" charset="0"/>
                <a:cs typeface="Arial" panose="020B0604020202020204" pitchFamily="34" charset="0"/>
              </a:rPr>
              <a:t>Record Blending time and RPM</a:t>
            </a:r>
            <a:endParaRPr lang="en-IN" sz="20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D2F7DEB5-A40F-490B-A921-1FE7318CC2D4}"/>
              </a:ext>
            </a:extLst>
          </p:cNvPr>
          <p:cNvSpPr>
            <a:spLocks noGrp="1"/>
          </p:cNvSpPr>
          <p:nvPr>
            <p:ph type="title"/>
          </p:nvPr>
        </p:nvSpPr>
        <p:spPr>
          <a:xfrm>
            <a:off x="251520" y="1412776"/>
            <a:ext cx="8640960" cy="864096"/>
          </a:xfrm>
          <a:noFill/>
          <a:scene3d>
            <a:camera prst="orthographicFront"/>
            <a:lightRig rig="threePt" dir="t"/>
          </a:scene3d>
          <a:sp3d>
            <a:bevelT w="114300" prst="artDeco"/>
          </a:sp3d>
        </p:spPr>
        <p:txBody>
          <a:bodyPr>
            <a:noAutofit/>
          </a:bodyPr>
          <a:lstStyle/>
          <a:p>
            <a:br>
              <a:rPr lang="en-US" sz="2100" b="1" dirty="0">
                <a:solidFill>
                  <a:srgbClr val="000000"/>
                </a:solidFill>
              </a:rPr>
            </a:br>
            <a:r>
              <a:rPr lang="en-US" sz="2100" b="1" dirty="0">
                <a:solidFill>
                  <a:srgbClr val="000000"/>
                </a:solidFill>
              </a:rPr>
              <a:t>4.0 Production of Health Supplement &amp; Nutraceuticals </a:t>
            </a:r>
            <a:br>
              <a:rPr lang="en-US" sz="2100" b="1" dirty="0">
                <a:solidFill>
                  <a:srgbClr val="000000"/>
                </a:solidFill>
              </a:rPr>
            </a:br>
            <a:r>
              <a:rPr lang="en-IN" sz="2100" b="1" dirty="0"/>
              <a:t>4.1 Manufacturing Requirements for Tablets &amp; Capsules </a:t>
            </a:r>
            <a:br>
              <a:rPr lang="en-IN" sz="2100" dirty="0"/>
            </a:br>
            <a:endParaRPr lang="en-IN" sz="2100" dirty="0"/>
          </a:p>
        </p:txBody>
      </p:sp>
      <p:sp>
        <p:nvSpPr>
          <p:cNvPr id="4" name="Slide Number Placeholder 1">
            <a:extLst>
              <a:ext uri="{FF2B5EF4-FFF2-40B4-BE49-F238E27FC236}">
                <a16:creationId xmlns:a16="http://schemas.microsoft.com/office/drawing/2014/main" id="{4DADB452-5FE5-489B-B950-4EFA95C888CD}"/>
              </a:ext>
            </a:extLst>
          </p:cNvPr>
          <p:cNvSpPr>
            <a:spLocks noGrp="1"/>
          </p:cNvSpPr>
          <p:nvPr>
            <p:ph type="sldNum" sz="quarter" idx="12"/>
          </p:nvPr>
        </p:nvSpPr>
        <p:spPr>
          <a:xfrm>
            <a:off x="3203848" y="6492875"/>
            <a:ext cx="2133600" cy="365125"/>
          </a:xfrm>
        </p:spPr>
        <p:txBody>
          <a:bodyPr/>
          <a:lstStyle/>
          <a:p>
            <a:fld id="{9B441236-4707-B342-88D0-23B2CF2BA6BC}" type="slidenum">
              <a:rPr lang="en-US" smtClean="0"/>
              <a:pPr/>
              <a:t>88</a:t>
            </a:fld>
            <a:endParaRPr 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204864"/>
            <a:ext cx="8496944" cy="4151486"/>
          </a:xfrm>
          <a:ln w="19050">
            <a:solidFill>
              <a:schemeClr val="accent3">
                <a:lumMod val="75000"/>
              </a:schemeClr>
            </a:solidFill>
          </a:ln>
        </p:spPr>
        <p:txBody>
          <a:bodyPr>
            <a:normAutofit/>
          </a:bodyPr>
          <a:lstStyle/>
          <a:p>
            <a:pPr>
              <a:buNone/>
            </a:pPr>
            <a:r>
              <a:rPr lang="en-IN" sz="1800" b="1" u="sng" dirty="0">
                <a:latin typeface="Arial" panose="020B0604020202020204" pitchFamily="34" charset="0"/>
                <a:cs typeface="Arial" panose="020B0604020202020204" pitchFamily="34" charset="0"/>
              </a:rPr>
              <a:t>4.1.2 Sifting, Mixing, Blending and Granulation</a:t>
            </a:r>
          </a:p>
          <a:p>
            <a:pPr algn="just"/>
            <a:r>
              <a:rPr lang="en-IN" sz="1600" dirty="0">
                <a:latin typeface="Arial" panose="020B0604020202020204" pitchFamily="34" charset="0"/>
                <a:cs typeface="Arial" panose="020B0604020202020204" pitchFamily="34" charset="0"/>
              </a:rPr>
              <a:t>Installation of dust extractors or air handling unit for sifting and blending equipment.</a:t>
            </a:r>
          </a:p>
          <a:p>
            <a:pPr algn="just"/>
            <a:r>
              <a:rPr lang="en-IN" sz="1600" dirty="0">
                <a:latin typeface="Arial" panose="020B0604020202020204" pitchFamily="34" charset="0"/>
                <a:cs typeface="Arial" panose="020B0604020202020204" pitchFamily="34" charset="0"/>
              </a:rPr>
              <a:t>Recording of mixing time, temperature, ampere load and other key parameters in BMR.</a:t>
            </a:r>
          </a:p>
          <a:p>
            <a:pPr>
              <a:buNone/>
            </a:pPr>
            <a:endParaRPr lang="en-IN" sz="2000" dirty="0">
              <a:latin typeface="Arial" panose="020B0604020202020204" pitchFamily="34" charset="0"/>
              <a:cs typeface="Arial" panose="020B0604020202020204" pitchFamily="34" charset="0"/>
            </a:endParaRPr>
          </a:p>
        </p:txBody>
      </p:sp>
      <p:pic>
        <p:nvPicPr>
          <p:cNvPr id="4" name="Picture 3" descr="Related image"/>
          <p:cNvPicPr/>
          <p:nvPr/>
        </p:nvPicPr>
        <p:blipFill>
          <a:blip r:embed="rId2" cstate="print"/>
          <a:srcRect/>
          <a:stretch>
            <a:fillRect/>
          </a:stretch>
        </p:blipFill>
        <p:spPr bwMode="auto">
          <a:xfrm>
            <a:off x="1043608" y="3356992"/>
            <a:ext cx="7056784" cy="2736304"/>
          </a:xfrm>
          <a:prstGeom prst="rect">
            <a:avLst/>
          </a:prstGeom>
          <a:noFill/>
          <a:ln w="28575">
            <a:solidFill>
              <a:schemeClr val="accent3">
                <a:lumMod val="75000"/>
              </a:schemeClr>
            </a:solidFill>
            <a:miter lim="800000"/>
            <a:headEnd/>
            <a:tailEnd/>
          </a:ln>
        </p:spPr>
      </p:pic>
      <p:sp>
        <p:nvSpPr>
          <p:cNvPr id="9" name="Title 1">
            <a:extLst>
              <a:ext uri="{FF2B5EF4-FFF2-40B4-BE49-F238E27FC236}">
                <a16:creationId xmlns:a16="http://schemas.microsoft.com/office/drawing/2014/main" id="{E708CD77-899F-4A10-9A5E-9E51E463CE7E}"/>
              </a:ext>
            </a:extLst>
          </p:cNvPr>
          <p:cNvSpPr>
            <a:spLocks noGrp="1"/>
          </p:cNvSpPr>
          <p:nvPr>
            <p:ph type="title"/>
          </p:nvPr>
        </p:nvSpPr>
        <p:spPr>
          <a:xfrm>
            <a:off x="343944" y="1268760"/>
            <a:ext cx="8640960" cy="792088"/>
          </a:xfrm>
          <a:noFill/>
          <a:scene3d>
            <a:camera prst="orthographicFront"/>
            <a:lightRig rig="threePt" dir="t"/>
          </a:scene3d>
          <a:sp3d>
            <a:bevelT w="114300" prst="artDeco"/>
          </a:sp3d>
        </p:spPr>
        <p:txBody>
          <a:bodyPr>
            <a:noAutofit/>
          </a:bodyPr>
          <a:lstStyle/>
          <a:p>
            <a:r>
              <a:rPr lang="en-US" sz="2100" b="1" dirty="0">
                <a:solidFill>
                  <a:srgbClr val="000000"/>
                </a:solidFill>
              </a:rPr>
              <a:t>4.0 Production of Health Supplement &amp; Nutraceuticals </a:t>
            </a:r>
            <a:br>
              <a:rPr lang="en-US" sz="2100" b="1" dirty="0">
                <a:solidFill>
                  <a:srgbClr val="000000"/>
                </a:solidFill>
              </a:rPr>
            </a:br>
            <a:r>
              <a:rPr lang="en-IN" sz="2100" b="1" dirty="0"/>
              <a:t>4.1 Manufacturing Requirements for Tablets &amp; Capsules </a:t>
            </a:r>
            <a:endParaRPr lang="en-IN" sz="2100" dirty="0"/>
          </a:p>
        </p:txBody>
      </p:sp>
      <p:sp>
        <p:nvSpPr>
          <p:cNvPr id="5" name="Slide Number Placeholder 1">
            <a:extLst>
              <a:ext uri="{FF2B5EF4-FFF2-40B4-BE49-F238E27FC236}">
                <a16:creationId xmlns:a16="http://schemas.microsoft.com/office/drawing/2014/main" id="{5E9A0691-83FB-42BF-8808-EEED3BAC2A04}"/>
              </a:ext>
            </a:extLst>
          </p:cNvPr>
          <p:cNvSpPr>
            <a:spLocks noGrp="1"/>
          </p:cNvSpPr>
          <p:nvPr>
            <p:ph type="sldNum" sz="quarter" idx="12"/>
          </p:nvPr>
        </p:nvSpPr>
        <p:spPr>
          <a:xfrm>
            <a:off x="3347864" y="6500366"/>
            <a:ext cx="2133600" cy="365125"/>
          </a:xfrm>
        </p:spPr>
        <p:txBody>
          <a:bodyPr/>
          <a:lstStyle/>
          <a:p>
            <a:fld id="{9B441236-4707-B342-88D0-23B2CF2BA6BC}" type="slidenum">
              <a:rPr lang="en-US" smtClean="0"/>
              <a:pPr/>
              <a:t>89</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57700"/>
            <a:ext cx="9144000" cy="548680"/>
          </a:xfrm>
        </p:spPr>
        <p:txBody>
          <a:bodyPr>
            <a:normAutofit fontScale="90000"/>
          </a:bodyPr>
          <a:lstStyle/>
          <a:p>
            <a:pPr fontAlgn="ctr">
              <a:defRPr/>
            </a:pPr>
            <a:r>
              <a:rPr lang="en-IN" sz="4000" b="1" dirty="0">
                <a:solidFill>
                  <a:srgbClr val="000000"/>
                </a:solidFill>
                <a:effectLst>
                  <a:outerShdw blurRad="38100" dist="38100" dir="2700000" algn="tl">
                    <a:srgbClr val="000000">
                      <a:alpha val="43137"/>
                    </a:srgbClr>
                  </a:outerShdw>
                </a:effectLst>
              </a:rPr>
              <a:t>Contents</a:t>
            </a:r>
            <a:endParaRPr lang="en-IN" sz="4000" dirty="0">
              <a:solidFill>
                <a:srgbClr val="00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4080267060"/>
              </p:ext>
            </p:extLst>
          </p:nvPr>
        </p:nvGraphicFramePr>
        <p:xfrm>
          <a:off x="397677" y="1518762"/>
          <a:ext cx="8348645" cy="4696700"/>
        </p:xfrm>
        <a:graphic>
          <a:graphicData uri="http://schemas.openxmlformats.org/drawingml/2006/table">
            <a:tbl>
              <a:tblPr firstRow="1" bandRow="1">
                <a:tableStyleId>{F5AB1C69-6EDB-4FF4-983F-18BD219EF322}</a:tableStyleId>
              </a:tblPr>
              <a:tblGrid>
                <a:gridCol w="614892">
                  <a:extLst>
                    <a:ext uri="{9D8B030D-6E8A-4147-A177-3AD203B41FA5}">
                      <a16:colId xmlns:a16="http://schemas.microsoft.com/office/drawing/2014/main" val="20000"/>
                    </a:ext>
                  </a:extLst>
                </a:gridCol>
                <a:gridCol w="2172253">
                  <a:extLst>
                    <a:ext uri="{9D8B030D-6E8A-4147-A177-3AD203B41FA5}">
                      <a16:colId xmlns:a16="http://schemas.microsoft.com/office/drawing/2014/main" val="20001"/>
                    </a:ext>
                  </a:extLst>
                </a:gridCol>
                <a:gridCol w="1286519">
                  <a:extLst>
                    <a:ext uri="{9D8B030D-6E8A-4147-A177-3AD203B41FA5}">
                      <a16:colId xmlns:a16="http://schemas.microsoft.com/office/drawing/2014/main" val="20002"/>
                    </a:ext>
                  </a:extLst>
                </a:gridCol>
                <a:gridCol w="4274981">
                  <a:extLst>
                    <a:ext uri="{9D8B030D-6E8A-4147-A177-3AD203B41FA5}">
                      <a16:colId xmlns:a16="http://schemas.microsoft.com/office/drawing/2014/main" val="20003"/>
                    </a:ext>
                  </a:extLst>
                </a:gridCol>
              </a:tblGrid>
              <a:tr h="537076">
                <a:tc>
                  <a:txBody>
                    <a:bodyPr/>
                    <a:lstStyle/>
                    <a:p>
                      <a:pPr algn="ctr" fontAlgn="ctr"/>
                      <a:r>
                        <a:rPr lang="en-IN" sz="1800" b="1" i="0" u="none" strike="noStrike" dirty="0">
                          <a:solidFill>
                            <a:schemeClr val="bg1"/>
                          </a:solidFill>
                          <a:effectLst/>
                          <a:latin typeface="Calibri"/>
                        </a:rPr>
                        <a:t>S. No.</a:t>
                      </a:r>
                    </a:p>
                  </a:txBody>
                  <a:tcPr marL="9525" marR="9525" marT="9525" marB="0" anchor="ctr"/>
                </a:tc>
                <a:tc>
                  <a:txBody>
                    <a:bodyPr/>
                    <a:lstStyle/>
                    <a:p>
                      <a:pPr algn="ctr" fontAlgn="ctr"/>
                      <a:r>
                        <a:rPr lang="en-IN" sz="1800" b="1" i="0" u="none" strike="noStrike" dirty="0">
                          <a:solidFill>
                            <a:schemeClr val="bg1"/>
                          </a:solidFill>
                          <a:effectLst/>
                          <a:latin typeface="Calibri"/>
                        </a:rPr>
                        <a:t>Operational Flow</a:t>
                      </a:r>
                    </a:p>
                  </a:txBody>
                  <a:tcPr marL="9525" marR="9525" marT="9525" marB="0" anchor="ctr"/>
                </a:tc>
                <a:tc>
                  <a:txBody>
                    <a:bodyPr/>
                    <a:lstStyle/>
                    <a:p>
                      <a:pPr algn="ctr" fontAlgn="ctr"/>
                      <a:r>
                        <a:rPr lang="en-US" sz="1800" b="1" i="0" u="none" strike="noStrike" dirty="0">
                          <a:solidFill>
                            <a:schemeClr val="bg1"/>
                          </a:solidFill>
                          <a:effectLst/>
                          <a:latin typeface="Calibri"/>
                        </a:rPr>
                        <a:t>Sub – Section No. </a:t>
                      </a:r>
                      <a:endParaRPr lang="en-IN" sz="1800" b="1" i="0" u="none" strike="noStrike" dirty="0">
                        <a:solidFill>
                          <a:schemeClr val="bg1"/>
                        </a:solidFill>
                        <a:effectLst/>
                        <a:latin typeface="Calibri"/>
                      </a:endParaRPr>
                    </a:p>
                  </a:txBody>
                  <a:tcPr marL="9525" marR="9525" marT="9525" marB="0" anchor="ctr"/>
                </a:tc>
                <a:tc>
                  <a:txBody>
                    <a:bodyPr/>
                    <a:lstStyle/>
                    <a:p>
                      <a:pPr algn="ctr" fontAlgn="ctr"/>
                      <a:r>
                        <a:rPr lang="en-IN" sz="1800" b="1" i="0" u="none" strike="noStrike" dirty="0">
                          <a:solidFill>
                            <a:schemeClr val="bg1"/>
                          </a:solidFill>
                          <a:effectLst/>
                          <a:latin typeface="Calibri"/>
                        </a:rPr>
                        <a:t>Heading </a:t>
                      </a:r>
                    </a:p>
                  </a:txBody>
                  <a:tcPr marL="9525" marR="9525" marT="9525" marB="0" anchor="ctr"/>
                </a:tc>
                <a:extLst>
                  <a:ext uri="{0D108BD9-81ED-4DB2-BD59-A6C34878D82A}">
                    <a16:rowId xmlns:a16="http://schemas.microsoft.com/office/drawing/2014/main" val="10000"/>
                  </a:ext>
                </a:extLst>
              </a:tr>
              <a:tr h="563729">
                <a:tc rowSpan="2">
                  <a:txBody>
                    <a:bodyPr/>
                    <a:lstStyle/>
                    <a:p>
                      <a:pPr algn="ctr" fontAlgn="ctr"/>
                      <a:r>
                        <a:rPr lang="en-US" sz="1400" b="0" i="0" u="none" strike="noStrike" dirty="0">
                          <a:solidFill>
                            <a:srgbClr val="000000"/>
                          </a:solidFill>
                          <a:effectLst/>
                          <a:latin typeface="Calibri"/>
                        </a:rPr>
                        <a:t>7.9</a:t>
                      </a:r>
                      <a:endParaRPr lang="en-IN" sz="1400" b="0" i="0" u="none" strike="noStrike" dirty="0">
                        <a:solidFill>
                          <a:srgbClr val="000000"/>
                        </a:solidFill>
                        <a:effectLst/>
                        <a:latin typeface="Calibri"/>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600" b="0" dirty="0"/>
                        <a:t>Consumer Awareness</a:t>
                      </a:r>
                      <a:endParaRPr lang="en-IN" sz="1600" b="0" dirty="0"/>
                    </a:p>
                  </a:txBody>
                  <a:tcPr marL="9525" marR="9525" marT="9525" marB="0" anchor="ctr"/>
                </a:tc>
                <a:tc>
                  <a:txBody>
                    <a:bodyPr/>
                    <a:lstStyle/>
                    <a:p>
                      <a:pPr algn="ctr" fontAlgn="b"/>
                      <a:r>
                        <a:rPr lang="en-US" sz="1600" b="0" i="0" u="none" strike="noStrike" dirty="0">
                          <a:solidFill>
                            <a:schemeClr val="tx1"/>
                          </a:solidFill>
                          <a:effectLst/>
                          <a:latin typeface="Calibri"/>
                        </a:rPr>
                        <a:t>7.9.1</a:t>
                      </a:r>
                      <a:endParaRPr lang="en-IN" sz="1600" b="0" i="0" u="none" strike="noStrike" dirty="0">
                        <a:solidFill>
                          <a:schemeClr val="tx1"/>
                        </a:solidFill>
                        <a:effectLst/>
                        <a:latin typeface="Calibri"/>
                      </a:endParaRPr>
                    </a:p>
                  </a:txBody>
                  <a:tcPr marL="9525" marR="9525" marT="9525"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dirty="0">
                          <a:solidFill>
                            <a:schemeClr val="tx1"/>
                          </a:solidFill>
                        </a:rPr>
                        <a:t>Product Information &amp; Labeling on Principal Display Panel</a:t>
                      </a:r>
                      <a:endParaRPr lang="en-IN" sz="1600" b="0" i="0" u="none" strike="noStrike" dirty="0">
                        <a:solidFill>
                          <a:schemeClr val="tx1"/>
                        </a:solidFill>
                        <a:effectLst/>
                        <a:latin typeface="Calibri"/>
                      </a:endParaRPr>
                    </a:p>
                  </a:txBody>
                  <a:tcPr marL="9525" marR="9525" marT="9525" marB="0" anchor="ctr"/>
                </a:tc>
                <a:extLst>
                  <a:ext uri="{0D108BD9-81ED-4DB2-BD59-A6C34878D82A}">
                    <a16:rowId xmlns:a16="http://schemas.microsoft.com/office/drawing/2014/main" val="10001"/>
                  </a:ext>
                </a:extLst>
              </a:tr>
              <a:tr h="43645">
                <a:tc vMerge="1">
                  <a:txBody>
                    <a:bodyPr/>
                    <a:lstStyle/>
                    <a:p>
                      <a:endParaRPr lang="en-IN"/>
                    </a:p>
                  </a:txBody>
                  <a:tcPr/>
                </a:tc>
                <a:tc>
                  <a:txBody>
                    <a:bodyPr/>
                    <a:lstStyle/>
                    <a:p>
                      <a:endParaRPr lang="en-IN" dirty="0"/>
                    </a:p>
                  </a:txBody>
                  <a:tcPr marL="9525" marR="9525" marT="9525" marB="0" anchor="ctr"/>
                </a:tc>
                <a:tc>
                  <a:txBody>
                    <a:bodyPr/>
                    <a:lstStyle/>
                    <a:p>
                      <a:pPr algn="ctr"/>
                      <a:r>
                        <a:rPr lang="en-US" sz="1600" dirty="0">
                          <a:solidFill>
                            <a:schemeClr val="tx1"/>
                          </a:solidFill>
                        </a:rPr>
                        <a:t>7.9.2</a:t>
                      </a:r>
                      <a:endParaRPr lang="en-IN" sz="1600" dirty="0">
                        <a:solidFill>
                          <a:schemeClr val="tx1"/>
                        </a:solidFill>
                      </a:endParaRPr>
                    </a:p>
                  </a:txBody>
                  <a:tcPr marL="9525" marR="9525" marT="9525"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Nutrition label Panel</a:t>
                      </a:r>
                    </a:p>
                  </a:txBody>
                  <a:tcPr marL="9525" marR="9525" marT="9525" marB="0" anchor="ctr"/>
                </a:tc>
                <a:extLst>
                  <a:ext uri="{0D108BD9-81ED-4DB2-BD59-A6C34878D82A}">
                    <a16:rowId xmlns:a16="http://schemas.microsoft.com/office/drawing/2014/main" val="10003"/>
                  </a:ext>
                </a:extLst>
              </a:tr>
              <a:tr h="322976">
                <a:tc>
                  <a:txBody>
                    <a:bodyPr/>
                    <a:lstStyle/>
                    <a:p>
                      <a:pPr algn="ctr" fontAlgn="ctr"/>
                      <a:endParaRPr lang="en-IN" sz="1400" b="0" i="0" u="none" strike="noStrike" dirty="0">
                        <a:solidFill>
                          <a:srgbClr val="000000"/>
                        </a:solidFill>
                        <a:effectLst/>
                        <a:latin typeface="Calibri"/>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IN" sz="1600" b="0" dirty="0"/>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7.9.3</a:t>
                      </a:r>
                      <a:endParaRPr lang="en-IN" sz="1600" dirty="0">
                        <a:solidFill>
                          <a:schemeClr val="tx1"/>
                        </a:solidFill>
                      </a:endParaRPr>
                    </a:p>
                  </a:txBody>
                  <a:tcPr marL="9525" marR="9525" marT="9525"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General Labeling</a:t>
                      </a:r>
                      <a:endParaRPr lang="en-IN" sz="1600" b="0" i="0" u="none" strike="noStrike" dirty="0">
                        <a:solidFill>
                          <a:schemeClr val="tx1"/>
                        </a:solidFill>
                        <a:effectLst/>
                        <a:latin typeface="+mn-lt"/>
                      </a:endParaRPr>
                    </a:p>
                  </a:txBody>
                  <a:tcPr marL="9525" marR="9525" marT="9525" marB="0" anchor="ctr"/>
                </a:tc>
                <a:extLst>
                  <a:ext uri="{0D108BD9-81ED-4DB2-BD59-A6C34878D82A}">
                    <a16:rowId xmlns:a16="http://schemas.microsoft.com/office/drawing/2014/main" val="10004"/>
                  </a:ext>
                </a:extLst>
              </a:tr>
              <a:tr h="285279">
                <a:tc>
                  <a:txBody>
                    <a:bodyPr/>
                    <a:lstStyle/>
                    <a:p>
                      <a:pPr algn="ctr" fontAlgn="ctr"/>
                      <a:endParaRPr lang="en-IN" sz="1400" b="0" i="0" u="none" strike="noStrike" dirty="0">
                        <a:solidFill>
                          <a:srgbClr val="000000"/>
                        </a:solidFill>
                        <a:effectLst/>
                        <a:latin typeface="Calibri"/>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IN" sz="1600" b="0" dirty="0">
                        <a:solidFill>
                          <a:schemeClr val="tx1"/>
                        </a:solidFill>
                      </a:endParaRPr>
                    </a:p>
                  </a:txBody>
                  <a:tcPr marL="9525" marR="9525" marT="9525" marB="0" anchor="ctr"/>
                </a:tc>
                <a:tc>
                  <a:txBody>
                    <a:bodyPr/>
                    <a:lstStyle/>
                    <a:p>
                      <a:pPr algn="ctr"/>
                      <a:r>
                        <a:rPr lang="en-US" sz="1600" dirty="0">
                          <a:solidFill>
                            <a:schemeClr val="tx1"/>
                          </a:solidFill>
                        </a:rPr>
                        <a:t>7.9.4</a:t>
                      </a:r>
                      <a:endParaRPr lang="en-IN" sz="1600" dirty="0">
                        <a:solidFill>
                          <a:schemeClr val="tx1"/>
                        </a:solidFill>
                      </a:endParaRPr>
                    </a:p>
                  </a:txBody>
                  <a:tcPr marL="9525" marR="9525" marT="9525"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Consumer Awareness</a:t>
                      </a:r>
                      <a:endParaRPr lang="en-IN" sz="1600" b="0" i="0" u="none" strike="noStrike" dirty="0">
                        <a:solidFill>
                          <a:schemeClr val="tx1"/>
                        </a:solidFill>
                        <a:effectLst/>
                        <a:latin typeface="+mn-lt"/>
                      </a:endParaRPr>
                    </a:p>
                  </a:txBody>
                  <a:tcPr marL="9525" marR="9525" marT="9525" marB="0" anchor="ctr"/>
                </a:tc>
                <a:extLst>
                  <a:ext uri="{0D108BD9-81ED-4DB2-BD59-A6C34878D82A}">
                    <a16:rowId xmlns:a16="http://schemas.microsoft.com/office/drawing/2014/main" val="10005"/>
                  </a:ext>
                </a:extLst>
              </a:tr>
              <a:tr h="285279">
                <a:tc>
                  <a:txBody>
                    <a:bodyPr/>
                    <a:lstStyle/>
                    <a:p>
                      <a:pPr algn="ctr" fontAlgn="ctr"/>
                      <a:endParaRPr lang="en-IN" sz="1400" b="0" i="0" u="none" strike="noStrike" dirty="0">
                        <a:solidFill>
                          <a:srgbClr val="000000"/>
                        </a:solidFill>
                        <a:effectLst/>
                        <a:latin typeface="Calibri"/>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IN" sz="1600" b="0" dirty="0">
                        <a:solidFill>
                          <a:schemeClr val="tx1"/>
                        </a:solidFill>
                      </a:endParaRPr>
                    </a:p>
                  </a:txBody>
                  <a:tcPr marL="9525" marR="9525" marT="9525" marB="0" anchor="ctr"/>
                </a:tc>
                <a:tc>
                  <a:txBody>
                    <a:bodyPr/>
                    <a:lstStyle/>
                    <a:p>
                      <a:pPr algn="ctr"/>
                      <a:r>
                        <a:rPr lang="en-US" sz="1600" dirty="0">
                          <a:solidFill>
                            <a:schemeClr val="tx1"/>
                          </a:solidFill>
                        </a:rPr>
                        <a:t>7.9.5</a:t>
                      </a:r>
                      <a:endParaRPr lang="en-IN" sz="1600" dirty="0">
                        <a:solidFill>
                          <a:schemeClr val="tx1"/>
                        </a:solidFill>
                      </a:endParaRPr>
                    </a:p>
                  </a:txBody>
                  <a:tcPr marL="9525" marR="9525" marT="9525"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Complaint Handling</a:t>
                      </a:r>
                      <a:endParaRPr lang="en-IN" sz="1600" b="0" i="0" u="none" strike="noStrike" dirty="0">
                        <a:solidFill>
                          <a:schemeClr val="tx1"/>
                        </a:solidFill>
                        <a:effectLst/>
                        <a:latin typeface="+mn-lt"/>
                      </a:endParaRPr>
                    </a:p>
                  </a:txBody>
                  <a:tcPr marL="9525" marR="9525" marT="9525" marB="0" anchor="ctr"/>
                </a:tc>
                <a:extLst>
                  <a:ext uri="{0D108BD9-81ED-4DB2-BD59-A6C34878D82A}">
                    <a16:rowId xmlns:a16="http://schemas.microsoft.com/office/drawing/2014/main" val="10006"/>
                  </a:ext>
                </a:extLst>
              </a:tr>
              <a:tr h="335333">
                <a:tc>
                  <a:txBody>
                    <a:bodyPr/>
                    <a:lstStyle/>
                    <a:p>
                      <a:pPr algn="ctr" fontAlgn="ctr"/>
                      <a:r>
                        <a:rPr lang="en-US" sz="1400" b="0" i="0" u="none" strike="noStrike" dirty="0">
                          <a:solidFill>
                            <a:srgbClr val="000000"/>
                          </a:solidFill>
                          <a:effectLst/>
                          <a:latin typeface="Calibri"/>
                        </a:rPr>
                        <a:t>7.10</a:t>
                      </a:r>
                      <a:endParaRPr lang="en-IN" sz="1400" b="0" i="0" u="none" strike="noStrike" dirty="0">
                        <a:solidFill>
                          <a:srgbClr val="000000"/>
                        </a:solidFill>
                        <a:effectLst/>
                        <a:latin typeface="Calibri"/>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600" b="0" dirty="0">
                          <a:solidFill>
                            <a:schemeClr val="tx1"/>
                          </a:solidFill>
                        </a:rPr>
                        <a:t>Traceability  &amp; Recall</a:t>
                      </a:r>
                      <a:endParaRPr lang="en-IN" sz="1600" b="0" dirty="0">
                        <a:solidFill>
                          <a:schemeClr val="tx1"/>
                        </a:solidFill>
                      </a:endParaRPr>
                    </a:p>
                  </a:txBody>
                  <a:tcPr marL="9525" marR="9525" marT="9525" marB="0" anchor="ctr"/>
                </a:tc>
                <a:tc>
                  <a:txBody>
                    <a:bodyPr/>
                    <a:lstStyle/>
                    <a:p>
                      <a:pPr algn="ctr"/>
                      <a:r>
                        <a:rPr lang="en-US" sz="1600" dirty="0">
                          <a:solidFill>
                            <a:schemeClr val="tx1"/>
                          </a:solidFill>
                        </a:rPr>
                        <a:t>7.10.1</a:t>
                      </a:r>
                      <a:endParaRPr lang="en-IN" sz="1600" dirty="0">
                        <a:solidFill>
                          <a:schemeClr val="tx1"/>
                        </a:solidFill>
                      </a:endParaRPr>
                    </a:p>
                  </a:txBody>
                  <a:tcPr marL="9525" marR="9525" marT="9525"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dirty="0">
                          <a:solidFill>
                            <a:schemeClr val="tx1"/>
                          </a:solidFill>
                        </a:rPr>
                        <a:t>Traceability</a:t>
                      </a:r>
                      <a:endParaRPr lang="en-IN" sz="1600" b="0" i="0" u="none" strike="noStrike" dirty="0">
                        <a:solidFill>
                          <a:schemeClr val="tx1"/>
                        </a:solidFill>
                        <a:effectLst/>
                        <a:latin typeface="+mn-lt"/>
                      </a:endParaRPr>
                    </a:p>
                  </a:txBody>
                  <a:tcPr marL="9525" marR="9525" marT="9525" marB="0" anchor="ctr"/>
                </a:tc>
                <a:extLst>
                  <a:ext uri="{0D108BD9-81ED-4DB2-BD59-A6C34878D82A}">
                    <a16:rowId xmlns:a16="http://schemas.microsoft.com/office/drawing/2014/main" val="10007"/>
                  </a:ext>
                </a:extLst>
              </a:tr>
              <a:tr h="285279">
                <a:tc>
                  <a:txBody>
                    <a:bodyPr/>
                    <a:lstStyle/>
                    <a:p>
                      <a:pPr algn="ctr" fontAlgn="ctr"/>
                      <a:endParaRPr lang="en-IN" sz="1400" b="0" i="0" u="none" strike="noStrike" dirty="0">
                        <a:solidFill>
                          <a:srgbClr val="000000"/>
                        </a:solidFill>
                        <a:effectLst/>
                        <a:latin typeface="Calibri"/>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IN" sz="1600" b="0" dirty="0">
                        <a:solidFill>
                          <a:schemeClr val="tx1"/>
                        </a:solidFill>
                      </a:endParaRPr>
                    </a:p>
                  </a:txBody>
                  <a:tcPr marL="9525" marR="9525" marT="9525" marB="0" anchor="ctr"/>
                </a:tc>
                <a:tc>
                  <a:txBody>
                    <a:bodyPr/>
                    <a:lstStyle/>
                    <a:p>
                      <a:pPr algn="ctr"/>
                      <a:r>
                        <a:rPr lang="en-US" sz="1600" dirty="0">
                          <a:solidFill>
                            <a:schemeClr val="tx1"/>
                          </a:solidFill>
                        </a:rPr>
                        <a:t>7.10.2</a:t>
                      </a:r>
                      <a:endParaRPr lang="en-IN" sz="1600" dirty="0">
                        <a:solidFill>
                          <a:schemeClr val="tx1"/>
                        </a:solidFill>
                      </a:endParaRPr>
                    </a:p>
                  </a:txBody>
                  <a:tcPr marL="9525" marR="9525" marT="9525"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dirty="0">
                          <a:solidFill>
                            <a:schemeClr val="tx1"/>
                          </a:solidFill>
                        </a:rPr>
                        <a:t>Recall Procedures</a:t>
                      </a:r>
                      <a:endParaRPr lang="en-IN" sz="1600" b="0" i="0" u="none" strike="noStrike" dirty="0">
                        <a:solidFill>
                          <a:schemeClr val="tx1"/>
                        </a:solidFill>
                        <a:effectLst/>
                        <a:latin typeface="+mn-lt"/>
                      </a:endParaRPr>
                    </a:p>
                  </a:txBody>
                  <a:tcPr marL="9525" marR="9525" marT="9525" marB="0" anchor="ctr"/>
                </a:tc>
                <a:extLst>
                  <a:ext uri="{0D108BD9-81ED-4DB2-BD59-A6C34878D82A}">
                    <a16:rowId xmlns:a16="http://schemas.microsoft.com/office/drawing/2014/main" val="10008"/>
                  </a:ext>
                </a:extLst>
              </a:tr>
              <a:tr h="285279">
                <a:tc>
                  <a:txBody>
                    <a:bodyPr/>
                    <a:lstStyle/>
                    <a:p>
                      <a:pPr algn="ctr" fontAlgn="ctr"/>
                      <a:r>
                        <a:rPr lang="en-US" sz="1400" b="0" i="0" u="none" strike="noStrike" dirty="0">
                          <a:solidFill>
                            <a:srgbClr val="000000"/>
                          </a:solidFill>
                          <a:effectLst/>
                          <a:latin typeface="Calibri"/>
                        </a:rPr>
                        <a:t>7.11</a:t>
                      </a:r>
                      <a:endParaRPr lang="en-IN" sz="1400" b="0" i="0" u="none" strike="noStrike" dirty="0">
                        <a:solidFill>
                          <a:srgbClr val="000000"/>
                        </a:solidFill>
                        <a:effectLst/>
                        <a:latin typeface="Calibri"/>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600" b="0" dirty="0">
                          <a:solidFill>
                            <a:schemeClr val="tx1"/>
                          </a:solidFill>
                        </a:rPr>
                        <a:t>Stability Program</a:t>
                      </a:r>
                      <a:endParaRPr lang="en-IN" sz="1600" b="0" dirty="0">
                        <a:solidFill>
                          <a:schemeClr val="tx1"/>
                        </a:solidFill>
                      </a:endParaRPr>
                    </a:p>
                  </a:txBody>
                  <a:tcPr marL="9525" marR="9525" marT="9525" marB="0" anchor="ctr"/>
                </a:tc>
                <a:tc>
                  <a:txBody>
                    <a:bodyPr/>
                    <a:lstStyle/>
                    <a:p>
                      <a:pPr algn="ctr"/>
                      <a:r>
                        <a:rPr lang="en-US" sz="1600" dirty="0">
                          <a:solidFill>
                            <a:schemeClr val="tx1"/>
                          </a:solidFill>
                        </a:rPr>
                        <a:t>7.11</a:t>
                      </a:r>
                      <a:endParaRPr lang="en-IN" sz="1600" dirty="0">
                        <a:solidFill>
                          <a:schemeClr val="tx1"/>
                        </a:solidFill>
                      </a:endParaRPr>
                    </a:p>
                  </a:txBody>
                  <a:tcPr marL="9525" marR="9525" marT="9525"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mn-lt"/>
                        </a:rPr>
                        <a:t>Stability Program</a:t>
                      </a:r>
                      <a:endParaRPr lang="en-IN" sz="1600" b="0" i="0" u="none" strike="noStrike" dirty="0">
                        <a:solidFill>
                          <a:schemeClr val="tx1"/>
                        </a:solidFill>
                        <a:effectLst/>
                        <a:latin typeface="+mn-lt"/>
                      </a:endParaRPr>
                    </a:p>
                  </a:txBody>
                  <a:tcPr marL="9525" marR="9525" marT="9525" marB="0" anchor="ctr"/>
                </a:tc>
                <a:extLst>
                  <a:ext uri="{0D108BD9-81ED-4DB2-BD59-A6C34878D82A}">
                    <a16:rowId xmlns:a16="http://schemas.microsoft.com/office/drawing/2014/main" val="10009"/>
                  </a:ext>
                </a:extLst>
              </a:tr>
              <a:tr h="261994">
                <a:tc>
                  <a:txBody>
                    <a:bodyPr/>
                    <a:lstStyle/>
                    <a:p>
                      <a:pPr algn="ctr"/>
                      <a:r>
                        <a:rPr lang="en-US" sz="1600" b="1" dirty="0"/>
                        <a:t>8.0</a:t>
                      </a:r>
                      <a:endParaRPr lang="en-IN" sz="1600" b="1" dirty="0"/>
                    </a:p>
                  </a:txBody>
                  <a:tcPr marL="9525" marR="9525" marT="9525" marB="0" anchor="ctr"/>
                </a:tc>
                <a:tc>
                  <a:txBody>
                    <a:bodyPr/>
                    <a:lstStyle/>
                    <a:p>
                      <a:r>
                        <a:rPr lang="en-US" sz="1600" b="1" dirty="0">
                          <a:solidFill>
                            <a:schemeClr val="tx1"/>
                          </a:solidFill>
                        </a:rPr>
                        <a:t>HACCP Implementation</a:t>
                      </a:r>
                      <a:endParaRPr lang="en-IN" sz="1600" b="1" dirty="0">
                        <a:solidFill>
                          <a:schemeClr val="tx1"/>
                        </a:solidFill>
                      </a:endParaRPr>
                    </a:p>
                  </a:txBody>
                  <a:tcPr marL="9525" marR="9525" marT="9524" marB="0" anchor="ctr"/>
                </a:tc>
                <a:tc>
                  <a:txBody>
                    <a:bodyPr/>
                    <a:lstStyle/>
                    <a:p>
                      <a:pPr algn="ctr"/>
                      <a:r>
                        <a:rPr lang="en-US" sz="1600" dirty="0">
                          <a:solidFill>
                            <a:schemeClr val="tx1"/>
                          </a:solidFill>
                        </a:rPr>
                        <a:t>8.1</a:t>
                      </a:r>
                      <a:endParaRPr lang="en-IN" sz="1600" dirty="0">
                        <a:solidFill>
                          <a:schemeClr val="tx1"/>
                        </a:solidFill>
                      </a:endParaRPr>
                    </a:p>
                  </a:txBody>
                  <a:tcPr marL="9525" marR="9525" marT="9524" marB="0" anchor="ctr"/>
                </a:tc>
                <a:tc>
                  <a:txBody>
                    <a:bodyPr/>
                    <a:lstStyle/>
                    <a:p>
                      <a:r>
                        <a:rPr lang="en-US" sz="1600" dirty="0">
                          <a:solidFill>
                            <a:schemeClr val="tx1"/>
                          </a:solidFill>
                        </a:rPr>
                        <a:t>Flow Chart for Powders</a:t>
                      </a:r>
                      <a:endParaRPr lang="en-IN" sz="1600" dirty="0">
                        <a:solidFill>
                          <a:schemeClr val="tx1"/>
                        </a:solidFill>
                      </a:endParaRPr>
                    </a:p>
                  </a:txBody>
                  <a:tcPr marL="9525" marR="9525" marT="9524" marB="0" anchor="ctr"/>
                </a:tc>
                <a:extLst>
                  <a:ext uri="{0D108BD9-81ED-4DB2-BD59-A6C34878D82A}">
                    <a16:rowId xmlns:a16="http://schemas.microsoft.com/office/drawing/2014/main" val="10010"/>
                  </a:ext>
                </a:extLst>
              </a:tr>
              <a:tr h="306504">
                <a:tc rowSpan="2">
                  <a:txBody>
                    <a:bodyPr/>
                    <a:lstStyle/>
                    <a:p>
                      <a:pPr algn="ctr" fontAlgn="ctr"/>
                      <a:endParaRPr lang="en-IN" sz="1400" b="0" i="0" u="none" strike="noStrike" dirty="0">
                        <a:solidFill>
                          <a:srgbClr val="000000"/>
                        </a:solidFill>
                        <a:effectLst/>
                        <a:latin typeface="Calibri"/>
                      </a:endParaRPr>
                    </a:p>
                  </a:txBody>
                  <a:tcPr marL="9525" marR="9525" marT="9525" marB="0" anchor="ctr"/>
                </a:tc>
                <a:tc>
                  <a:txBody>
                    <a:bodyPr/>
                    <a:lstStyle/>
                    <a:p>
                      <a:endParaRPr lang="en-IN" dirty="0">
                        <a:solidFill>
                          <a:schemeClr val="tx1"/>
                        </a:solidFill>
                      </a:endParaRPr>
                    </a:p>
                  </a:txBody>
                  <a:tcPr marL="9525" marR="9525" marT="9524" marB="0" anchor="ctr"/>
                </a:tc>
                <a:tc>
                  <a:txBody>
                    <a:bodyPr/>
                    <a:lstStyle/>
                    <a:p>
                      <a:pPr algn="ctr"/>
                      <a:r>
                        <a:rPr lang="en-US" sz="1600" dirty="0">
                          <a:solidFill>
                            <a:schemeClr val="tx1"/>
                          </a:solidFill>
                        </a:rPr>
                        <a:t>8.2</a:t>
                      </a:r>
                      <a:endParaRPr lang="en-IN" sz="1600" dirty="0">
                        <a:solidFill>
                          <a:schemeClr val="tx1"/>
                        </a:solidFill>
                      </a:endParaRPr>
                    </a:p>
                  </a:txBody>
                  <a:tcPr marL="9525" marR="9525" marT="9524" marB="0" anchor="ctr"/>
                </a:tc>
                <a:tc>
                  <a:txBody>
                    <a:bodyPr/>
                    <a:lstStyle/>
                    <a:p>
                      <a:r>
                        <a:rPr lang="en-US" sz="1600" dirty="0">
                          <a:solidFill>
                            <a:schemeClr val="tx1"/>
                          </a:solidFill>
                        </a:rPr>
                        <a:t>Hazard Analysis for Powders</a:t>
                      </a:r>
                      <a:endParaRPr lang="en-IN" sz="1600" dirty="0">
                        <a:solidFill>
                          <a:schemeClr val="tx1"/>
                        </a:solidFill>
                      </a:endParaRPr>
                    </a:p>
                  </a:txBody>
                  <a:tcPr marL="9525" marR="9525" marT="9524" marB="0" anchor="ctr"/>
                </a:tc>
                <a:extLst>
                  <a:ext uri="{0D108BD9-81ED-4DB2-BD59-A6C34878D82A}">
                    <a16:rowId xmlns:a16="http://schemas.microsoft.com/office/drawing/2014/main" val="10011"/>
                  </a:ext>
                </a:extLst>
              </a:tr>
              <a:tr h="261994">
                <a:tc vMerge="1">
                  <a:txBody>
                    <a:bodyPr/>
                    <a:lstStyle/>
                    <a:p>
                      <a:endParaRPr lang="en-IN"/>
                    </a:p>
                  </a:txBody>
                  <a:tcPr/>
                </a:tc>
                <a:tc>
                  <a:txBody>
                    <a:bodyPr/>
                    <a:lstStyle/>
                    <a:p>
                      <a:endParaRPr lang="en-IN" dirty="0">
                        <a:solidFill>
                          <a:schemeClr val="tx1"/>
                        </a:solidFill>
                      </a:endParaRPr>
                    </a:p>
                  </a:txBody>
                  <a:tcPr marL="9525" marR="9525" marT="9524" marB="0" anchor="ctr"/>
                </a:tc>
                <a:tc>
                  <a:txBody>
                    <a:bodyPr/>
                    <a:lstStyle/>
                    <a:p>
                      <a:pPr algn="ctr"/>
                      <a:r>
                        <a:rPr lang="en-US" sz="1600" dirty="0">
                          <a:solidFill>
                            <a:schemeClr val="tx1"/>
                          </a:solidFill>
                        </a:rPr>
                        <a:t>8.3</a:t>
                      </a:r>
                      <a:endParaRPr lang="en-IN" sz="1600" dirty="0">
                        <a:solidFill>
                          <a:schemeClr val="tx1"/>
                        </a:solidFill>
                      </a:endParaRPr>
                    </a:p>
                  </a:txBody>
                  <a:tcPr marL="9525" marR="9525" marT="9524" marB="0" anchor="ctr"/>
                </a:tc>
                <a:tc>
                  <a:txBody>
                    <a:bodyPr/>
                    <a:lstStyle/>
                    <a:p>
                      <a:r>
                        <a:rPr lang="en-US" sz="1600" dirty="0">
                          <a:solidFill>
                            <a:schemeClr val="tx1"/>
                          </a:solidFill>
                        </a:rPr>
                        <a:t>Flow Chart for  Liquids</a:t>
                      </a:r>
                      <a:endParaRPr lang="en-IN" sz="1600" dirty="0">
                        <a:solidFill>
                          <a:schemeClr val="tx1"/>
                        </a:solidFill>
                      </a:endParaRPr>
                    </a:p>
                  </a:txBody>
                  <a:tcPr marL="9525" marR="9525" marT="9524" marB="0" anchor="ctr"/>
                </a:tc>
                <a:extLst>
                  <a:ext uri="{0D108BD9-81ED-4DB2-BD59-A6C34878D82A}">
                    <a16:rowId xmlns:a16="http://schemas.microsoft.com/office/drawing/2014/main" val="10012"/>
                  </a:ext>
                </a:extLst>
              </a:tr>
              <a:tr h="319597">
                <a:tc>
                  <a:txBody>
                    <a:bodyPr/>
                    <a:lstStyle/>
                    <a:p>
                      <a:pPr algn="ctr" fontAlgn="ctr"/>
                      <a:endParaRPr lang="en-IN" sz="1400" b="0" i="0" u="none" strike="noStrike" dirty="0">
                        <a:solidFill>
                          <a:srgbClr val="000000"/>
                        </a:solidFill>
                        <a:effectLst/>
                        <a:latin typeface="Calibri"/>
                      </a:endParaRPr>
                    </a:p>
                  </a:txBody>
                  <a:tcPr marL="9525" marR="9525" marT="9525" marB="0" anchor="ctr"/>
                </a:tc>
                <a:tc>
                  <a:txBody>
                    <a:bodyPr/>
                    <a:lstStyle/>
                    <a:p>
                      <a:endParaRPr lang="en-IN" dirty="0">
                        <a:solidFill>
                          <a:schemeClr val="tx1"/>
                        </a:solidFill>
                      </a:endParaRPr>
                    </a:p>
                  </a:txBody>
                  <a:tcPr marL="9525" marR="9525" marT="9524" marB="0" anchor="ctr"/>
                </a:tc>
                <a:tc>
                  <a:txBody>
                    <a:bodyPr/>
                    <a:lstStyle/>
                    <a:p>
                      <a:pPr algn="ctr"/>
                      <a:r>
                        <a:rPr lang="en-US" sz="1600" dirty="0">
                          <a:solidFill>
                            <a:schemeClr val="tx1"/>
                          </a:solidFill>
                        </a:rPr>
                        <a:t>8.4</a:t>
                      </a:r>
                      <a:endParaRPr lang="en-IN" sz="1600" dirty="0">
                        <a:solidFill>
                          <a:schemeClr val="tx1"/>
                        </a:solidFill>
                      </a:endParaRPr>
                    </a:p>
                  </a:txBody>
                  <a:tcPr marL="9525" marR="9525" marT="9524" marB="0" anchor="ctr"/>
                </a:tc>
                <a:tc>
                  <a:txBody>
                    <a:bodyPr/>
                    <a:lstStyle/>
                    <a:p>
                      <a:r>
                        <a:rPr lang="en-US" sz="1600" dirty="0">
                          <a:solidFill>
                            <a:schemeClr val="tx1"/>
                          </a:solidFill>
                        </a:rPr>
                        <a:t>Hazard Analysis for Liquids</a:t>
                      </a:r>
                      <a:endParaRPr lang="en-IN" sz="1600" dirty="0">
                        <a:solidFill>
                          <a:schemeClr val="tx1"/>
                        </a:solidFill>
                      </a:endParaRPr>
                    </a:p>
                  </a:txBody>
                  <a:tcPr marL="9525" marR="9525" marT="9524" marB="0" anchor="ctr"/>
                </a:tc>
                <a:extLst>
                  <a:ext uri="{0D108BD9-81ED-4DB2-BD59-A6C34878D82A}">
                    <a16:rowId xmlns:a16="http://schemas.microsoft.com/office/drawing/2014/main" val="10013"/>
                  </a:ext>
                </a:extLst>
              </a:tr>
              <a:tr h="319597">
                <a:tc>
                  <a:txBody>
                    <a:bodyPr/>
                    <a:lstStyle/>
                    <a:p>
                      <a:pPr algn="ctr" fontAlgn="ctr"/>
                      <a:endParaRPr lang="en-IN" sz="1400" b="0" i="0" u="none" strike="noStrike" dirty="0">
                        <a:solidFill>
                          <a:srgbClr val="000000"/>
                        </a:solidFill>
                        <a:effectLst/>
                        <a:latin typeface="Calibri"/>
                      </a:endParaRPr>
                    </a:p>
                  </a:txBody>
                  <a:tcPr marL="9525" marR="9525" marT="9525" marB="0" anchor="ctr"/>
                </a:tc>
                <a:tc>
                  <a:txBody>
                    <a:bodyPr/>
                    <a:lstStyle/>
                    <a:p>
                      <a:endParaRPr lang="en-IN" dirty="0">
                        <a:solidFill>
                          <a:schemeClr val="tx1"/>
                        </a:solidFill>
                      </a:endParaRPr>
                    </a:p>
                  </a:txBody>
                  <a:tcPr marL="9525" marR="9525" marT="9524" marB="0" anchor="ctr"/>
                </a:tc>
                <a:tc>
                  <a:txBody>
                    <a:bodyPr/>
                    <a:lstStyle/>
                    <a:p>
                      <a:pPr algn="ctr"/>
                      <a:r>
                        <a:rPr lang="en-US" sz="1600" dirty="0">
                          <a:solidFill>
                            <a:schemeClr val="tx1"/>
                          </a:solidFill>
                        </a:rPr>
                        <a:t>8.5</a:t>
                      </a:r>
                      <a:endParaRPr lang="en-IN" sz="1600" dirty="0">
                        <a:solidFill>
                          <a:schemeClr val="tx1"/>
                        </a:solidFill>
                      </a:endParaRPr>
                    </a:p>
                  </a:txBody>
                  <a:tcPr marL="9525" marR="9525" marT="9524" marB="0" anchor="ctr"/>
                </a:tc>
                <a:tc>
                  <a:txBody>
                    <a:bodyPr/>
                    <a:lstStyle/>
                    <a:p>
                      <a:r>
                        <a:rPr lang="en-US" sz="1600" dirty="0">
                          <a:solidFill>
                            <a:schemeClr val="tx1"/>
                          </a:solidFill>
                        </a:rPr>
                        <a:t>Hazard Analysis for Tablets</a:t>
                      </a:r>
                      <a:endParaRPr lang="en-IN" sz="1600" dirty="0">
                        <a:solidFill>
                          <a:schemeClr val="tx1"/>
                        </a:solidFill>
                      </a:endParaRPr>
                    </a:p>
                  </a:txBody>
                  <a:tcPr marL="9525" marR="9525" marT="9524" marB="0" anchor="ctr"/>
                </a:tc>
                <a:extLst>
                  <a:ext uri="{0D108BD9-81ED-4DB2-BD59-A6C34878D82A}">
                    <a16:rowId xmlns:a16="http://schemas.microsoft.com/office/drawing/2014/main" val="10014"/>
                  </a:ext>
                </a:extLst>
              </a:tr>
            </a:tbl>
          </a:graphicData>
        </a:graphic>
      </p:graphicFrame>
      <p:sp>
        <p:nvSpPr>
          <p:cNvPr id="8271" name="Slide Number Placeholder 4"/>
          <p:cNvSpPr>
            <a:spLocks noGrp="1"/>
          </p:cNvSpPr>
          <p:nvPr>
            <p:ph type="sldNum" sz="quarter" idx="12"/>
          </p:nvPr>
        </p:nvSpPr>
        <p:spPr bwMode="auto">
          <a:noFill/>
          <a:ln>
            <a:miter lim="800000"/>
            <a:headEnd/>
            <a:tailEnd/>
          </a:ln>
        </p:spPr>
        <p:txBody>
          <a:bodyPr/>
          <a:lstStyle/>
          <a:p>
            <a:fld id="{F1D2E09D-6A85-49A1-8A87-14657F8206CA}" type="slidenum">
              <a:rPr lang="en-US" altLang="en-US" smtClean="0"/>
              <a:pPr/>
              <a:t>9</a:t>
            </a:fld>
            <a:endParaRPr lang="en-US" alt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8043" y="2444403"/>
            <a:ext cx="8435280" cy="3744416"/>
          </a:xfrm>
          <a:ln w="19050">
            <a:solidFill>
              <a:schemeClr val="accent3">
                <a:lumMod val="75000"/>
              </a:schemeClr>
            </a:solidFill>
          </a:ln>
        </p:spPr>
        <p:txBody>
          <a:bodyPr>
            <a:normAutofit/>
          </a:bodyPr>
          <a:lstStyle/>
          <a:p>
            <a:pPr>
              <a:buNone/>
            </a:pPr>
            <a:r>
              <a:rPr lang="en-IN" sz="2000" b="1" u="sng" dirty="0">
                <a:latin typeface="Arial" panose="020B0604020202020204" pitchFamily="34" charset="0"/>
                <a:cs typeface="Arial" panose="020B0604020202020204" pitchFamily="34" charset="0"/>
              </a:rPr>
              <a:t>4.1.3    Compression of Tablets</a:t>
            </a:r>
          </a:p>
          <a:p>
            <a:pPr>
              <a:buNone/>
            </a:pPr>
            <a:endParaRPr lang="en-IN" sz="1500" b="1" u="sng" dirty="0">
              <a:latin typeface="Arial" panose="020B0604020202020204" pitchFamily="34" charset="0"/>
              <a:cs typeface="Arial" panose="020B0604020202020204" pitchFamily="34" charset="0"/>
            </a:endParaRPr>
          </a:p>
          <a:p>
            <a:pPr algn="just">
              <a:buFont typeface="Wingdings" panose="05000000000000000000" pitchFamily="2" charset="2"/>
              <a:buChar char="Ø"/>
            </a:pPr>
            <a:r>
              <a:rPr lang="en-IN" sz="1800" dirty="0">
                <a:latin typeface="Arial" panose="020B0604020202020204" pitchFamily="34" charset="0"/>
                <a:cs typeface="Arial" panose="020B0604020202020204" pitchFamily="34" charset="0"/>
              </a:rPr>
              <a:t>Inspection of tablets  at fixed intervals for pharmacopeia parameters like:</a:t>
            </a:r>
          </a:p>
          <a:p>
            <a:pPr algn="just">
              <a:buFont typeface="Wingdings" panose="05000000000000000000" pitchFamily="2" charset="2"/>
              <a:buChar char="Ø"/>
            </a:pPr>
            <a:endParaRPr lang="en-IN" sz="1800" dirty="0">
              <a:latin typeface="Arial" panose="020B0604020202020204" pitchFamily="34" charset="0"/>
              <a:cs typeface="Arial" panose="020B0604020202020204" pitchFamily="34" charset="0"/>
            </a:endParaRPr>
          </a:p>
          <a:p>
            <a:pPr algn="just"/>
            <a:r>
              <a:rPr lang="en-IN" sz="1800" dirty="0">
                <a:latin typeface="Arial" panose="020B0604020202020204" pitchFamily="34" charset="0"/>
                <a:cs typeface="Arial" panose="020B0604020202020204" pitchFamily="34" charset="0"/>
              </a:rPr>
              <a:t>Appearance, </a:t>
            </a:r>
          </a:p>
          <a:p>
            <a:pPr algn="just"/>
            <a:r>
              <a:rPr lang="en-IN" sz="1800" dirty="0">
                <a:latin typeface="Arial" panose="020B0604020202020204" pitchFamily="34" charset="0"/>
                <a:cs typeface="Arial" panose="020B0604020202020204" pitchFamily="34" charset="0"/>
              </a:rPr>
              <a:t>Weight variation, </a:t>
            </a:r>
          </a:p>
          <a:p>
            <a:pPr algn="just"/>
            <a:r>
              <a:rPr lang="en-IN" sz="1800" dirty="0">
                <a:latin typeface="Arial" panose="020B0604020202020204" pitchFamily="34" charset="0"/>
                <a:cs typeface="Arial" panose="020B0604020202020204" pitchFamily="34" charset="0"/>
              </a:rPr>
              <a:t>Disintegration,</a:t>
            </a:r>
          </a:p>
          <a:p>
            <a:pPr algn="just"/>
            <a:r>
              <a:rPr lang="en-IN" sz="1800" dirty="0">
                <a:latin typeface="Arial" panose="020B0604020202020204" pitchFamily="34" charset="0"/>
                <a:cs typeface="Arial" panose="020B0604020202020204" pitchFamily="34" charset="0"/>
              </a:rPr>
              <a:t>Hardness, </a:t>
            </a:r>
          </a:p>
          <a:p>
            <a:pPr algn="just"/>
            <a:r>
              <a:rPr lang="en-IN" sz="1800" dirty="0">
                <a:latin typeface="Arial" panose="020B0604020202020204" pitchFamily="34" charset="0"/>
                <a:cs typeface="Arial" panose="020B0604020202020204" pitchFamily="34" charset="0"/>
              </a:rPr>
              <a:t>Friability, </a:t>
            </a:r>
          </a:p>
          <a:p>
            <a:pPr algn="just"/>
            <a:r>
              <a:rPr lang="en-IN" sz="1800" dirty="0">
                <a:latin typeface="Arial" panose="020B0604020202020204" pitchFamily="34" charset="0"/>
                <a:cs typeface="Arial" panose="020B0604020202020204" pitchFamily="34" charset="0"/>
              </a:rPr>
              <a:t>Thickness and </a:t>
            </a:r>
          </a:p>
          <a:p>
            <a:pPr algn="just"/>
            <a:r>
              <a:rPr lang="en-IN" sz="1800" dirty="0">
                <a:latin typeface="Arial" panose="020B0604020202020204" pitchFamily="34" charset="0"/>
                <a:cs typeface="Arial" panose="020B0604020202020204" pitchFamily="34" charset="0"/>
              </a:rPr>
              <a:t>Contamination by lubricating oil.</a:t>
            </a:r>
          </a:p>
        </p:txBody>
      </p:sp>
      <p:pic>
        <p:nvPicPr>
          <p:cNvPr id="5" name="Picture 4" descr="Image result for Manufacturing of Health Supplements &amp; Nutraceuticals"/>
          <p:cNvPicPr/>
          <p:nvPr/>
        </p:nvPicPr>
        <p:blipFill>
          <a:blip r:embed="rId2" cstate="print"/>
          <a:srcRect/>
          <a:stretch>
            <a:fillRect/>
          </a:stretch>
        </p:blipFill>
        <p:spPr bwMode="auto">
          <a:xfrm>
            <a:off x="2987824" y="3574756"/>
            <a:ext cx="5688632" cy="1800200"/>
          </a:xfrm>
          <a:prstGeom prst="rect">
            <a:avLst/>
          </a:prstGeom>
          <a:noFill/>
          <a:ln w="28575">
            <a:solidFill>
              <a:schemeClr val="accent3">
                <a:lumMod val="75000"/>
              </a:schemeClr>
            </a:solidFill>
            <a:miter lim="800000"/>
            <a:headEnd/>
            <a:tailEnd/>
          </a:ln>
        </p:spPr>
      </p:pic>
      <p:sp>
        <p:nvSpPr>
          <p:cNvPr id="7" name="Rectangle 6"/>
          <p:cNvSpPr/>
          <p:nvPr/>
        </p:nvSpPr>
        <p:spPr>
          <a:xfrm rot="10800000" flipV="1">
            <a:off x="4330836" y="5374956"/>
            <a:ext cx="4176464" cy="646331"/>
          </a:xfrm>
          <a:prstGeom prst="rect">
            <a:avLst/>
          </a:prstGeom>
        </p:spPr>
        <p:txBody>
          <a:bodyPr wrap="square">
            <a:spAutoFit/>
          </a:bodyPr>
          <a:lstStyle/>
          <a:p>
            <a:pPr algn="ctr"/>
            <a:r>
              <a:rPr lang="en-US" b="1" dirty="0">
                <a:solidFill>
                  <a:schemeClr val="accent3">
                    <a:lumMod val="50000"/>
                  </a:schemeClr>
                </a:solidFill>
              </a:rPr>
              <a:t>Compression Stations with individual Cubicles</a:t>
            </a:r>
            <a:endParaRPr lang="en-IN" b="1" dirty="0">
              <a:solidFill>
                <a:schemeClr val="accent3">
                  <a:lumMod val="50000"/>
                </a:schemeClr>
              </a:solidFill>
            </a:endParaRPr>
          </a:p>
        </p:txBody>
      </p:sp>
      <p:sp>
        <p:nvSpPr>
          <p:cNvPr id="8" name="Title 1">
            <a:extLst>
              <a:ext uri="{FF2B5EF4-FFF2-40B4-BE49-F238E27FC236}">
                <a16:creationId xmlns:a16="http://schemas.microsoft.com/office/drawing/2014/main" id="{04B6978A-DD20-4B35-AE1D-DF3B2E0428E1}"/>
              </a:ext>
            </a:extLst>
          </p:cNvPr>
          <p:cNvSpPr>
            <a:spLocks noGrp="1"/>
          </p:cNvSpPr>
          <p:nvPr>
            <p:ph type="title"/>
          </p:nvPr>
        </p:nvSpPr>
        <p:spPr>
          <a:xfrm>
            <a:off x="252010" y="1424884"/>
            <a:ext cx="8640960" cy="756140"/>
          </a:xfrm>
          <a:noFill/>
          <a:scene3d>
            <a:camera prst="orthographicFront"/>
            <a:lightRig rig="threePt" dir="t"/>
          </a:scene3d>
          <a:sp3d>
            <a:bevelT w="114300" prst="artDeco"/>
          </a:sp3d>
        </p:spPr>
        <p:txBody>
          <a:bodyPr>
            <a:noAutofit/>
          </a:bodyPr>
          <a:lstStyle/>
          <a:p>
            <a:r>
              <a:rPr lang="en-US" sz="2100" b="1" dirty="0">
                <a:solidFill>
                  <a:srgbClr val="000000"/>
                </a:solidFill>
              </a:rPr>
              <a:t>4.0 Production of Health Supplement &amp; Nutraceuticals </a:t>
            </a:r>
            <a:br>
              <a:rPr lang="en-US" sz="2100" b="1" dirty="0">
                <a:solidFill>
                  <a:srgbClr val="000000"/>
                </a:solidFill>
              </a:rPr>
            </a:br>
            <a:r>
              <a:rPr lang="en-IN" sz="2100" b="1" dirty="0"/>
              <a:t>4.1 Manufacturing Requirements for Tablets &amp; Capsules </a:t>
            </a:r>
            <a:endParaRPr lang="en-IN" sz="2100" dirty="0"/>
          </a:p>
        </p:txBody>
      </p:sp>
      <p:sp>
        <p:nvSpPr>
          <p:cNvPr id="6" name="Slide Number Placeholder 1">
            <a:extLst>
              <a:ext uri="{FF2B5EF4-FFF2-40B4-BE49-F238E27FC236}">
                <a16:creationId xmlns:a16="http://schemas.microsoft.com/office/drawing/2014/main" id="{233F290F-92EE-43DC-ABB8-92850EBC2AD3}"/>
              </a:ext>
            </a:extLst>
          </p:cNvPr>
          <p:cNvSpPr>
            <a:spLocks noGrp="1"/>
          </p:cNvSpPr>
          <p:nvPr>
            <p:ph type="sldNum" sz="quarter" idx="12"/>
          </p:nvPr>
        </p:nvSpPr>
        <p:spPr>
          <a:xfrm>
            <a:off x="3711590" y="6490644"/>
            <a:ext cx="2133600" cy="365125"/>
          </a:xfrm>
        </p:spPr>
        <p:txBody>
          <a:bodyPr/>
          <a:lstStyle/>
          <a:p>
            <a:fld id="{9B441236-4707-B342-88D0-23B2CF2BA6BC}" type="slidenum">
              <a:rPr lang="en-US" smtClean="0"/>
              <a:pPr/>
              <a:t>90</a:t>
            </a:fld>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189386-F253-4CCE-B5CD-8C9476848CF7}"/>
              </a:ext>
            </a:extLst>
          </p:cNvPr>
          <p:cNvSpPr>
            <a:spLocks noGrp="1"/>
          </p:cNvSpPr>
          <p:nvPr>
            <p:ph idx="1"/>
          </p:nvPr>
        </p:nvSpPr>
        <p:spPr>
          <a:xfrm>
            <a:off x="899592" y="2708920"/>
            <a:ext cx="4272001" cy="3312368"/>
          </a:xfrm>
        </p:spPr>
        <p:txBody>
          <a:bodyPr>
            <a:normAutofit/>
          </a:bodyPr>
          <a:lstStyle/>
          <a:p>
            <a:r>
              <a:rPr lang="en-US" sz="1800" dirty="0">
                <a:latin typeface="Arial" panose="020B0604020202020204" pitchFamily="34" charset="0"/>
                <a:cs typeface="Arial" panose="020B0604020202020204" pitchFamily="34" charset="0"/>
              </a:rPr>
              <a:t>Record results in BMR (Batch Manufacturing Record)</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Installation of each Compression machine in separate cubicles in own enclosed air controlled environment.</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Collect tablets into clean, labelled containers.</a:t>
            </a:r>
          </a:p>
          <a:p>
            <a:endParaRPr lang="en-US"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113E23AE-B93A-44F5-9B81-1035105A847C}"/>
              </a:ext>
            </a:extLst>
          </p:cNvPr>
          <p:cNvSpPr>
            <a:spLocks noGrp="1"/>
          </p:cNvSpPr>
          <p:nvPr>
            <p:ph type="title"/>
          </p:nvPr>
        </p:nvSpPr>
        <p:spPr>
          <a:xfrm>
            <a:off x="251520" y="1435751"/>
            <a:ext cx="8640960" cy="841121"/>
          </a:xfrm>
          <a:noFill/>
          <a:scene3d>
            <a:camera prst="orthographicFront"/>
            <a:lightRig rig="threePt" dir="t"/>
          </a:scene3d>
          <a:sp3d>
            <a:bevelT w="114300" prst="artDeco"/>
          </a:sp3d>
        </p:spPr>
        <p:txBody>
          <a:bodyPr>
            <a:noAutofit/>
          </a:bodyPr>
          <a:lstStyle/>
          <a:p>
            <a:r>
              <a:rPr lang="en-US" sz="2100" b="1" dirty="0">
                <a:solidFill>
                  <a:srgbClr val="000000"/>
                </a:solidFill>
              </a:rPr>
              <a:t>4.0 Production of Health Supplement &amp; Nutraceuticals </a:t>
            </a:r>
            <a:br>
              <a:rPr lang="en-US" sz="2100" b="1" dirty="0">
                <a:solidFill>
                  <a:srgbClr val="000000"/>
                </a:solidFill>
              </a:rPr>
            </a:br>
            <a:r>
              <a:rPr lang="en-IN" sz="2100" b="1" dirty="0"/>
              <a:t>4.1 Manufacturing Requirements for Tablets &amp; Capsules </a:t>
            </a:r>
            <a:endParaRPr lang="en-IN" sz="2100" dirty="0"/>
          </a:p>
        </p:txBody>
      </p:sp>
      <p:sp>
        <p:nvSpPr>
          <p:cNvPr id="5" name="Flowchart: Stored Data 4">
            <a:extLst>
              <a:ext uri="{FF2B5EF4-FFF2-40B4-BE49-F238E27FC236}">
                <a16:creationId xmlns:a16="http://schemas.microsoft.com/office/drawing/2014/main" id="{8AC028B5-026A-42CF-8881-C6965979EDA9}"/>
              </a:ext>
            </a:extLst>
          </p:cNvPr>
          <p:cNvSpPr/>
          <p:nvPr/>
        </p:nvSpPr>
        <p:spPr>
          <a:xfrm>
            <a:off x="251520" y="2433861"/>
            <a:ext cx="6216217" cy="3456384"/>
          </a:xfrm>
          <a:prstGeom prst="flowChartOnlineStorag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6829970-3239-4C01-8B4B-B73181E93A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220"/>
          <a:stretch/>
        </p:blipFill>
        <p:spPr>
          <a:xfrm>
            <a:off x="5616624" y="2780928"/>
            <a:ext cx="3275856" cy="2762250"/>
          </a:xfrm>
          <a:prstGeom prst="ellipse">
            <a:avLst/>
          </a:prstGeom>
          <a:ln w="63500" cap="rnd">
            <a:solidFill>
              <a:schemeClr val="accent3">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Slide Number Placeholder 1">
            <a:extLst>
              <a:ext uri="{FF2B5EF4-FFF2-40B4-BE49-F238E27FC236}">
                <a16:creationId xmlns:a16="http://schemas.microsoft.com/office/drawing/2014/main" id="{CB7C9049-57C9-4CA0-BB23-3200991A3C54}"/>
              </a:ext>
            </a:extLst>
          </p:cNvPr>
          <p:cNvSpPr>
            <a:spLocks noGrp="1"/>
          </p:cNvSpPr>
          <p:nvPr>
            <p:ph type="sldNum" sz="quarter" idx="12"/>
          </p:nvPr>
        </p:nvSpPr>
        <p:spPr>
          <a:xfrm>
            <a:off x="3359628" y="6492875"/>
            <a:ext cx="2133600" cy="365125"/>
          </a:xfrm>
        </p:spPr>
        <p:txBody>
          <a:bodyPr/>
          <a:lstStyle/>
          <a:p>
            <a:fld id="{9B441236-4707-B342-88D0-23B2CF2BA6BC}" type="slidenum">
              <a:rPr lang="en-US" smtClean="0"/>
              <a:pPr/>
              <a:t>91</a:t>
            </a:fld>
            <a:endParaRPr lang="en-US"/>
          </a:p>
        </p:txBody>
      </p:sp>
    </p:spTree>
    <p:extLst>
      <p:ext uri="{BB962C8B-B14F-4D97-AF65-F5344CB8AC3E}">
        <p14:creationId xmlns:p14="http://schemas.microsoft.com/office/powerpoint/2010/main" val="1719940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492896"/>
            <a:ext cx="6696744" cy="3816424"/>
          </a:xfrm>
          <a:ln>
            <a:solidFill>
              <a:schemeClr val="accent3">
                <a:lumMod val="75000"/>
              </a:schemeClr>
            </a:solidFill>
          </a:ln>
        </p:spPr>
        <p:txBody>
          <a:bodyPr>
            <a:normAutofit/>
          </a:bodyPr>
          <a:lstStyle/>
          <a:p>
            <a:pPr algn="just">
              <a:buNone/>
            </a:pPr>
            <a:r>
              <a:rPr lang="en-IN" sz="2000" b="1" u="sng" dirty="0">
                <a:latin typeface="Arial" panose="020B0604020202020204" pitchFamily="34" charset="0"/>
                <a:cs typeface="Arial" panose="020B0604020202020204" pitchFamily="34" charset="0"/>
              </a:rPr>
              <a:t>4.1.3    Compression of Tablets</a:t>
            </a:r>
          </a:p>
          <a:p>
            <a:pPr algn="just">
              <a:buNone/>
            </a:pPr>
            <a:endParaRPr lang="en-IN" sz="1800" u="sng" dirty="0">
              <a:latin typeface="Arial" panose="020B0604020202020204" pitchFamily="34" charset="0"/>
              <a:cs typeface="Arial" panose="020B0604020202020204" pitchFamily="34" charset="0"/>
            </a:endParaRPr>
          </a:p>
          <a:p>
            <a:pPr algn="just"/>
            <a:r>
              <a:rPr lang="en-IN" sz="1800" dirty="0">
                <a:latin typeface="Arial" panose="020B0604020202020204" pitchFamily="34" charset="0"/>
                <a:cs typeface="Arial" panose="020B0604020202020204" pitchFamily="34" charset="0"/>
              </a:rPr>
              <a:t>De-dusting &amp; monitoring of tablets for foreign materials </a:t>
            </a:r>
          </a:p>
          <a:p>
            <a:pPr algn="just"/>
            <a:r>
              <a:rPr lang="en-IN" sz="1800" dirty="0">
                <a:latin typeface="Arial" panose="020B0604020202020204" pitchFamily="34" charset="0"/>
                <a:cs typeface="Arial" panose="020B0604020202020204" pitchFamily="34" charset="0"/>
              </a:rPr>
              <a:t>Weighing equipment calibration for in-process monitoring of tablet weight variation.</a:t>
            </a:r>
          </a:p>
          <a:p>
            <a:pPr algn="just"/>
            <a:r>
              <a:rPr lang="en-IN" sz="1800" dirty="0">
                <a:latin typeface="Arial" panose="020B0604020202020204" pitchFamily="34" charset="0"/>
                <a:cs typeface="Arial" panose="020B0604020202020204" pitchFamily="34" charset="0"/>
              </a:rPr>
              <a:t>Procedures for detecting out of limit tablets </a:t>
            </a:r>
          </a:p>
          <a:p>
            <a:pPr algn="just"/>
            <a:r>
              <a:rPr lang="en-IN" sz="1800" dirty="0">
                <a:latin typeface="Arial" panose="020B0604020202020204" pitchFamily="34" charset="0"/>
                <a:cs typeface="Arial" panose="020B0604020202020204" pitchFamily="34" charset="0"/>
              </a:rPr>
              <a:t>In-process control to ensure products remain within specification.</a:t>
            </a:r>
          </a:p>
          <a:p>
            <a:pPr algn="just"/>
            <a:r>
              <a:rPr lang="en-IN" sz="1800" dirty="0">
                <a:latin typeface="Arial" panose="020B0604020202020204" pitchFamily="34" charset="0"/>
                <a:cs typeface="Arial" panose="020B0604020202020204" pitchFamily="34" charset="0"/>
              </a:rPr>
              <a:t>Label all in-process material, granules and tablets to prevent mix up during compression process.</a:t>
            </a:r>
          </a:p>
          <a:p>
            <a:pPr algn="just"/>
            <a:r>
              <a:rPr lang="en-IN" sz="1800" dirty="0">
                <a:latin typeface="Arial" panose="020B0604020202020204" pitchFamily="34" charset="0"/>
                <a:cs typeface="Arial" panose="020B0604020202020204" pitchFamily="34" charset="0"/>
              </a:rPr>
              <a:t>Isolate rejected / discarded tablets in identified containers and record quality in BMR.</a:t>
            </a:r>
          </a:p>
        </p:txBody>
      </p:sp>
      <p:pic>
        <p:nvPicPr>
          <p:cNvPr id="5" name="Picture 4" descr="Image result for Pictures of Processing of Health Supplements &amp; Nutraceuticals"/>
          <p:cNvPicPr/>
          <p:nvPr/>
        </p:nvPicPr>
        <p:blipFill>
          <a:blip r:embed="rId2" cstate="print"/>
          <a:srcRect/>
          <a:stretch>
            <a:fillRect/>
          </a:stretch>
        </p:blipFill>
        <p:spPr bwMode="auto">
          <a:xfrm>
            <a:off x="7183306" y="3284984"/>
            <a:ext cx="1692696" cy="1656184"/>
          </a:xfrm>
          <a:prstGeom prst="rect">
            <a:avLst/>
          </a:prstGeom>
          <a:noFill/>
          <a:ln w="28575">
            <a:solidFill>
              <a:schemeClr val="accent3">
                <a:lumMod val="75000"/>
              </a:schemeClr>
            </a:solidFill>
            <a:miter lim="800000"/>
            <a:headEnd/>
            <a:tailEnd/>
          </a:ln>
          <a:effectLst/>
        </p:spPr>
      </p:pic>
      <p:sp>
        <p:nvSpPr>
          <p:cNvPr id="6" name="Title 1">
            <a:extLst>
              <a:ext uri="{FF2B5EF4-FFF2-40B4-BE49-F238E27FC236}">
                <a16:creationId xmlns:a16="http://schemas.microsoft.com/office/drawing/2014/main" id="{19F66C21-46C3-4C8B-B4EF-BDCC5A8D6DD2}"/>
              </a:ext>
            </a:extLst>
          </p:cNvPr>
          <p:cNvSpPr txBox="1">
            <a:spLocks/>
          </p:cNvSpPr>
          <p:nvPr/>
        </p:nvSpPr>
        <p:spPr>
          <a:xfrm>
            <a:off x="235042" y="1340768"/>
            <a:ext cx="8640960" cy="792088"/>
          </a:xfrm>
          <a:prstGeom prst="rect">
            <a:avLst/>
          </a:prstGeom>
          <a:noFill/>
          <a:scene3d>
            <a:camera prst="orthographicFront"/>
            <a:lightRig rig="threePt" dir="t"/>
          </a:scene3d>
          <a:sp3d>
            <a:bevelT w="114300" prst="artDeco"/>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2100" b="1" dirty="0">
                <a:solidFill>
                  <a:srgbClr val="000000"/>
                </a:solidFill>
                <a:latin typeface="Arial" panose="020B0604020202020204" pitchFamily="34" charset="0"/>
                <a:cs typeface="Arial" panose="020B0604020202020204" pitchFamily="34" charset="0"/>
              </a:rPr>
              <a:t>4.0 Production of Health Supplement &amp; Nutraceuticals </a:t>
            </a:r>
            <a:br>
              <a:rPr lang="en-US" sz="2100" b="1" dirty="0">
                <a:solidFill>
                  <a:srgbClr val="000000"/>
                </a:solidFill>
                <a:latin typeface="Arial" panose="020B0604020202020204" pitchFamily="34" charset="0"/>
                <a:cs typeface="Arial" panose="020B0604020202020204" pitchFamily="34" charset="0"/>
              </a:rPr>
            </a:br>
            <a:r>
              <a:rPr lang="en-IN" sz="2100" b="1" dirty="0">
                <a:latin typeface="Arial" panose="020B0604020202020204" pitchFamily="34" charset="0"/>
                <a:cs typeface="Arial" panose="020B0604020202020204" pitchFamily="34" charset="0"/>
              </a:rPr>
              <a:t>4.1 Manufacturing Requirements for Tablets &amp; Capsules </a:t>
            </a:r>
            <a:endParaRPr lang="en-IN" sz="21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B6FEA6FC-5800-42A5-BC6E-9C9FB4765E84}"/>
              </a:ext>
            </a:extLst>
          </p:cNvPr>
          <p:cNvSpPr>
            <a:spLocks noGrp="1"/>
          </p:cNvSpPr>
          <p:nvPr>
            <p:ph type="sldNum" sz="quarter" idx="12"/>
          </p:nvPr>
        </p:nvSpPr>
        <p:spPr>
          <a:xfrm>
            <a:off x="3505200" y="6486797"/>
            <a:ext cx="2133600" cy="365125"/>
          </a:xfrm>
        </p:spPr>
        <p:txBody>
          <a:bodyPr/>
          <a:lstStyle/>
          <a:p>
            <a:fld id="{9B441236-4707-B342-88D0-23B2CF2BA6BC}" type="slidenum">
              <a:rPr lang="en-US" smtClean="0"/>
              <a:pPr/>
              <a:t>92</a:t>
            </a:fld>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564904"/>
            <a:ext cx="4536504" cy="3744416"/>
          </a:xfrm>
          <a:ln>
            <a:solidFill>
              <a:schemeClr val="accent3">
                <a:lumMod val="75000"/>
              </a:schemeClr>
            </a:solidFill>
          </a:ln>
        </p:spPr>
        <p:txBody>
          <a:bodyPr>
            <a:normAutofit/>
          </a:bodyPr>
          <a:lstStyle/>
          <a:p>
            <a:pPr>
              <a:buNone/>
            </a:pPr>
            <a:r>
              <a:rPr lang="en-US" sz="2000" b="1" u="sng" dirty="0">
                <a:latin typeface="Arial" panose="020B0604020202020204" pitchFamily="34" charset="0"/>
                <a:cs typeface="Arial" panose="020B0604020202020204" pitchFamily="34" charset="0"/>
              </a:rPr>
              <a:t>4.1.4  Coating of Tablets</a:t>
            </a:r>
          </a:p>
          <a:p>
            <a:pPr>
              <a:buNone/>
            </a:pPr>
            <a:endParaRPr lang="en-US" sz="1400" b="1" u="sng" dirty="0">
              <a:latin typeface="Arial" panose="020B0604020202020204" pitchFamily="34" charset="0"/>
              <a:cs typeface="Arial" panose="020B0604020202020204" pitchFamily="34" charset="0"/>
            </a:endParaRPr>
          </a:p>
          <a:p>
            <a:pPr algn="just"/>
            <a:r>
              <a:rPr lang="en-IN" sz="1800" dirty="0">
                <a:latin typeface="Arial" panose="020B0604020202020204" pitchFamily="34" charset="0"/>
                <a:cs typeface="Arial" panose="020B0604020202020204" pitchFamily="34" charset="0"/>
              </a:rPr>
              <a:t>Document &amp; Record the preparation and use of coating solution.</a:t>
            </a:r>
          </a:p>
          <a:p>
            <a:pPr algn="just"/>
            <a:r>
              <a:rPr lang="en-IN" sz="1800" dirty="0">
                <a:latin typeface="Arial" panose="020B0604020202020204" pitchFamily="34" charset="0"/>
                <a:cs typeface="Arial" panose="020B0604020202020204" pitchFamily="34" charset="0"/>
              </a:rPr>
              <a:t>Use freshly prepared coating solution to minimize the risk of microbial growth.</a:t>
            </a:r>
          </a:p>
          <a:p>
            <a:pPr algn="just"/>
            <a:r>
              <a:rPr lang="en-IN" sz="1800" dirty="0">
                <a:latin typeface="Arial" panose="020B0604020202020204" pitchFamily="34" charset="0"/>
                <a:cs typeface="Arial" panose="020B0604020202020204" pitchFamily="34" charset="0"/>
              </a:rPr>
              <a:t>Filtered air of suitable quality to be supplied for drying of coating pans </a:t>
            </a:r>
          </a:p>
          <a:p>
            <a:pPr algn="just"/>
            <a:r>
              <a:rPr lang="en-IN" sz="1800" dirty="0">
                <a:latin typeface="Arial" panose="020B0604020202020204" pitchFamily="34" charset="0"/>
                <a:cs typeface="Arial" panose="020B0604020202020204" pitchFamily="34" charset="0"/>
              </a:rPr>
              <a:t>Suitable exhaust system and environmental control (temperature, humidity) measures in this area.</a:t>
            </a:r>
          </a:p>
        </p:txBody>
      </p:sp>
      <p:pic>
        <p:nvPicPr>
          <p:cNvPr id="4" name="Picture 3" descr="Image result for Pictures of Processing of Health Supplements &amp; Nutraceuticals"/>
          <p:cNvPicPr/>
          <p:nvPr/>
        </p:nvPicPr>
        <p:blipFill>
          <a:blip r:embed="rId2" cstate="print"/>
          <a:srcRect/>
          <a:stretch>
            <a:fillRect/>
          </a:stretch>
        </p:blipFill>
        <p:spPr bwMode="auto">
          <a:xfrm>
            <a:off x="5004048" y="3104964"/>
            <a:ext cx="3995936" cy="2376264"/>
          </a:xfrm>
          <a:prstGeom prst="rect">
            <a:avLst/>
          </a:prstGeom>
          <a:noFill/>
          <a:ln w="28575">
            <a:solidFill>
              <a:schemeClr val="accent3">
                <a:lumMod val="75000"/>
              </a:schemeClr>
            </a:solidFill>
            <a:miter lim="800000"/>
            <a:headEnd/>
            <a:tailEnd/>
          </a:ln>
        </p:spPr>
      </p:pic>
      <p:sp>
        <p:nvSpPr>
          <p:cNvPr id="7" name="Title 1">
            <a:extLst>
              <a:ext uri="{FF2B5EF4-FFF2-40B4-BE49-F238E27FC236}">
                <a16:creationId xmlns:a16="http://schemas.microsoft.com/office/drawing/2014/main" id="{B327C9D6-4B7F-48CF-BA70-C5F8385F9286}"/>
              </a:ext>
            </a:extLst>
          </p:cNvPr>
          <p:cNvSpPr>
            <a:spLocks noGrp="1"/>
          </p:cNvSpPr>
          <p:nvPr>
            <p:ph type="title"/>
          </p:nvPr>
        </p:nvSpPr>
        <p:spPr>
          <a:xfrm>
            <a:off x="251520" y="1437754"/>
            <a:ext cx="8640960" cy="792088"/>
          </a:xfrm>
          <a:noFill/>
          <a:scene3d>
            <a:camera prst="orthographicFront"/>
            <a:lightRig rig="threePt" dir="t"/>
          </a:scene3d>
          <a:sp3d>
            <a:bevelT w="114300" prst="artDeco"/>
          </a:sp3d>
        </p:spPr>
        <p:txBody>
          <a:bodyPr>
            <a:noAutofit/>
          </a:bodyPr>
          <a:lstStyle/>
          <a:p>
            <a:br>
              <a:rPr lang="en-US" sz="2100" b="1" dirty="0">
                <a:solidFill>
                  <a:srgbClr val="000000"/>
                </a:solidFill>
              </a:rPr>
            </a:br>
            <a:r>
              <a:rPr lang="en-US" sz="2100" b="1" dirty="0">
                <a:solidFill>
                  <a:srgbClr val="000000"/>
                </a:solidFill>
              </a:rPr>
              <a:t>4.0 Production of Health Supplement &amp; Nutraceuticals </a:t>
            </a:r>
            <a:br>
              <a:rPr lang="en-US" sz="2100" b="1" dirty="0">
                <a:solidFill>
                  <a:srgbClr val="000000"/>
                </a:solidFill>
              </a:rPr>
            </a:br>
            <a:r>
              <a:rPr lang="en-IN" sz="2100" b="1" dirty="0"/>
              <a:t>4.1 Manufacturing Requirements for Tablets &amp; Capsules </a:t>
            </a:r>
            <a:br>
              <a:rPr lang="en-IN" sz="2100" b="1" dirty="0">
                <a:solidFill>
                  <a:srgbClr val="000000"/>
                </a:solidFill>
              </a:rPr>
            </a:br>
            <a:endParaRPr lang="en-IN" sz="2100" dirty="0"/>
          </a:p>
        </p:txBody>
      </p:sp>
      <p:sp>
        <p:nvSpPr>
          <p:cNvPr id="5" name="Slide Number Placeholder 1">
            <a:extLst>
              <a:ext uri="{FF2B5EF4-FFF2-40B4-BE49-F238E27FC236}">
                <a16:creationId xmlns:a16="http://schemas.microsoft.com/office/drawing/2014/main" id="{7BAF668D-51E4-43BF-82A2-828663693A7C}"/>
              </a:ext>
            </a:extLst>
          </p:cNvPr>
          <p:cNvSpPr>
            <a:spLocks noGrp="1"/>
          </p:cNvSpPr>
          <p:nvPr>
            <p:ph type="sldNum" sz="quarter" idx="12"/>
          </p:nvPr>
        </p:nvSpPr>
        <p:spPr>
          <a:xfrm>
            <a:off x="3491880" y="6448251"/>
            <a:ext cx="2133600" cy="365125"/>
          </a:xfrm>
        </p:spPr>
        <p:txBody>
          <a:bodyPr/>
          <a:lstStyle/>
          <a:p>
            <a:fld id="{9B441236-4707-B342-88D0-23B2CF2BA6BC}" type="slidenum">
              <a:rPr lang="en-US" smtClean="0"/>
              <a:pPr/>
              <a:t>93</a:t>
            </a:fld>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658" y="2348880"/>
            <a:ext cx="8229600" cy="4007470"/>
          </a:xfrm>
          <a:ln>
            <a:solidFill>
              <a:schemeClr val="accent3">
                <a:lumMod val="75000"/>
              </a:schemeClr>
            </a:solidFill>
          </a:ln>
        </p:spPr>
        <p:txBody>
          <a:bodyPr>
            <a:normAutofit/>
          </a:bodyPr>
          <a:lstStyle/>
          <a:p>
            <a:pPr>
              <a:buNone/>
            </a:pPr>
            <a:r>
              <a:rPr lang="en-US" sz="2000" b="1" u="sng" dirty="0">
                <a:latin typeface="Arial" panose="020B0604020202020204" pitchFamily="34" charset="0"/>
                <a:cs typeface="Arial" panose="020B0604020202020204" pitchFamily="34" charset="0"/>
              </a:rPr>
              <a:t>4.1.5</a:t>
            </a:r>
            <a:r>
              <a:rPr lang="en-US" sz="2000" u="sng" dirty="0">
                <a:latin typeface="Arial" panose="020B0604020202020204" pitchFamily="34" charset="0"/>
                <a:cs typeface="Arial" panose="020B0604020202020204" pitchFamily="34" charset="0"/>
              </a:rPr>
              <a:t> </a:t>
            </a:r>
            <a:r>
              <a:rPr lang="en-IN" sz="2000" b="1" u="sng" dirty="0">
                <a:latin typeface="Arial" panose="020B0604020202020204" pitchFamily="34" charset="0"/>
                <a:cs typeface="Arial" panose="020B0604020202020204" pitchFamily="34" charset="0"/>
              </a:rPr>
              <a:t>Encapsulation - Capsules (Powder &amp; Liquid Filled)</a:t>
            </a:r>
            <a:r>
              <a:rPr lang="en-IN" sz="2000" b="1" dirty="0">
                <a:latin typeface="Arial" panose="020B0604020202020204" pitchFamily="34" charset="0"/>
                <a:cs typeface="Arial" panose="020B0604020202020204" pitchFamily="34" charset="0"/>
              </a:rPr>
              <a:t>   </a:t>
            </a:r>
          </a:p>
          <a:p>
            <a:pPr>
              <a:buNone/>
            </a:pPr>
            <a:endParaRPr lang="en-IN" sz="2000" dirty="0">
              <a:latin typeface="Arial" panose="020B0604020202020204" pitchFamily="34" charset="0"/>
              <a:cs typeface="Arial" panose="020B0604020202020204" pitchFamily="34" charset="0"/>
            </a:endParaRPr>
          </a:p>
          <a:p>
            <a:pPr algn="just"/>
            <a:r>
              <a:rPr lang="en-IN" sz="1800" dirty="0">
                <a:latin typeface="Arial" panose="020B0604020202020204" pitchFamily="34" charset="0"/>
                <a:cs typeface="Arial" panose="020B0604020202020204" pitchFamily="34" charset="0"/>
              </a:rPr>
              <a:t>Storage of Capsules, under adequate environmental conditions preventing from excessive heat and moisture.</a:t>
            </a:r>
          </a:p>
          <a:p>
            <a:pPr algn="just"/>
            <a:r>
              <a:rPr lang="en-IN" sz="1800" dirty="0">
                <a:latin typeface="Arial" panose="020B0604020202020204" pitchFamily="34" charset="0"/>
                <a:cs typeface="Arial" panose="020B0604020202020204" pitchFamily="34" charset="0"/>
              </a:rPr>
              <a:t>Temperature NMT 25°C and RH NMT 60 +/- 5% or as per the product requirements</a:t>
            </a:r>
            <a:r>
              <a:rPr lang="en-IN" sz="2000" dirty="0">
                <a:latin typeface="Arial" panose="020B0604020202020204" pitchFamily="34" charset="0"/>
                <a:cs typeface="Arial" panose="020B0604020202020204" pitchFamily="34" charset="0"/>
              </a:rPr>
              <a:t>.</a:t>
            </a:r>
          </a:p>
          <a:p>
            <a:pPr>
              <a:buNone/>
            </a:pPr>
            <a:r>
              <a:rPr lang="en-US" sz="2000" dirty="0">
                <a:latin typeface="Arial" panose="020B0604020202020204" pitchFamily="34" charset="0"/>
                <a:cs typeface="Arial" panose="020B0604020202020204" pitchFamily="34" charset="0"/>
              </a:rPr>
              <a:t>                                 </a:t>
            </a:r>
            <a:endParaRPr lang="en-IN" sz="2000" dirty="0">
              <a:latin typeface="Arial" panose="020B0604020202020204" pitchFamily="34" charset="0"/>
              <a:cs typeface="Arial" panose="020B0604020202020204" pitchFamily="34" charset="0"/>
            </a:endParaRPr>
          </a:p>
        </p:txBody>
      </p:sp>
      <p:pic>
        <p:nvPicPr>
          <p:cNvPr id="5" name="Picture 4" descr="Image result for Pictures of Processing of Health Supplements &amp; Nutraceuticals"/>
          <p:cNvPicPr/>
          <p:nvPr/>
        </p:nvPicPr>
        <p:blipFill>
          <a:blip r:embed="rId3" cstate="print"/>
          <a:srcRect/>
          <a:stretch>
            <a:fillRect/>
          </a:stretch>
        </p:blipFill>
        <p:spPr bwMode="auto">
          <a:xfrm>
            <a:off x="755577" y="4437112"/>
            <a:ext cx="3384376" cy="1872208"/>
          </a:xfrm>
          <a:prstGeom prst="rect">
            <a:avLst/>
          </a:prstGeom>
          <a:noFill/>
          <a:ln w="9525">
            <a:noFill/>
            <a:miter lim="800000"/>
            <a:headEnd/>
            <a:tailEnd/>
          </a:ln>
        </p:spPr>
      </p:pic>
      <p:pic>
        <p:nvPicPr>
          <p:cNvPr id="7" name="Picture 6" descr="Image result for Pictures of Processing of Health Supplements &amp; Nutraceuticals"/>
          <p:cNvPicPr/>
          <p:nvPr/>
        </p:nvPicPr>
        <p:blipFill>
          <a:blip r:embed="rId4" cstate="print"/>
          <a:srcRect/>
          <a:stretch>
            <a:fillRect/>
          </a:stretch>
        </p:blipFill>
        <p:spPr bwMode="auto">
          <a:xfrm>
            <a:off x="4932040" y="4437112"/>
            <a:ext cx="3528392" cy="1872208"/>
          </a:xfrm>
          <a:prstGeom prst="rect">
            <a:avLst/>
          </a:prstGeom>
          <a:noFill/>
          <a:ln w="9525">
            <a:noFill/>
            <a:miter lim="800000"/>
            <a:headEnd/>
            <a:tailEnd/>
          </a:ln>
        </p:spPr>
      </p:pic>
      <p:sp>
        <p:nvSpPr>
          <p:cNvPr id="9" name="Title 1">
            <a:extLst>
              <a:ext uri="{FF2B5EF4-FFF2-40B4-BE49-F238E27FC236}">
                <a16:creationId xmlns:a16="http://schemas.microsoft.com/office/drawing/2014/main" id="{C975D502-EF19-4A10-A559-D0B72DF67C99}"/>
              </a:ext>
            </a:extLst>
          </p:cNvPr>
          <p:cNvSpPr>
            <a:spLocks noGrp="1"/>
          </p:cNvSpPr>
          <p:nvPr>
            <p:ph type="title"/>
          </p:nvPr>
        </p:nvSpPr>
        <p:spPr>
          <a:xfrm>
            <a:off x="477658" y="1462534"/>
            <a:ext cx="8312012" cy="713964"/>
          </a:xfrm>
          <a:noFill/>
          <a:scene3d>
            <a:camera prst="orthographicFront"/>
            <a:lightRig rig="threePt" dir="t"/>
          </a:scene3d>
          <a:sp3d>
            <a:bevelT w="114300" prst="artDeco"/>
          </a:sp3d>
        </p:spPr>
        <p:txBody>
          <a:bodyPr>
            <a:noAutofit/>
          </a:bodyPr>
          <a:lstStyle/>
          <a:p>
            <a:r>
              <a:rPr lang="en-US" sz="2100" b="1" dirty="0">
                <a:solidFill>
                  <a:srgbClr val="000000"/>
                </a:solidFill>
              </a:rPr>
              <a:t>4.0 Production of Health Supplement &amp; Nutraceuticals </a:t>
            </a:r>
            <a:br>
              <a:rPr lang="en-US" sz="2100" b="1" dirty="0">
                <a:solidFill>
                  <a:srgbClr val="000000"/>
                </a:solidFill>
              </a:rPr>
            </a:br>
            <a:r>
              <a:rPr lang="en-IN" sz="2100" b="1" dirty="0"/>
              <a:t>4.1 Manufacturing Requirements for Tablets &amp; Capsules </a:t>
            </a:r>
            <a:endParaRPr lang="en-IN" sz="2100" dirty="0"/>
          </a:p>
        </p:txBody>
      </p:sp>
      <p:sp>
        <p:nvSpPr>
          <p:cNvPr id="6" name="Slide Number Placeholder 1">
            <a:extLst>
              <a:ext uri="{FF2B5EF4-FFF2-40B4-BE49-F238E27FC236}">
                <a16:creationId xmlns:a16="http://schemas.microsoft.com/office/drawing/2014/main" id="{DC293DA5-4EA4-462E-A41D-161CC3BC1820}"/>
              </a:ext>
            </a:extLst>
          </p:cNvPr>
          <p:cNvSpPr>
            <a:spLocks noGrp="1"/>
          </p:cNvSpPr>
          <p:nvPr>
            <p:ph type="sldNum" sz="quarter" idx="12"/>
          </p:nvPr>
        </p:nvSpPr>
        <p:spPr>
          <a:xfrm>
            <a:off x="4211960" y="6448251"/>
            <a:ext cx="2133600" cy="365125"/>
          </a:xfrm>
        </p:spPr>
        <p:txBody>
          <a:bodyPr/>
          <a:lstStyle/>
          <a:p>
            <a:fld id="{9B441236-4707-B342-88D0-23B2CF2BA6BC}" type="slidenum">
              <a:rPr lang="en-US" smtClean="0"/>
              <a:pPr/>
              <a:t>94</a:t>
            </a:fld>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278" y="2420888"/>
            <a:ext cx="8279178" cy="3320240"/>
          </a:xfrm>
          <a:ln>
            <a:solidFill>
              <a:schemeClr val="accent3">
                <a:lumMod val="75000"/>
              </a:schemeClr>
            </a:solidFill>
          </a:ln>
        </p:spPr>
        <p:txBody>
          <a:bodyPr>
            <a:normAutofit/>
          </a:bodyPr>
          <a:lstStyle/>
          <a:p>
            <a:pPr>
              <a:buNone/>
            </a:pPr>
            <a:r>
              <a:rPr lang="en-US" sz="2000" b="1" u="sng" dirty="0">
                <a:latin typeface="Arial" panose="020B0604020202020204" pitchFamily="34" charset="0"/>
                <a:cs typeface="Arial" panose="020B0604020202020204" pitchFamily="34" charset="0"/>
              </a:rPr>
              <a:t>4.1.6 </a:t>
            </a:r>
            <a:r>
              <a:rPr lang="en-US" sz="2000" u="sng" dirty="0">
                <a:latin typeface="Arial" panose="020B0604020202020204" pitchFamily="34" charset="0"/>
                <a:cs typeface="Arial" panose="020B0604020202020204" pitchFamily="34" charset="0"/>
              </a:rPr>
              <a:t> </a:t>
            </a:r>
            <a:r>
              <a:rPr lang="en-IN" sz="2000" b="1" u="sng" dirty="0">
                <a:latin typeface="Arial" panose="020B0604020202020204" pitchFamily="34" charset="0"/>
                <a:cs typeface="Arial" panose="020B0604020202020204" pitchFamily="34" charset="0"/>
              </a:rPr>
              <a:t>Printing (Tablets and Capsules)</a:t>
            </a:r>
            <a:endParaRPr lang="en-IN" sz="2000" u="sng" dirty="0">
              <a:latin typeface="Arial" panose="020B0604020202020204" pitchFamily="34" charset="0"/>
              <a:cs typeface="Arial" panose="020B0604020202020204" pitchFamily="34" charset="0"/>
            </a:endParaRPr>
          </a:p>
          <a:p>
            <a:endParaRPr lang="en-IN" sz="2000" dirty="0">
              <a:latin typeface="Arial" panose="020B0604020202020204" pitchFamily="34" charset="0"/>
              <a:cs typeface="Arial" panose="020B0604020202020204" pitchFamily="34" charset="0"/>
            </a:endParaRPr>
          </a:p>
          <a:p>
            <a:pPr algn="just"/>
            <a:r>
              <a:rPr lang="en-IN" sz="1800" dirty="0">
                <a:latin typeface="Arial" panose="020B0604020202020204" pitchFamily="34" charset="0"/>
                <a:cs typeface="Arial" panose="020B0604020202020204" pitchFamily="34" charset="0"/>
              </a:rPr>
              <a:t>Post printing tablets and capsules must be released only after approval from QC.</a:t>
            </a:r>
          </a:p>
          <a:p>
            <a:pPr algn="just"/>
            <a:r>
              <a:rPr lang="en-IN" sz="1800" dirty="0">
                <a:latin typeface="Arial" panose="020B0604020202020204" pitchFamily="34" charset="0"/>
                <a:cs typeface="Arial" panose="020B0604020202020204" pitchFamily="34" charset="0"/>
              </a:rPr>
              <a:t>Use of only edible grade colours and suitable printing ink</a:t>
            </a:r>
          </a:p>
          <a:p>
            <a:pPr algn="just"/>
            <a:r>
              <a:rPr lang="en-IN" sz="1800" dirty="0">
                <a:latin typeface="Arial" panose="020B0604020202020204" pitchFamily="34" charset="0"/>
                <a:cs typeface="Arial" panose="020B0604020202020204" pitchFamily="34" charset="0"/>
              </a:rPr>
              <a:t>Take special care to avoid product mix-up during printing of tablets and capsules. </a:t>
            </a:r>
          </a:p>
          <a:p>
            <a:pPr algn="just"/>
            <a:r>
              <a:rPr lang="en-IN" sz="1800" dirty="0">
                <a:latin typeface="Arial" panose="020B0604020202020204" pitchFamily="34" charset="0"/>
                <a:cs typeface="Arial" panose="020B0604020202020204" pitchFamily="34" charset="0"/>
              </a:rPr>
              <a:t>Adequate segregation of operation, when different products / different batches of the same product, are printed simultaneously</a:t>
            </a:r>
          </a:p>
        </p:txBody>
      </p:sp>
      <p:sp>
        <p:nvSpPr>
          <p:cNvPr id="6" name="Title 1">
            <a:extLst>
              <a:ext uri="{FF2B5EF4-FFF2-40B4-BE49-F238E27FC236}">
                <a16:creationId xmlns:a16="http://schemas.microsoft.com/office/drawing/2014/main" id="{D3100DF4-0885-4FD8-944C-D07B7669B52D}"/>
              </a:ext>
            </a:extLst>
          </p:cNvPr>
          <p:cNvSpPr>
            <a:spLocks noGrp="1"/>
          </p:cNvSpPr>
          <p:nvPr>
            <p:ph type="title"/>
          </p:nvPr>
        </p:nvSpPr>
        <p:spPr>
          <a:xfrm>
            <a:off x="253262" y="1412776"/>
            <a:ext cx="8640960" cy="824955"/>
          </a:xfrm>
          <a:noFill/>
          <a:scene3d>
            <a:camera prst="orthographicFront"/>
            <a:lightRig rig="threePt" dir="t"/>
          </a:scene3d>
          <a:sp3d>
            <a:bevelT w="114300" prst="artDeco"/>
          </a:sp3d>
        </p:spPr>
        <p:txBody>
          <a:bodyPr>
            <a:noAutofit/>
          </a:bodyPr>
          <a:lstStyle/>
          <a:p>
            <a:r>
              <a:rPr lang="en-US" sz="2100" b="1" dirty="0">
                <a:solidFill>
                  <a:srgbClr val="000000"/>
                </a:solidFill>
              </a:rPr>
              <a:t>4.0 Production of Health Supplement &amp; Nutraceuticals </a:t>
            </a:r>
            <a:br>
              <a:rPr lang="en-US" sz="2100" b="1" dirty="0">
                <a:solidFill>
                  <a:srgbClr val="000000"/>
                </a:solidFill>
              </a:rPr>
            </a:br>
            <a:r>
              <a:rPr lang="en-IN" sz="2100" b="1" dirty="0"/>
              <a:t>4.1 Manufacturing Requirements for Tablets &amp; Capsules </a:t>
            </a:r>
            <a:endParaRPr lang="en-IN" sz="2100" dirty="0"/>
          </a:p>
        </p:txBody>
      </p:sp>
      <p:pic>
        <p:nvPicPr>
          <p:cNvPr id="4" name="Picture 3" descr="Image result for Pictures of Processing of Health Supplements &amp; Nutraceuticals">
            <a:extLst>
              <a:ext uri="{FF2B5EF4-FFF2-40B4-BE49-F238E27FC236}">
                <a16:creationId xmlns:a16="http://schemas.microsoft.com/office/drawing/2014/main" id="{12BCA549-A118-4E51-8410-00A473B53DC5}"/>
              </a:ext>
            </a:extLst>
          </p:cNvPr>
          <p:cNvPicPr/>
          <p:nvPr/>
        </p:nvPicPr>
        <p:blipFill>
          <a:blip r:embed="rId2" cstate="print">
            <a:clrChange>
              <a:clrFrom>
                <a:srgbClr val="FFFFFF"/>
              </a:clrFrom>
              <a:clrTo>
                <a:srgbClr val="FFFFFF">
                  <a:alpha val="0"/>
                </a:srgbClr>
              </a:clrTo>
            </a:clrChange>
          </a:blip>
          <a:srcRect/>
          <a:stretch>
            <a:fillRect/>
          </a:stretch>
        </p:blipFill>
        <p:spPr bwMode="auto">
          <a:xfrm>
            <a:off x="5266765" y="5013176"/>
            <a:ext cx="2376264" cy="1746058"/>
          </a:xfrm>
          <a:prstGeom prst="rect">
            <a:avLst/>
          </a:prstGeom>
          <a:noFill/>
          <a:ln w="9525">
            <a:noFill/>
            <a:miter lim="800000"/>
            <a:headEnd/>
            <a:tailEnd/>
          </a:ln>
        </p:spPr>
      </p:pic>
      <p:sp>
        <p:nvSpPr>
          <p:cNvPr id="5" name="Slide Number Placeholder 1">
            <a:extLst>
              <a:ext uri="{FF2B5EF4-FFF2-40B4-BE49-F238E27FC236}">
                <a16:creationId xmlns:a16="http://schemas.microsoft.com/office/drawing/2014/main" id="{BF73359F-727C-48DB-A73B-C2EF0011902F}"/>
              </a:ext>
            </a:extLst>
          </p:cNvPr>
          <p:cNvSpPr>
            <a:spLocks noGrp="1"/>
          </p:cNvSpPr>
          <p:nvPr>
            <p:ph type="sldNum" sz="quarter" idx="12"/>
          </p:nvPr>
        </p:nvSpPr>
        <p:spPr>
          <a:xfrm>
            <a:off x="3563888" y="6356350"/>
            <a:ext cx="2133600" cy="365125"/>
          </a:xfrm>
        </p:spPr>
        <p:txBody>
          <a:bodyPr/>
          <a:lstStyle/>
          <a:p>
            <a:fld id="{9B441236-4707-B342-88D0-23B2CF2BA6BC}" type="slidenum">
              <a:rPr lang="en-US" smtClean="0"/>
              <a:pPr/>
              <a:t>95</a:t>
            </a:fld>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099394"/>
            <a:ext cx="5332603" cy="4439518"/>
          </a:xfrm>
          <a:ln>
            <a:solidFill>
              <a:schemeClr val="accent3">
                <a:lumMod val="75000"/>
              </a:schemeClr>
            </a:solidFill>
          </a:ln>
        </p:spPr>
        <p:txBody>
          <a:bodyPr>
            <a:noAutofit/>
          </a:bodyPr>
          <a:lstStyle/>
          <a:p>
            <a:pPr>
              <a:lnSpc>
                <a:spcPct val="150000"/>
              </a:lnSpc>
              <a:buNone/>
            </a:pPr>
            <a:r>
              <a:rPr lang="en-IN" sz="1800" b="1" u="sng" dirty="0">
                <a:latin typeface="Arial" panose="020B0604020202020204" pitchFamily="34" charset="0"/>
                <a:cs typeface="Arial" panose="020B0604020202020204" pitchFamily="34" charset="0"/>
              </a:rPr>
              <a:t>4.1.7    Packaging of Tablets &amp; Capsules</a:t>
            </a:r>
            <a:r>
              <a:rPr lang="en-IN" sz="1800" b="1" dirty="0">
                <a:latin typeface="Arial" panose="020B0604020202020204" pitchFamily="34" charset="0"/>
                <a:cs typeface="Arial" panose="020B0604020202020204" pitchFamily="34" charset="0"/>
              </a:rPr>
              <a:t>  </a:t>
            </a:r>
            <a:endParaRPr lang="en-IN" sz="1800" dirty="0">
              <a:latin typeface="Arial" panose="020B0604020202020204" pitchFamily="34" charset="0"/>
              <a:cs typeface="Arial" panose="020B0604020202020204" pitchFamily="34" charset="0"/>
            </a:endParaRPr>
          </a:p>
          <a:p>
            <a:pPr algn="just">
              <a:lnSpc>
                <a:spcPct val="150000"/>
              </a:lnSpc>
            </a:pPr>
            <a:r>
              <a:rPr lang="en-IN" sz="1600" dirty="0">
                <a:latin typeface="Arial" panose="020B0604020202020204" pitchFamily="34" charset="0"/>
                <a:cs typeface="Arial" panose="020B0604020202020204" pitchFamily="34" charset="0"/>
              </a:rPr>
              <a:t>Testing &amp; release of PM prior to dispensing against laid down standards.</a:t>
            </a:r>
          </a:p>
          <a:p>
            <a:pPr algn="just">
              <a:lnSpc>
                <a:spcPct val="150000"/>
              </a:lnSpc>
            </a:pPr>
            <a:r>
              <a:rPr lang="en-IN" sz="1600" dirty="0">
                <a:latin typeface="Arial" panose="020B0604020202020204" pitchFamily="34" charset="0"/>
                <a:cs typeface="Arial" panose="020B0604020202020204" pitchFamily="34" charset="0"/>
              </a:rPr>
              <a:t>‘Line clearance’ before dispensing PM &amp; before a new packing operation starts. </a:t>
            </a:r>
          </a:p>
          <a:p>
            <a:pPr algn="just">
              <a:lnSpc>
                <a:spcPct val="150000"/>
              </a:lnSpc>
            </a:pPr>
            <a:r>
              <a:rPr lang="en-IN" sz="1600" dirty="0">
                <a:latin typeface="Arial" panose="020B0604020202020204" pitchFamily="34" charset="0"/>
                <a:cs typeface="Arial" panose="020B0604020202020204" pitchFamily="34" charset="0"/>
              </a:rPr>
              <a:t>Removal of tablets/capsules/foils of previous batch before new packaging operation starts.</a:t>
            </a:r>
          </a:p>
          <a:p>
            <a:pPr algn="just">
              <a:lnSpc>
                <a:spcPct val="150000"/>
              </a:lnSpc>
            </a:pPr>
            <a:r>
              <a:rPr lang="en-IN" sz="1600" dirty="0">
                <a:latin typeface="Arial" panose="020B0604020202020204" pitchFamily="34" charset="0"/>
                <a:cs typeface="Arial" panose="020B0604020202020204" pitchFamily="34" charset="0"/>
              </a:rPr>
              <a:t>Independent check of packaging equipment, prior to commencement of any operation.</a:t>
            </a:r>
          </a:p>
          <a:p>
            <a:pPr algn="just">
              <a:lnSpc>
                <a:spcPct val="150000"/>
              </a:lnSpc>
            </a:pPr>
            <a:r>
              <a:rPr lang="en-IN" sz="1600" dirty="0">
                <a:latin typeface="Arial" panose="020B0604020202020204" pitchFamily="34" charset="0"/>
                <a:cs typeface="Arial" panose="020B0604020202020204" pitchFamily="34" charset="0"/>
              </a:rPr>
              <a:t>Vacuum test – for integrity of individual package, to ensure leak proof seal integrity and its records.</a:t>
            </a:r>
          </a:p>
        </p:txBody>
      </p:sp>
      <p:pic>
        <p:nvPicPr>
          <p:cNvPr id="4" name="Picture 3" descr="Image result for Pictures of Processing of Health Supplements &amp; Nutraceuticals"/>
          <p:cNvPicPr/>
          <p:nvPr/>
        </p:nvPicPr>
        <p:blipFill>
          <a:blip r:embed="rId2" cstate="print"/>
          <a:srcRect/>
          <a:stretch>
            <a:fillRect/>
          </a:stretch>
        </p:blipFill>
        <p:spPr bwMode="auto">
          <a:xfrm rot="10800000" flipV="1">
            <a:off x="5724128" y="2852936"/>
            <a:ext cx="3102677" cy="2160240"/>
          </a:xfrm>
          <a:prstGeom prst="rect">
            <a:avLst/>
          </a:prstGeom>
          <a:ln w="28575">
            <a:solidFill>
              <a:schemeClr val="accent3">
                <a:lumMod val="75000"/>
              </a:schemeClr>
            </a:solid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0050D28B-7DAA-4998-A6C1-A04343AD96D2}"/>
              </a:ext>
            </a:extLst>
          </p:cNvPr>
          <p:cNvSpPr>
            <a:spLocks noGrp="1"/>
          </p:cNvSpPr>
          <p:nvPr>
            <p:ph type="title"/>
          </p:nvPr>
        </p:nvSpPr>
        <p:spPr>
          <a:xfrm>
            <a:off x="255422" y="1255103"/>
            <a:ext cx="8640960" cy="792088"/>
          </a:xfrm>
          <a:noFill/>
          <a:scene3d>
            <a:camera prst="orthographicFront"/>
            <a:lightRig rig="threePt" dir="t"/>
          </a:scene3d>
          <a:sp3d>
            <a:bevelT w="114300" prst="artDeco"/>
          </a:sp3d>
        </p:spPr>
        <p:txBody>
          <a:bodyPr>
            <a:noAutofit/>
          </a:bodyPr>
          <a:lstStyle/>
          <a:p>
            <a:r>
              <a:rPr lang="en-US" sz="2100" b="1" dirty="0">
                <a:solidFill>
                  <a:srgbClr val="000000"/>
                </a:solidFill>
              </a:rPr>
              <a:t>4.0 Production of Health Supplement &amp; Nutraceuticals </a:t>
            </a:r>
            <a:br>
              <a:rPr lang="en-US" sz="2100" b="1" dirty="0">
                <a:solidFill>
                  <a:srgbClr val="000000"/>
                </a:solidFill>
              </a:rPr>
            </a:br>
            <a:r>
              <a:rPr lang="en-IN" sz="2100" b="1" dirty="0"/>
              <a:t>4.1 Manufacturing Requirements for Tablets &amp; Capsules </a:t>
            </a:r>
            <a:endParaRPr lang="en-IN" sz="2100" dirty="0"/>
          </a:p>
        </p:txBody>
      </p:sp>
      <p:sp>
        <p:nvSpPr>
          <p:cNvPr id="5" name="Slide Number Placeholder 1">
            <a:extLst>
              <a:ext uri="{FF2B5EF4-FFF2-40B4-BE49-F238E27FC236}">
                <a16:creationId xmlns:a16="http://schemas.microsoft.com/office/drawing/2014/main" id="{47A39A0C-2DEF-4F45-BCAF-E4C97B5770D3}"/>
              </a:ext>
            </a:extLst>
          </p:cNvPr>
          <p:cNvSpPr>
            <a:spLocks noGrp="1"/>
          </p:cNvSpPr>
          <p:nvPr>
            <p:ph type="sldNum" sz="quarter" idx="12"/>
          </p:nvPr>
        </p:nvSpPr>
        <p:spPr>
          <a:xfrm>
            <a:off x="3779912" y="6520259"/>
            <a:ext cx="2133600" cy="365125"/>
          </a:xfrm>
        </p:spPr>
        <p:txBody>
          <a:bodyPr/>
          <a:lstStyle/>
          <a:p>
            <a:fld id="{9B441236-4707-B342-88D0-23B2CF2BA6BC}" type="slidenum">
              <a:rPr lang="en-US" smtClean="0"/>
              <a:pPr/>
              <a:t>96</a:t>
            </a:fld>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348880"/>
            <a:ext cx="5832648" cy="4176464"/>
          </a:xfrm>
          <a:ln>
            <a:solidFill>
              <a:schemeClr val="accent3">
                <a:lumMod val="75000"/>
              </a:schemeClr>
            </a:solidFill>
          </a:ln>
        </p:spPr>
        <p:txBody>
          <a:bodyPr>
            <a:normAutofit fontScale="77500" lnSpcReduction="20000"/>
          </a:bodyPr>
          <a:lstStyle/>
          <a:p>
            <a:pPr>
              <a:buNone/>
            </a:pPr>
            <a:r>
              <a:rPr lang="en-IN" sz="2600" b="1" u="sng" dirty="0">
                <a:latin typeface="Arial" panose="020B0604020202020204" pitchFamily="34" charset="0"/>
                <a:cs typeface="Arial" panose="020B0604020202020204" pitchFamily="34" charset="0"/>
              </a:rPr>
              <a:t>4.1.7    Packaging of Tablets &amp; Capsules</a:t>
            </a:r>
            <a:r>
              <a:rPr lang="en-IN" sz="2900" b="1" dirty="0">
                <a:latin typeface="Arial" panose="020B0604020202020204" pitchFamily="34" charset="0"/>
                <a:cs typeface="Arial" panose="020B0604020202020204" pitchFamily="34" charset="0"/>
              </a:rPr>
              <a:t>                           </a:t>
            </a:r>
            <a:endParaRPr lang="en-IN" sz="2900" dirty="0">
              <a:latin typeface="Arial" panose="020B0604020202020204" pitchFamily="34" charset="0"/>
              <a:cs typeface="Arial" panose="020B0604020202020204" pitchFamily="34" charset="0"/>
            </a:endParaRPr>
          </a:p>
          <a:p>
            <a:pPr algn="just"/>
            <a:endParaRPr lang="en-IN" sz="2900" dirty="0">
              <a:latin typeface="Arial" panose="020B0604020202020204" pitchFamily="34" charset="0"/>
              <a:cs typeface="Arial" panose="020B0604020202020204" pitchFamily="34" charset="0"/>
            </a:endParaRPr>
          </a:p>
          <a:p>
            <a:pPr algn="just"/>
            <a:r>
              <a:rPr lang="en-IN" sz="2300" dirty="0">
                <a:latin typeface="Arial" panose="020B0604020202020204" pitchFamily="34" charset="0"/>
                <a:cs typeface="Arial" panose="020B0604020202020204" pitchFamily="34" charset="0"/>
              </a:rPr>
              <a:t>Packing uncoated tablets on equipment designed to minimize risk of cross-contamination.</a:t>
            </a:r>
          </a:p>
          <a:p>
            <a:pPr algn="just"/>
            <a:r>
              <a:rPr lang="en-IN" sz="2300" dirty="0">
                <a:latin typeface="Arial" panose="020B0604020202020204" pitchFamily="34" charset="0"/>
                <a:cs typeface="Arial" panose="020B0604020202020204" pitchFamily="34" charset="0"/>
              </a:rPr>
              <a:t>Packaging in an isolated area.</a:t>
            </a:r>
          </a:p>
          <a:p>
            <a:pPr algn="just"/>
            <a:r>
              <a:rPr lang="en-IN" sz="2300" dirty="0">
                <a:latin typeface="Arial" panose="020B0604020202020204" pitchFamily="34" charset="0"/>
                <a:cs typeface="Arial" panose="020B0604020202020204" pitchFamily="34" charset="0"/>
              </a:rPr>
              <a:t>Inspection of package for defects i.e. misprint, No-fill, cuts on foil, missing tablets &amp; improper sealing.</a:t>
            </a:r>
          </a:p>
          <a:p>
            <a:pPr algn="just"/>
            <a:r>
              <a:rPr lang="en-IN" sz="2300" dirty="0">
                <a:latin typeface="Arial" panose="020B0604020202020204" pitchFamily="34" charset="0"/>
                <a:cs typeface="Arial" panose="020B0604020202020204" pitchFamily="34" charset="0"/>
              </a:rPr>
              <a:t>Record &amp; destroy outdated / obsolete primary PM / printed PM.</a:t>
            </a:r>
            <a:endParaRPr lang="en-IN" sz="2900" dirty="0">
              <a:latin typeface="Arial" panose="020B0604020202020204" pitchFamily="34" charset="0"/>
              <a:cs typeface="Arial" panose="020B0604020202020204" pitchFamily="34" charset="0"/>
            </a:endParaRPr>
          </a:p>
          <a:p>
            <a:pPr algn="just">
              <a:lnSpc>
                <a:spcPct val="120000"/>
              </a:lnSpc>
              <a:buFont typeface="Wingdings" panose="05000000000000000000" pitchFamily="2" charset="2"/>
              <a:buChar char="Ø"/>
            </a:pPr>
            <a:r>
              <a:rPr lang="en-IN" sz="2300" dirty="0">
                <a:latin typeface="Arial" panose="020B0604020202020204" pitchFamily="34" charset="0"/>
                <a:cs typeface="Arial" panose="020B0604020202020204" pitchFamily="34" charset="0"/>
              </a:rPr>
              <a:t>No fill detectors, metal detectors and check wares  – </a:t>
            </a:r>
          </a:p>
          <a:p>
            <a:pPr algn="just">
              <a:lnSpc>
                <a:spcPct val="120000"/>
              </a:lnSpc>
            </a:pPr>
            <a:r>
              <a:rPr lang="en-IN" sz="2300" dirty="0">
                <a:latin typeface="Arial" panose="020B0604020202020204" pitchFamily="34" charset="0"/>
                <a:cs typeface="Arial" panose="020B0604020202020204" pitchFamily="34" charset="0"/>
              </a:rPr>
              <a:t>In-case tablets / capsules in the pack can’t be seen or </a:t>
            </a:r>
          </a:p>
          <a:p>
            <a:pPr algn="just">
              <a:lnSpc>
                <a:spcPct val="120000"/>
              </a:lnSpc>
            </a:pPr>
            <a:r>
              <a:rPr lang="en-IN" sz="2300" dirty="0">
                <a:latin typeface="Arial" panose="020B0604020202020204" pitchFamily="34" charset="0"/>
                <a:cs typeface="Arial" panose="020B0604020202020204" pitchFamily="34" charset="0"/>
              </a:rPr>
              <a:t>Can’t be counted after primary packing, </a:t>
            </a:r>
          </a:p>
          <a:p>
            <a:pPr algn="just">
              <a:lnSpc>
                <a:spcPct val="120000"/>
              </a:lnSpc>
            </a:pPr>
            <a:r>
              <a:rPr lang="en-IN" sz="2300" dirty="0">
                <a:latin typeface="Arial" panose="020B0604020202020204" pitchFamily="34" charset="0"/>
                <a:cs typeface="Arial" panose="020B0604020202020204" pitchFamily="34" charset="0"/>
              </a:rPr>
              <a:t>For empty packets and broken tablets.</a:t>
            </a:r>
          </a:p>
          <a:p>
            <a:pPr>
              <a:lnSpc>
                <a:spcPct val="170000"/>
              </a:lnSpc>
              <a:buNone/>
            </a:pPr>
            <a:endParaRPr lang="en-IN" sz="2900" dirty="0">
              <a:latin typeface="Arial" panose="020B0604020202020204" pitchFamily="34" charset="0"/>
              <a:cs typeface="Arial" panose="020B0604020202020204" pitchFamily="34" charset="0"/>
            </a:endParaRPr>
          </a:p>
          <a:p>
            <a:pPr>
              <a:lnSpc>
                <a:spcPct val="170000"/>
              </a:lnSpc>
            </a:pPr>
            <a:endParaRPr lang="en-IN" sz="2900" dirty="0">
              <a:latin typeface="Arial" panose="020B0604020202020204" pitchFamily="34" charset="0"/>
              <a:cs typeface="Arial" panose="020B0604020202020204" pitchFamily="34" charset="0"/>
            </a:endParaRPr>
          </a:p>
        </p:txBody>
      </p:sp>
      <p:pic>
        <p:nvPicPr>
          <p:cNvPr id="4" name="Picture 3" descr="Related image"/>
          <p:cNvPicPr/>
          <p:nvPr/>
        </p:nvPicPr>
        <p:blipFill>
          <a:blip r:embed="rId2" cstate="print"/>
          <a:srcRect/>
          <a:stretch>
            <a:fillRect/>
          </a:stretch>
        </p:blipFill>
        <p:spPr bwMode="auto">
          <a:xfrm>
            <a:off x="6157536" y="2564904"/>
            <a:ext cx="2736305" cy="3456384"/>
          </a:xfrm>
          <a:prstGeom prst="rect">
            <a:avLst/>
          </a:prstGeom>
          <a:noFill/>
          <a:ln w="28575">
            <a:solidFill>
              <a:schemeClr val="accent3">
                <a:lumMod val="75000"/>
              </a:schemeClr>
            </a:solidFill>
            <a:miter lim="800000"/>
            <a:headEnd/>
            <a:tailEnd/>
          </a:ln>
        </p:spPr>
      </p:pic>
      <p:sp>
        <p:nvSpPr>
          <p:cNvPr id="7" name="Title 1">
            <a:extLst>
              <a:ext uri="{FF2B5EF4-FFF2-40B4-BE49-F238E27FC236}">
                <a16:creationId xmlns:a16="http://schemas.microsoft.com/office/drawing/2014/main" id="{95246019-7BAA-46B1-9BD4-9E9AE8A9F8B9}"/>
              </a:ext>
            </a:extLst>
          </p:cNvPr>
          <p:cNvSpPr>
            <a:spLocks noGrp="1"/>
          </p:cNvSpPr>
          <p:nvPr>
            <p:ph type="title"/>
          </p:nvPr>
        </p:nvSpPr>
        <p:spPr>
          <a:xfrm>
            <a:off x="251520" y="1385731"/>
            <a:ext cx="8640960" cy="726637"/>
          </a:xfrm>
          <a:noFill/>
          <a:scene3d>
            <a:camera prst="orthographicFront"/>
            <a:lightRig rig="threePt" dir="t"/>
          </a:scene3d>
          <a:sp3d>
            <a:bevelT w="114300" prst="artDeco"/>
          </a:sp3d>
        </p:spPr>
        <p:txBody>
          <a:bodyPr>
            <a:noAutofit/>
          </a:bodyPr>
          <a:lstStyle/>
          <a:p>
            <a:r>
              <a:rPr lang="en-US" sz="2100" b="1" dirty="0">
                <a:solidFill>
                  <a:srgbClr val="000000"/>
                </a:solidFill>
              </a:rPr>
              <a:t>4.0 Production of Health Supplement &amp; Nutraceuticals </a:t>
            </a:r>
            <a:br>
              <a:rPr lang="en-US" sz="2100" b="1" dirty="0">
                <a:solidFill>
                  <a:srgbClr val="000000"/>
                </a:solidFill>
              </a:rPr>
            </a:br>
            <a:r>
              <a:rPr lang="en-IN" sz="2100" b="1" dirty="0"/>
              <a:t>4.1 Manufacturing Requirements for Tablets &amp; Capsules </a:t>
            </a:r>
            <a:endParaRPr lang="en-IN" sz="2100" dirty="0"/>
          </a:p>
        </p:txBody>
      </p:sp>
      <p:sp>
        <p:nvSpPr>
          <p:cNvPr id="8" name="Rectangle: Rounded Corners 7">
            <a:extLst>
              <a:ext uri="{FF2B5EF4-FFF2-40B4-BE49-F238E27FC236}">
                <a16:creationId xmlns:a16="http://schemas.microsoft.com/office/drawing/2014/main" id="{19E2FFFC-4303-42C3-9113-C43D366B4009}"/>
              </a:ext>
            </a:extLst>
          </p:cNvPr>
          <p:cNvSpPr/>
          <p:nvPr/>
        </p:nvSpPr>
        <p:spPr>
          <a:xfrm>
            <a:off x="251520" y="5110162"/>
            <a:ext cx="5832648" cy="1271166"/>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
            <a:extLst>
              <a:ext uri="{FF2B5EF4-FFF2-40B4-BE49-F238E27FC236}">
                <a16:creationId xmlns:a16="http://schemas.microsoft.com/office/drawing/2014/main" id="{B4603240-B141-4252-A8EE-91FCFC746C58}"/>
              </a:ext>
            </a:extLst>
          </p:cNvPr>
          <p:cNvSpPr>
            <a:spLocks noGrp="1"/>
          </p:cNvSpPr>
          <p:nvPr>
            <p:ph type="sldNum" sz="quarter" idx="12"/>
          </p:nvPr>
        </p:nvSpPr>
        <p:spPr>
          <a:xfrm>
            <a:off x="3563888" y="6520259"/>
            <a:ext cx="2133600" cy="365125"/>
          </a:xfrm>
        </p:spPr>
        <p:txBody>
          <a:bodyPr/>
          <a:lstStyle/>
          <a:p>
            <a:fld id="{9B441236-4707-B342-88D0-23B2CF2BA6BC}" type="slidenum">
              <a:rPr lang="en-US" smtClean="0"/>
              <a:pPr/>
              <a:t>97</a:t>
            </a:fld>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elated image"/>
          <p:cNvPicPr>
            <a:picLocks noGrp="1"/>
          </p:cNvPicPr>
          <p:nvPr>
            <p:ph idx="1"/>
          </p:nvPr>
        </p:nvPicPr>
        <p:blipFill>
          <a:blip r:embed="rId2" cstate="print"/>
          <a:srcRect/>
          <a:stretch>
            <a:fillRect/>
          </a:stretch>
        </p:blipFill>
        <p:spPr bwMode="auto">
          <a:xfrm>
            <a:off x="1835696" y="3068960"/>
            <a:ext cx="5472608" cy="3210511"/>
          </a:xfrm>
          <a:prstGeom prst="rect">
            <a:avLst/>
          </a:prstGeom>
          <a:noFill/>
          <a:ln w="28575">
            <a:solidFill>
              <a:schemeClr val="accent3">
                <a:lumMod val="75000"/>
              </a:schemeClr>
            </a:solidFill>
            <a:miter lim="800000"/>
            <a:headEnd/>
            <a:tailEnd/>
          </a:ln>
        </p:spPr>
      </p:pic>
      <p:sp>
        <p:nvSpPr>
          <p:cNvPr id="5" name="Rectangle 4"/>
          <p:cNvSpPr/>
          <p:nvPr/>
        </p:nvSpPr>
        <p:spPr>
          <a:xfrm>
            <a:off x="1691680" y="2596048"/>
            <a:ext cx="5326843" cy="369332"/>
          </a:xfrm>
          <a:prstGeom prst="rect">
            <a:avLst/>
          </a:prstGeom>
        </p:spPr>
        <p:txBody>
          <a:bodyPr wrap="square">
            <a:spAutoFit/>
          </a:bodyPr>
          <a:lstStyle/>
          <a:p>
            <a:pPr>
              <a:buNone/>
            </a:pPr>
            <a:r>
              <a:rPr lang="en-IN" b="1" dirty="0"/>
              <a:t>4.1.7    Packaging of Tablets &amp; Capsules                           </a:t>
            </a:r>
            <a:endParaRPr lang="en-IN" dirty="0"/>
          </a:p>
        </p:txBody>
      </p:sp>
      <p:sp>
        <p:nvSpPr>
          <p:cNvPr id="7" name="Title 1">
            <a:extLst>
              <a:ext uri="{FF2B5EF4-FFF2-40B4-BE49-F238E27FC236}">
                <a16:creationId xmlns:a16="http://schemas.microsoft.com/office/drawing/2014/main" id="{3A2EB4CF-D7B7-40DF-AC98-DBC199AFFF6E}"/>
              </a:ext>
            </a:extLst>
          </p:cNvPr>
          <p:cNvSpPr>
            <a:spLocks noGrp="1"/>
          </p:cNvSpPr>
          <p:nvPr>
            <p:ph type="title"/>
          </p:nvPr>
        </p:nvSpPr>
        <p:spPr>
          <a:xfrm>
            <a:off x="251520" y="1484784"/>
            <a:ext cx="8640960" cy="864096"/>
          </a:xfrm>
          <a:noFill/>
          <a:scene3d>
            <a:camera prst="orthographicFront"/>
            <a:lightRig rig="threePt" dir="t"/>
          </a:scene3d>
          <a:sp3d>
            <a:bevelT w="114300" prst="artDeco"/>
          </a:sp3d>
        </p:spPr>
        <p:txBody>
          <a:bodyPr>
            <a:noAutofit/>
          </a:bodyPr>
          <a:lstStyle/>
          <a:p>
            <a:br>
              <a:rPr lang="en-US" sz="2800" b="1" dirty="0">
                <a:solidFill>
                  <a:srgbClr val="000000"/>
                </a:solidFill>
              </a:rPr>
            </a:br>
            <a:br>
              <a:rPr lang="en-US" sz="2800" b="1" dirty="0">
                <a:solidFill>
                  <a:srgbClr val="000000"/>
                </a:solidFill>
              </a:rPr>
            </a:br>
            <a:br>
              <a:rPr lang="en-US" sz="2400" b="1" dirty="0">
                <a:solidFill>
                  <a:srgbClr val="000000"/>
                </a:solidFill>
              </a:rPr>
            </a:br>
            <a:r>
              <a:rPr lang="en-US" sz="2400" b="1" dirty="0">
                <a:solidFill>
                  <a:srgbClr val="000000"/>
                </a:solidFill>
              </a:rPr>
              <a:t>4.0 Production of Health Supplement &amp; Nutraceuticals </a:t>
            </a:r>
            <a:br>
              <a:rPr lang="en-US" sz="2400" b="1" dirty="0">
                <a:solidFill>
                  <a:srgbClr val="000000"/>
                </a:solidFill>
              </a:rPr>
            </a:br>
            <a:r>
              <a:rPr lang="en-IN" sz="2000" b="1" dirty="0"/>
              <a:t>4.1 Manufacturing Requirements for Tablets &amp; Capsules </a:t>
            </a:r>
            <a:br>
              <a:rPr lang="en-IN" sz="2400" dirty="0"/>
            </a:br>
            <a:br>
              <a:rPr lang="en-US" sz="2800" b="1" dirty="0">
                <a:solidFill>
                  <a:srgbClr val="000000"/>
                </a:solidFill>
              </a:rPr>
            </a:br>
            <a:br>
              <a:rPr lang="en-IN" sz="2800" b="1" dirty="0">
                <a:solidFill>
                  <a:srgbClr val="000000"/>
                </a:solidFill>
              </a:rPr>
            </a:br>
            <a:endParaRPr lang="en-IN" sz="2800" dirty="0"/>
          </a:p>
        </p:txBody>
      </p:sp>
      <p:sp>
        <p:nvSpPr>
          <p:cNvPr id="6" name="Slide Number Placeholder 5"/>
          <p:cNvSpPr>
            <a:spLocks noGrp="1"/>
          </p:cNvSpPr>
          <p:nvPr>
            <p:ph type="sldNum" sz="quarter" idx="12"/>
          </p:nvPr>
        </p:nvSpPr>
        <p:spPr/>
        <p:txBody>
          <a:bodyPr/>
          <a:lstStyle/>
          <a:p>
            <a:fld id="{BE2412B8-9ECE-40A4-9402-DF6152856802}" type="slidenum">
              <a:rPr lang="en-IN" smtClean="0"/>
              <a:pPr/>
              <a:t>98</a:t>
            </a:fld>
            <a:endParaRPr lang="en-IN"/>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0364" y="2611934"/>
            <a:ext cx="8363272" cy="3744416"/>
          </a:xfrm>
          <a:ln>
            <a:solidFill>
              <a:schemeClr val="accent3">
                <a:lumMod val="75000"/>
              </a:schemeClr>
            </a:solidFill>
          </a:ln>
        </p:spPr>
        <p:txBody>
          <a:bodyPr>
            <a:normAutofit/>
          </a:bodyPr>
          <a:lstStyle/>
          <a:p>
            <a:pPr>
              <a:spcAft>
                <a:spcPts val="600"/>
              </a:spcAft>
              <a:buNone/>
            </a:pPr>
            <a:r>
              <a:rPr lang="en-IN" sz="2000" b="1" u="sng" dirty="0">
                <a:latin typeface="Arial" panose="020B0604020202020204" pitchFamily="34" charset="0"/>
                <a:cs typeface="Arial" panose="020B0604020202020204" pitchFamily="34" charset="0"/>
              </a:rPr>
              <a:t>4.2.1   Building and Equipment</a:t>
            </a:r>
            <a:endParaRPr lang="en-IN" sz="2200" b="1" u="sng" dirty="0">
              <a:latin typeface="Arial" panose="020B0604020202020204" pitchFamily="34" charset="0"/>
              <a:cs typeface="Arial" panose="020B0604020202020204" pitchFamily="34" charset="0"/>
            </a:endParaRPr>
          </a:p>
          <a:p>
            <a:pPr>
              <a:spcAft>
                <a:spcPts val="600"/>
              </a:spcAft>
              <a:buNone/>
            </a:pPr>
            <a:endParaRPr lang="en-IN" sz="1400" u="sng" dirty="0">
              <a:latin typeface="Arial" panose="020B0604020202020204" pitchFamily="34" charset="0"/>
              <a:cs typeface="Arial" panose="020B0604020202020204" pitchFamily="34" charset="0"/>
            </a:endParaRPr>
          </a:p>
          <a:p>
            <a:pPr algn="just">
              <a:spcAft>
                <a:spcPts val="600"/>
              </a:spcAft>
            </a:pPr>
            <a:r>
              <a:rPr lang="en-IN" sz="1800" dirty="0">
                <a:latin typeface="Arial" panose="020B0604020202020204" pitchFamily="34" charset="0"/>
                <a:cs typeface="Arial" panose="020B0604020202020204" pitchFamily="34" charset="0"/>
              </a:rPr>
              <a:t>Designed, constructed and maintained to suit the manufacturing of Liquids. </a:t>
            </a:r>
          </a:p>
          <a:p>
            <a:pPr algn="just">
              <a:spcAft>
                <a:spcPts val="600"/>
              </a:spcAft>
            </a:pPr>
            <a:r>
              <a:rPr lang="en-IN" sz="1800" dirty="0">
                <a:latin typeface="Arial" panose="020B0604020202020204" pitchFamily="34" charset="0"/>
                <a:cs typeface="Arial" panose="020B0604020202020204" pitchFamily="34" charset="0"/>
              </a:rPr>
              <a:t>Entry through double door airlock facility. </a:t>
            </a:r>
          </a:p>
          <a:p>
            <a:pPr algn="just">
              <a:spcAft>
                <a:spcPts val="600"/>
              </a:spcAft>
            </a:pPr>
            <a:r>
              <a:rPr lang="en-IN" sz="1800" dirty="0">
                <a:latin typeface="Arial" panose="020B0604020202020204" pitchFamily="34" charset="0"/>
                <a:cs typeface="Arial" panose="020B0604020202020204" pitchFamily="34" charset="0"/>
              </a:rPr>
              <a:t>Use of fly catcher and/or air curtain.</a:t>
            </a:r>
          </a:p>
          <a:p>
            <a:pPr algn="just">
              <a:spcAft>
                <a:spcPts val="600"/>
              </a:spcAft>
            </a:pPr>
            <a:r>
              <a:rPr lang="en-IN" sz="1800" dirty="0">
                <a:latin typeface="Arial" panose="020B0604020202020204" pitchFamily="34" charset="0"/>
                <a:cs typeface="Arial" panose="020B0604020202020204" pitchFamily="34" charset="0"/>
              </a:rPr>
              <a:t>Cleaning and sanitation of manufacturing area after every production batch. </a:t>
            </a:r>
          </a:p>
          <a:p>
            <a:pPr algn="just">
              <a:spcAft>
                <a:spcPts val="600"/>
              </a:spcAft>
            </a:pPr>
            <a:r>
              <a:rPr lang="en-IN" sz="1800" dirty="0">
                <a:latin typeface="Arial" panose="020B0604020202020204" pitchFamily="34" charset="0"/>
                <a:cs typeface="Arial" panose="020B0604020202020204" pitchFamily="34" charset="0"/>
              </a:rPr>
              <a:t>Cleaning of containers and droppers with high pressure air, water and steam jets.</a:t>
            </a:r>
          </a:p>
        </p:txBody>
      </p:sp>
      <p:sp>
        <p:nvSpPr>
          <p:cNvPr id="6" name="Title 1">
            <a:extLst>
              <a:ext uri="{FF2B5EF4-FFF2-40B4-BE49-F238E27FC236}">
                <a16:creationId xmlns:a16="http://schemas.microsoft.com/office/drawing/2014/main" id="{879B289A-B09A-405C-A4EA-89710B8FCE7B}"/>
              </a:ext>
            </a:extLst>
          </p:cNvPr>
          <p:cNvSpPr>
            <a:spLocks noGrp="1"/>
          </p:cNvSpPr>
          <p:nvPr>
            <p:ph type="title"/>
          </p:nvPr>
        </p:nvSpPr>
        <p:spPr>
          <a:xfrm>
            <a:off x="251520" y="1412776"/>
            <a:ext cx="8640960" cy="864096"/>
          </a:xfrm>
          <a:noFill/>
          <a:scene3d>
            <a:camera prst="orthographicFront"/>
            <a:lightRig rig="threePt" dir="t"/>
          </a:scene3d>
          <a:sp3d>
            <a:bevelT w="114300" prst="artDeco"/>
          </a:sp3d>
        </p:spPr>
        <p:txBody>
          <a:bodyPr>
            <a:noAutofit/>
          </a:bodyPr>
          <a:lstStyle/>
          <a:p>
            <a:br>
              <a:rPr lang="en-US" sz="2100" b="1" dirty="0">
                <a:solidFill>
                  <a:srgbClr val="000000"/>
                </a:solidFill>
              </a:rPr>
            </a:br>
            <a:br>
              <a:rPr lang="en-US" sz="2100" b="1" dirty="0">
                <a:solidFill>
                  <a:srgbClr val="000000"/>
                </a:solidFill>
              </a:rPr>
            </a:br>
            <a:br>
              <a:rPr lang="en-US" sz="2100" b="1" dirty="0">
                <a:solidFill>
                  <a:srgbClr val="000000"/>
                </a:solidFill>
              </a:rPr>
            </a:br>
            <a:r>
              <a:rPr lang="en-US" sz="2100" b="1" dirty="0">
                <a:solidFill>
                  <a:srgbClr val="000000"/>
                </a:solidFill>
              </a:rPr>
              <a:t>4.0 Production of Health Supplement &amp; Nutraceuticals </a:t>
            </a:r>
            <a:br>
              <a:rPr lang="en-US" sz="2100" b="1" dirty="0">
                <a:solidFill>
                  <a:srgbClr val="000000"/>
                </a:solidFill>
              </a:rPr>
            </a:br>
            <a:r>
              <a:rPr lang="en-IN" sz="2100" b="1" dirty="0"/>
              <a:t>4.2 Manufacturing Requirements for Liquids</a:t>
            </a:r>
            <a:br>
              <a:rPr lang="en-IN" sz="2100" dirty="0"/>
            </a:br>
            <a:br>
              <a:rPr lang="en-US" sz="2100" b="1" dirty="0">
                <a:solidFill>
                  <a:srgbClr val="000000"/>
                </a:solidFill>
              </a:rPr>
            </a:br>
            <a:br>
              <a:rPr lang="en-IN" sz="2100" b="1" dirty="0">
                <a:solidFill>
                  <a:srgbClr val="000000"/>
                </a:solidFill>
              </a:rPr>
            </a:br>
            <a:endParaRPr lang="en-IN" sz="2100" dirty="0"/>
          </a:p>
        </p:txBody>
      </p:sp>
      <p:sp>
        <p:nvSpPr>
          <p:cNvPr id="4" name="Slide Number Placeholder 1">
            <a:extLst>
              <a:ext uri="{FF2B5EF4-FFF2-40B4-BE49-F238E27FC236}">
                <a16:creationId xmlns:a16="http://schemas.microsoft.com/office/drawing/2014/main" id="{67EC7D49-D248-4F83-9093-084D6CDDE882}"/>
              </a:ext>
            </a:extLst>
          </p:cNvPr>
          <p:cNvSpPr>
            <a:spLocks noGrp="1"/>
          </p:cNvSpPr>
          <p:nvPr>
            <p:ph type="sldNum" sz="quarter" idx="12"/>
          </p:nvPr>
        </p:nvSpPr>
        <p:spPr>
          <a:xfrm>
            <a:off x="4139952" y="6453336"/>
            <a:ext cx="2133600" cy="365125"/>
          </a:xfrm>
        </p:spPr>
        <p:txBody>
          <a:bodyPr/>
          <a:lstStyle/>
          <a:p>
            <a:fld id="{9B441236-4707-B342-88D0-23B2CF2BA6BC}" type="slidenum">
              <a:rPr lang="en-US" smtClean="0"/>
              <a:pPr/>
              <a:t>99</a:t>
            </a:fld>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marL="342900" indent="-342900" algn="ctr">
          <a:defRPr sz="3200" b="1" spc="600" dirty="0" smtClean="0">
            <a:solidFill>
              <a:schemeClr val="accent3">
                <a:lumMod val="75000"/>
              </a:schemeClr>
            </a:solidFill>
            <a:latin typeface="+mn-lt"/>
          </a:defRPr>
        </a:defPPr>
      </a:lstStyle>
      <a:style>
        <a:lnRef idx="2">
          <a:schemeClr val="accent3"/>
        </a:lnRef>
        <a:fillRef idx="1001">
          <a:schemeClr val="lt1"/>
        </a:fillRef>
        <a:effectRef idx="0">
          <a:schemeClr val="accent3"/>
        </a:effectRef>
        <a:fontRef idx="minor">
          <a:schemeClr val="dk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14480</TotalTime>
  <Words>24111</Words>
  <Application>Microsoft Office PowerPoint</Application>
  <PresentationFormat>On-screen Show (4:3)</PresentationFormat>
  <Paragraphs>4707</Paragraphs>
  <Slides>301</Slides>
  <Notes>23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301</vt:i4>
      </vt:variant>
    </vt:vector>
  </HeadingPairs>
  <TitlesOfParts>
    <vt:vector size="315" baseType="lpstr">
      <vt:lpstr>Microsoft YaHei UI</vt:lpstr>
      <vt:lpstr>Arial</vt:lpstr>
      <vt:lpstr>Arial Black</vt:lpstr>
      <vt:lpstr>Bradley Hand Bold</vt:lpstr>
      <vt:lpstr>Calibri</vt:lpstr>
      <vt:lpstr>Courier New</vt:lpstr>
      <vt:lpstr>Georgia</vt:lpstr>
      <vt:lpstr>Monotype Corsiva</vt:lpstr>
      <vt:lpstr>Roboto Light</vt:lpstr>
      <vt:lpstr>Tahoma</vt:lpstr>
      <vt:lpstr>Verdana</vt:lpstr>
      <vt:lpstr>Wingdings</vt:lpstr>
      <vt:lpstr>Office Theme</vt:lpstr>
      <vt:lpstr>1_Office Theme</vt:lpstr>
      <vt:lpstr>PowerPoint Presentation</vt:lpstr>
      <vt:lpstr>PowerPoint Presentation</vt:lpstr>
      <vt:lpstr>Content – Summary  </vt:lpstr>
      <vt:lpstr>Contents </vt:lpstr>
      <vt:lpstr>Contents</vt:lpstr>
      <vt:lpstr>Contents</vt:lpstr>
      <vt:lpstr>Contents</vt:lpstr>
      <vt:lpstr>Contents</vt:lpstr>
      <vt:lpstr>Contents</vt:lpstr>
      <vt:lpstr>Section: A</vt:lpstr>
      <vt:lpstr>5.  Objective</vt:lpstr>
      <vt:lpstr>6.   Scope</vt:lpstr>
      <vt:lpstr>PowerPoint Presentation</vt:lpstr>
      <vt:lpstr>PowerPoint Presentation</vt:lpstr>
      <vt:lpstr>PowerPoint Presentation</vt:lpstr>
      <vt:lpstr>PowerPoint Presentation</vt:lpstr>
      <vt:lpstr> 1.0  Location , Layout &amp; Facilities  </vt:lpstr>
      <vt:lpstr>1.0 Location, Layout &amp; Facilities  1.1  Location and Surroundings</vt:lpstr>
      <vt:lpstr>1.0 Location, Layout &amp; Facilities 1.2 Layout &amp; Building Design</vt:lpstr>
      <vt:lpstr>  1.0 Location, Layout &amp; Facilities 1.2 Layout &amp; Building Design   </vt:lpstr>
      <vt:lpstr>  1.0 Location, Layout &amp; Facilities 1.2 Layout &amp; Building Design   </vt:lpstr>
      <vt:lpstr>  1.0 Location, Layout &amp; Facilities 1.2 Layout &amp; Building Design  </vt:lpstr>
      <vt:lpstr>PowerPoint Presentation</vt:lpstr>
      <vt:lpstr>PowerPoint Presentation</vt:lpstr>
      <vt:lpstr>PowerPoint Presentation</vt:lpstr>
      <vt:lpstr>PowerPoint Presentation</vt:lpstr>
      <vt:lpstr>1.0 Location, Layout &amp; Facilities  1.3  Equipment  Design  &amp; Installation</vt:lpstr>
      <vt:lpstr>1.0 Location, Layout &amp; Facilities  1.3  Equipment  Design  &amp; Installation</vt:lpstr>
      <vt:lpstr>1.0 Location, Layout &amp; Facilities 1.3  Equipment  Design  &amp; Installation</vt:lpstr>
      <vt:lpstr>1.0 Location, Layout &amp; Facilities</vt:lpstr>
      <vt:lpstr>1.0 Location, Layout &amp; Facilities</vt:lpstr>
      <vt:lpstr> 1.0 Location, Layout &amp; Facilities </vt:lpstr>
      <vt:lpstr> 1.0 Location, Layout &amp; Facilities </vt:lpstr>
      <vt:lpstr> 1.0 Location, Layout &amp; Facilities 1.4  Facilities </vt:lpstr>
      <vt:lpstr>1.0 Location, Layout &amp; Facilities 1.4  Facilities</vt:lpstr>
      <vt:lpstr>1.0 Location, Layout &amp; Facilities 1.4  Facilities</vt:lpstr>
      <vt:lpstr>1.0 Location, Layout &amp; Facilities 1.4  Facilities</vt:lpstr>
      <vt:lpstr>1.0 Location, Layout &amp; Facilities 1.4  Facilities</vt:lpstr>
      <vt:lpstr>1.0 Location, Layout &amp; Facilities 1.4  Facilities</vt:lpstr>
      <vt:lpstr>1.0 Location, Layout &amp; Facilities 1.4  Facilities</vt:lpstr>
      <vt:lpstr>1.0 Location, Layout &amp; Facilities 1.4  Facilities</vt:lpstr>
      <vt:lpstr>1.0 Location, Layout &amp; Facilities 1.4  Facilities</vt:lpstr>
      <vt:lpstr>1.0 Location, Layout &amp; Facilities 1.4  Facilities</vt:lpstr>
      <vt:lpstr>  1.0 Location, Layout &amp; Facilities   1.4  Facilities  </vt:lpstr>
      <vt:lpstr> 1.0 Location, Layout &amp; Facilities 1.4  Facilities </vt:lpstr>
      <vt:lpstr> 1.0  Location, Layout &amp; Facilities 1.4  Facilities  </vt:lpstr>
      <vt:lpstr>1.0 Location, Layout &amp; Facilities 1.4  Facilities</vt:lpstr>
      <vt:lpstr> 1.0 Location, Layout &amp; Facilities 1.4  Facilities </vt:lpstr>
      <vt:lpstr> 1.0 Location, Layout &amp; Facilities 1.4  Facilities </vt:lpstr>
      <vt:lpstr> 1.0 Location, Layout &amp; Facilities 1.4  Facilities </vt:lpstr>
      <vt:lpstr> 1.0 Location, Layout &amp; Facilities 1.4  Facilities </vt:lpstr>
      <vt:lpstr> 1.0 Location, Layout &amp; Facilities 1.4  Facilities </vt:lpstr>
      <vt:lpstr> 1.0 Location, Layout &amp; Facilities 1.4  Facilities </vt:lpstr>
      <vt:lpstr>PowerPoint Presentation</vt:lpstr>
      <vt:lpstr> 1.0 Location, Layout &amp; Facilities 1.5  Sector Specific Good Manufacturing Practices </vt:lpstr>
      <vt:lpstr>PowerPoint Presentation</vt:lpstr>
      <vt:lpstr>PowerPoint Presentation</vt:lpstr>
      <vt:lpstr>2.0 Material Handling</vt:lpstr>
      <vt:lpstr>2.0 Material Handling  2.1 Receiving </vt:lpstr>
      <vt:lpstr>2.0 Material Handling  2.1 Receiving </vt:lpstr>
      <vt:lpstr>2.0 Material Handling  2.1 Receiving </vt:lpstr>
      <vt:lpstr>2.0 Material Handling  2.1 Receiving </vt:lpstr>
      <vt:lpstr>2.0 Material Handling  2.1 Receiving </vt:lpstr>
      <vt:lpstr>2.0  Material Handling   2.2  Storing </vt:lpstr>
      <vt:lpstr>2.0  Material Handling   2.2  Storing </vt:lpstr>
      <vt:lpstr>2.0  Material Handling   2.2  Storing </vt:lpstr>
      <vt:lpstr>2.0  Material Handling   2.2  Storing </vt:lpstr>
      <vt:lpstr>2.0  Material Handling   2.2  Storing </vt:lpstr>
      <vt:lpstr>2.0  Material Handling   2.2  Storing </vt:lpstr>
      <vt:lpstr>2.0  Material Handling   2.2  Storing </vt:lpstr>
      <vt:lpstr>2.0  Material Handling   2.2  Storing </vt:lpstr>
      <vt:lpstr>2.0  Material Handling   2.2  Storing </vt:lpstr>
      <vt:lpstr>PowerPoint Presentation</vt:lpstr>
      <vt:lpstr>PowerPoint Presentation</vt:lpstr>
      <vt:lpstr>Contents </vt:lpstr>
      <vt:lpstr> 3.0  Pre – Production Processing of Health Supplement &amp; Nutraceuticals </vt:lpstr>
      <vt:lpstr>3.0  Pre – Production Processing of Health Supplement &amp; Nutraceuticals</vt:lpstr>
      <vt:lpstr>3.0  Pre – Production Processing of Health Supplement &amp; Nutraceuticals</vt:lpstr>
      <vt:lpstr>3.0  Pre – Production Processing of Health Supplement &amp; Nutraceuticals</vt:lpstr>
      <vt:lpstr>3.0  Pre – Production Processing of Health Supplement &amp; Nutraceuticals</vt:lpstr>
      <vt:lpstr>PowerPoint Presentation</vt:lpstr>
      <vt:lpstr>PowerPoint Presentation</vt:lpstr>
      <vt:lpstr>Contents </vt:lpstr>
      <vt:lpstr>Contents </vt:lpstr>
      <vt:lpstr>   4.0 Production of Health Supplement &amp; Nutraceuticals  4.1 Manufacturing Requirements for Tablets &amp; Capsules    </vt:lpstr>
      <vt:lpstr>4.0 Production of Health Supplement &amp; Nutraceuticals  4.1 Manufacturing Requirements for Tablets &amp; Capsules </vt:lpstr>
      <vt:lpstr> 4.1.1   Manufacture of dosage forms (tablets and capsules) </vt:lpstr>
      <vt:lpstr> 4.0 Production of Health Supplement &amp; Nutraceuticals  4.1 Manufacturing Requirements for Tablets &amp; Capsules  </vt:lpstr>
      <vt:lpstr>4.0 Production of Health Supplement &amp; Nutraceuticals  4.1 Manufacturing Requirements for Tablets &amp; Capsules </vt:lpstr>
      <vt:lpstr>4.0 Production of Health Supplement &amp; Nutraceuticals  4.1 Manufacturing Requirements for Tablets &amp; Capsules </vt:lpstr>
      <vt:lpstr>4.0 Production of Health Supplement &amp; Nutraceuticals  4.1 Manufacturing Requirements for Tablets &amp; Capsules </vt:lpstr>
      <vt:lpstr>PowerPoint Presentation</vt:lpstr>
      <vt:lpstr> 4.0 Production of Health Supplement &amp; Nutraceuticals  4.1 Manufacturing Requirements for Tablets &amp; Capsules  </vt:lpstr>
      <vt:lpstr>4.0 Production of Health Supplement &amp; Nutraceuticals  4.1 Manufacturing Requirements for Tablets &amp; Capsules </vt:lpstr>
      <vt:lpstr>4.0 Production of Health Supplement &amp; Nutraceuticals  4.1 Manufacturing Requirements for Tablets &amp; Capsules </vt:lpstr>
      <vt:lpstr>4.0 Production of Health Supplement &amp; Nutraceuticals  4.1 Manufacturing Requirements for Tablets &amp; Capsules </vt:lpstr>
      <vt:lpstr>4.0 Production of Health Supplement &amp; Nutraceuticals  4.1 Manufacturing Requirements for Tablets &amp; Capsules </vt:lpstr>
      <vt:lpstr>   4.0 Production of Health Supplement &amp; Nutraceuticals  4.1 Manufacturing Requirements for Tablets &amp; Capsules    </vt:lpstr>
      <vt:lpstr>   4.0 Production of Health Supplement &amp; Nutraceuticals  4.2 Manufacturing Requirements for Liquids   </vt:lpstr>
      <vt:lpstr>PowerPoint Presentation</vt:lpstr>
      <vt:lpstr>4.0 Production of Health Supplement &amp; Nutraceuticals  4.2 Manufacturing Requirements for Liquids</vt:lpstr>
      <vt:lpstr>4.0 Production of Health Supplement &amp; Nutraceuticals  4.2 Manufacturing Requirements for Liquids</vt:lpstr>
      <vt:lpstr>4.0 Production of Health Supplement &amp; Nutraceuticals  4.2 Manufacturing Requirements for Liquids</vt:lpstr>
      <vt:lpstr>4.0 Production of Health Supplement &amp; Nutraceuticals  4.3 Manufacturing of Powder</vt:lpstr>
      <vt:lpstr>4.0 Production of Health Supplement &amp; Nutraceuticals  4.3 Manufacturing of Powder</vt:lpstr>
      <vt:lpstr>4.0 Production of Health Supplement &amp; Nutraceuticals</vt:lpstr>
      <vt:lpstr>PowerPoint Presentation</vt:lpstr>
      <vt:lpstr>PowerPoint Presentation</vt:lpstr>
      <vt:lpstr>4.0 Production of Health Supplement &amp; Nutraceuticals 4.4 Allergen Management</vt:lpstr>
      <vt:lpstr>PowerPoint Presentation</vt:lpstr>
      <vt:lpstr>4.0 Production of Health Supplement / Nutraceuticals        4.5  Packaging &amp; Warehousing</vt:lpstr>
      <vt:lpstr>4.0 Production of Health Supplement / Nutraceuticals   4.5  Packaging &amp; Warehousing</vt:lpstr>
      <vt:lpstr>4.0 Production of Health Supplement / Nutraceuticals 4.5  Packaging &amp; Warehousing</vt:lpstr>
      <vt:lpstr>4.0 Production of Health Supplement / Nutraceuticals   4.5  Packaging &amp; Warehousing</vt:lpstr>
      <vt:lpstr>  4.0 Production  of Health Supplement / Nutraceuticals       4.6 Rework &amp; Control of Non – Conforming Products</vt:lpstr>
      <vt:lpstr>  4.0 Production  of Health Supplement / Nutraceuticals       4.6 Rework &amp; Control of Non – Conforming Products</vt:lpstr>
      <vt:lpstr>  4.0 Production  of Health Supplement / Nutraceuticals       4.6 Rework &amp; Control of Non – Conforming Products</vt:lpstr>
      <vt:lpstr>PowerPoint Presentation</vt:lpstr>
      <vt:lpstr>PowerPoint Presentation</vt:lpstr>
      <vt:lpstr>Contents </vt:lpstr>
      <vt:lpstr>5.0  Transportation, Handling &amp; Distribution</vt:lpstr>
      <vt:lpstr>5.0  Transportation, Handling &amp; Distribution</vt:lpstr>
      <vt:lpstr>PowerPoint Presentation</vt:lpstr>
      <vt:lpstr>PowerPoint Presentation</vt:lpstr>
      <vt:lpstr>Contents </vt:lpstr>
      <vt:lpstr>   6.0  Personal Hygiene 6.1 Health Status, Illness &amp; Injury      </vt:lpstr>
      <vt:lpstr> 6.0  Personal Hygiene 6.1 Health Status, Illness &amp; Injury  </vt:lpstr>
      <vt:lpstr>                               6.0  Personal Hygiene 6.2 Personal Cleanliness </vt:lpstr>
      <vt:lpstr> 6.0  Personal Hygiene  6.2 Personal Cleanliness </vt:lpstr>
      <vt:lpstr> 6.0  Personal Hygiene 6.3  Personal Behaviour  </vt:lpstr>
      <vt:lpstr>  6.0  Personal Hygiene 6.4 Work wear &amp; Grooming   </vt:lpstr>
      <vt:lpstr>PowerPoint Presentation</vt:lpstr>
      <vt:lpstr>  6.0  Personal Hygiene 6.5  Visitors Control   </vt:lpstr>
      <vt:lpstr>PowerPoint Presentation</vt:lpstr>
      <vt:lpstr>PowerPoint Presentation</vt:lpstr>
      <vt:lpstr>Contents </vt:lpstr>
      <vt:lpstr>Contents </vt:lpstr>
      <vt:lpstr>Contents </vt:lpstr>
      <vt:lpstr>PowerPoint Presentation</vt:lpstr>
      <vt:lpstr> 7.0 Support Services 7.1  Management &amp; Supervision </vt:lpstr>
      <vt:lpstr> 7.0 Support Services 7.1  Management &amp; Supervision </vt:lpstr>
      <vt:lpstr>7.0 Support Services 7.1  Management &amp; Supervision</vt:lpstr>
      <vt:lpstr>PowerPoint Presentation</vt:lpstr>
      <vt:lpstr> 7.0  Support Services   7.2 Sub Contracting of Operations </vt:lpstr>
      <vt:lpstr> 7.0  Support Services   7.2 Sub Contracting of Operations </vt:lpstr>
      <vt:lpstr>7.0  Support Services   7.2 Sub Contracting of Operations</vt:lpstr>
      <vt:lpstr>7.0  Support Services   7.2 Sub Contracting of Operations</vt:lpstr>
      <vt:lpstr>PowerPoint Presentation</vt:lpstr>
      <vt:lpstr>7.0  Support Services   7.3 Quality Control &amp; Testing Facilities</vt:lpstr>
      <vt:lpstr>7.0  Support Services   7.3 Quality Control &amp; Testing Facilities</vt:lpstr>
      <vt:lpstr>7.0  Support Services   7.3 Quality Control &amp; Testing Facilities</vt:lpstr>
      <vt:lpstr>7.0  Support Services   7.3 Quality Control &amp; Testing</vt:lpstr>
      <vt:lpstr>7.0  Support Services   7.3 Quality Control &amp; Testing Facilities</vt:lpstr>
      <vt:lpstr>7.0  Support Services   7.3 Quality Control &amp; Testing Facilities</vt:lpstr>
      <vt:lpstr>7.0  Support Services   7.3 Quality Control &amp; Testing Facilities</vt:lpstr>
      <vt:lpstr>7.0  Support Services   7.3 Quality Control &amp; Testing Facilities</vt:lpstr>
      <vt:lpstr>7.0  Support Services   7.3 Quality Control &amp; Testing Facilities</vt:lpstr>
      <vt:lpstr>7.0  Support Services   7.3 Quality Control &amp; Testing Facilities</vt:lpstr>
      <vt:lpstr>7.0  Support Services   7.3 Quality Control &amp; Testing Facilities</vt:lpstr>
      <vt:lpstr>7.0  Support Services   7.3 Quality Control &amp; Testing Facilities</vt:lpstr>
      <vt:lpstr>7.0  Support Services   7.3 Quality Control &amp; Testing Facilities</vt:lpstr>
      <vt:lpstr>7.0  Support Services   7.3 Quality Control &amp; Testing Facilities</vt:lpstr>
      <vt:lpstr>7.0  Support Services   7.3 Quality Control &amp; Testing Facilities</vt:lpstr>
      <vt:lpstr>7.0  Support Services   7.3 Quality Control &amp; Testing Facilities</vt:lpstr>
      <vt:lpstr>7.0  Support Services   7.3 Quality Control &amp; Testing Facilities</vt:lpstr>
      <vt:lpstr>PowerPoint Presentation</vt:lpstr>
      <vt:lpstr>7.0  Support Services   7.4  Pest Control Systems</vt:lpstr>
      <vt:lpstr>7.0  Support Services   7.4  Pest Control Systems</vt:lpstr>
      <vt:lpstr>7.0  Support Services   7.4  Pest Control Systems</vt:lpstr>
      <vt:lpstr>7.0  Support Services   7.4  Pest Control Systems</vt:lpstr>
      <vt:lpstr>7.0  Support Services   7.4  Pest Control Systems</vt:lpstr>
      <vt:lpstr>7.0  Support Services   7.4  Pest Control Systems</vt:lpstr>
      <vt:lpstr>7.0  Support Services   7.4  Pest Control Systems</vt:lpstr>
      <vt:lpstr>7.0  Support Services   7.4  Pest Control Systems</vt:lpstr>
      <vt:lpstr>7.0  Support Services   7.4  Pest Control Systems</vt:lpstr>
      <vt:lpstr>7.0  Support Services   7.4  Pest Control Systems</vt:lpstr>
      <vt:lpstr>PowerPoint Presentation</vt:lpstr>
      <vt:lpstr>7.0  Support Services   7.5  Cleaning &amp; Maintenance</vt:lpstr>
      <vt:lpstr>7.0  Support Services   7.5  Cleaning &amp; Maintenance</vt:lpstr>
      <vt:lpstr>7.0  Support Services   7.5  Cleaning &amp; Maintenance</vt:lpstr>
      <vt:lpstr>7.0  Support Services   7.5  Cleaning &amp; Maintenance</vt:lpstr>
      <vt:lpstr>7.0  Support Services   7.5  Cleaning &amp; Maintenance</vt:lpstr>
      <vt:lpstr>7.0  Support Services   7.5  Cleaning &amp; Maintenance</vt:lpstr>
      <vt:lpstr>7.0  Support Services   7.5  Cleaning &amp; Maintenance</vt:lpstr>
      <vt:lpstr>7.0  Support Services   7.5  Cleaning &amp; Maintenance</vt:lpstr>
      <vt:lpstr>7.0  Support Services   7.5  Cleaning &amp; Maintenance</vt:lpstr>
      <vt:lpstr>7.0  Support Services   7.5  Cleaning &amp; Maintenance</vt:lpstr>
      <vt:lpstr>7.0  Support Services   7.5  Cleaning &amp; Maintenance</vt:lpstr>
      <vt:lpstr>7.0  Support Services   7.5  Cleaning &amp; Maintenance</vt:lpstr>
      <vt:lpstr>7.0  Support Services   7.5  Cleaning &amp; Maintenance</vt:lpstr>
      <vt:lpstr>7.0  Support Services   7.5  Cleaning &amp; Maintenance</vt:lpstr>
      <vt:lpstr>7.0  Support Services   7.5  Cleaning &amp; Maintenance</vt:lpstr>
      <vt:lpstr>7.0  Support Services   7.5  Cleaning &amp; Maintenance</vt:lpstr>
      <vt:lpstr>PowerPoint Presentation</vt:lpstr>
      <vt:lpstr>7.0  Support Services   7.6  Waste Handling</vt:lpstr>
      <vt:lpstr>Support Services</vt:lpstr>
      <vt:lpstr>Support Services</vt:lpstr>
      <vt:lpstr>Support Services</vt:lpstr>
      <vt:lpstr>7.0  Support Services   7.6  Waste Handling</vt:lpstr>
      <vt:lpstr>PowerPoint Presentation</vt:lpstr>
      <vt:lpstr>7.0  Support Services   7.7  Training</vt:lpstr>
      <vt:lpstr>7.0  Support Services   7.7  Training</vt:lpstr>
      <vt:lpstr>7.0  Support Services   7.7  Training</vt:lpstr>
      <vt:lpstr>7.0  Support Services   7.7  Training</vt:lpstr>
      <vt:lpstr>PowerPoint Presentation</vt:lpstr>
      <vt:lpstr>7.0  Support Services   7.8  Record Keeping</vt:lpstr>
      <vt:lpstr>7.0  Support Services   7.8  Record Keeping</vt:lpstr>
      <vt:lpstr>7.0  Support Services   7.8  Record Keeping</vt:lpstr>
      <vt:lpstr>7.0  Support Services   7.8  Record Keeping</vt:lpstr>
      <vt:lpstr>7.0  Support Services   7.8  Record Keeping</vt:lpstr>
      <vt:lpstr>PowerPoint Presentation</vt:lpstr>
      <vt:lpstr>7.0  Support Services   7.9  Product Information &amp; Consumer Awareness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7.0  Support Services   7.9  Product Information &amp; Consumer Awareness</vt:lpstr>
      <vt:lpstr>PowerPoint Presentation</vt:lpstr>
      <vt:lpstr>PowerPoint Presentation</vt:lpstr>
      <vt:lpstr>PowerPoint Presentation</vt:lpstr>
      <vt:lpstr>PowerPoint Presentation</vt:lpstr>
      <vt:lpstr>PowerPoint Presentation</vt:lpstr>
      <vt:lpstr> 7.0  Support Services  7.9  Product Information &amp; Consumer Awareness </vt:lpstr>
      <vt:lpstr> 7.0  Support Services  7.9  Product Information &amp; Consumer Awareness Complaint handling  </vt:lpstr>
      <vt:lpstr>PowerPoint Presentation</vt:lpstr>
      <vt:lpstr>PowerPoint Presentation</vt:lpstr>
      <vt:lpstr>7.0  Support Services   7.10  Traceability &amp; Recall</vt:lpstr>
      <vt:lpstr>7.0  Support Services   7.10  Traceability &amp; Recall</vt:lpstr>
      <vt:lpstr>7.0  Support Services   7.10  Traceability &amp; Recall</vt:lpstr>
      <vt:lpstr>PowerPoint Presentation</vt:lpstr>
      <vt:lpstr>7.0  Support Services   7.11  Stability Program</vt:lpstr>
      <vt:lpstr>7.0  Support Services   7.11  Stability Program</vt:lpstr>
      <vt:lpstr>7.0  Support Services   7.11  Stability Program</vt:lpstr>
      <vt:lpstr>7.0  Support Services   7.11  Stability Program</vt:lpstr>
      <vt:lpstr>PowerPoint Presentation</vt:lpstr>
      <vt:lpstr>PowerPoint Presentation</vt:lpstr>
      <vt:lpstr>PowerPoint Presentation</vt:lpstr>
      <vt:lpstr>Contents </vt:lpstr>
      <vt:lpstr>8.0  Implementation  of   Hazard Analysis &amp; Critical Control Point Systems</vt:lpstr>
      <vt:lpstr>8.0  Implementation  of   Hazard Analysis &amp; Critical Control Point Systems</vt:lpstr>
      <vt:lpstr> 8.0  Implementation  of   Hazard Analysis &amp; Critical Control Point Systems </vt:lpstr>
      <vt:lpstr>8.0  Implementation  of   Hazard Analysis &amp; Critical Control Point Systems</vt:lpstr>
      <vt:lpstr>8.0  Implementation  of   Hazard Analysis &amp; Critical Control Point Systems</vt:lpstr>
      <vt:lpstr>8.0  Implementation  of   Hazard Analysis &amp; Critical Control Point Systems</vt:lpstr>
      <vt:lpstr>8.0  Implementation  of   Hazard Analysis &amp; Critical Control Point Systems</vt:lpstr>
      <vt:lpstr>8.0  Implementation  of   Hazard Analysis &amp; Critical Control Point Systems</vt:lpstr>
      <vt:lpstr>8.0  Implementation  of   Hazard Analysis &amp; Critical Control Point Systems</vt:lpstr>
      <vt:lpstr>8.0  Implementation  of   Hazard Analysis &amp; Critical Control Point Systems</vt:lpstr>
      <vt:lpstr>8.0  Implementation  of   Hazard Analysis &amp; Critical Control Point Systems</vt:lpstr>
      <vt:lpstr>8.0  Implementation  of   Hazard Analysis &amp; Critical Control Point Systems</vt:lpstr>
      <vt:lpstr>8.0  Implementation  of   Hazard Analysis &amp; Critical Control Point Systems</vt:lpstr>
      <vt:lpstr>8.0  Implementation  of   Hazard Analysis &amp; Critical Control Point Systems</vt:lpstr>
      <vt:lpstr>8.0  Implementation  of   Hazard Analysis &amp; Critical Control Point Systems</vt:lpstr>
      <vt:lpstr>8.0  Implementation  of   Hazard Analysis &amp; Critical Control Point Systems</vt:lpstr>
      <vt:lpstr>8.0  Implementation  of   Hazard Analysis &amp; Critical Control Point Systems</vt:lpstr>
      <vt:lpstr>8.0  Implementation  of   Hazard Analysis &amp; Critical Control Point Systems</vt:lpstr>
      <vt:lpstr>8.0  Implementation  of   Hazard Analysis &amp; Critical Control Point Systems</vt:lpstr>
      <vt:lpstr>8.0  Implementation  of   Hazard Analysis &amp; Critical Control Point Systems</vt:lpstr>
      <vt:lpstr>8.0  Implementation  of   Hazard Analysis &amp; Critical Control Point Systems</vt:lpstr>
      <vt:lpstr>8.0  HACCP Implementation  -- Process Flow Chart for Tablets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Annexure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8.0  HACCP Implementation 8.2.2 C  Process Flow Chart for Liquids</vt:lpstr>
      <vt:lpstr>8.0  HACCP Implementation  HACCP Implementation  at Health Supplements and Nutraceutical Units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Flow of manual</dc:title>
  <dc:creator>Joydeep</dc:creator>
  <cp:lastModifiedBy>Jyotsna Jaspal</cp:lastModifiedBy>
  <cp:revision>1369</cp:revision>
  <dcterms:created xsi:type="dcterms:W3CDTF">2018-03-14T06:17:21Z</dcterms:created>
  <dcterms:modified xsi:type="dcterms:W3CDTF">2020-09-04T08:49:38Z</dcterms:modified>
</cp:coreProperties>
</file>